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1"/>
  </p:sldIdLst>
  <p:sldSz cx="9144000" cy="5141913"/>
  <p:notesSz cx="7772400" cy="10058400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presProps" Target="presProps.xml"/><Relationship Id="rId21" Type="http://schemas.openxmlformats.org/officeDocument/2006/relationships/slide" Target="slides/slide1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798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118880"/>
            <a:ext cx="8229240" cy="2773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190440"/>
            <a:ext cx="8229240" cy="798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ctr">
              <a:buNone/>
              <a:defRPr lang="en-US" sz="44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118880"/>
            <a:ext cx="8229240" cy="2773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1pPr>
            <a:lvl2pPr lvl="1" algn="l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def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2pPr>
            <a:lvl3pPr lvl="2" algn="l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3pPr>
            <a:lvl4pPr lvl="3" algn="l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  <a:def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4pPr>
            <a:lvl5pPr lvl="4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5pPr>
            <a:lvl6pPr lvl="5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6pPr>
            <a:lvl7pPr lvl="6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defRPr>
            </a:lvl7pPr>
          </a:lstStyle>
          <a:p>
            <a:pPr marL="432000" indent="-324000" algn="l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algn="l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 algn="l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 algn="l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9" Type="http://schemas.openxmlformats.org/officeDocument/2006/relationships/slideLayout" Target="../slideLayouts/slideLayout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21.png"/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/>
          <p:nvPr/>
        </p:nvSpPr>
        <p:spPr>
          <a:xfrm>
            <a:off x="0" y="0"/>
            <a:ext cx="3838680" cy="5142240"/>
          </a:xfrm>
          <a:custGeom>
            <a:avLst/>
            <a:gdLst/>
            <a:ahLst/>
            <a:rect l="0" t="0" r="r" b="b"/>
            <a:pathLst>
              <a:path w="10663" h="14284">
                <a:moveTo>
                  <a:pt x="0" y="0"/>
                </a:moveTo>
                <a:lnTo>
                  <a:pt x="10663" y="0"/>
                </a:lnTo>
                <a:lnTo>
                  <a:pt x="10663" y="14284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solidFill>
            <a:srgbClr val="0A162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457200" y="1285560"/>
            <a:ext cx="128124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0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S E E D   I N V E S T M E N T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457200" y="1628280"/>
            <a:ext cx="2533320" cy="553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390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MassDwell</a:t>
            </a:r>
            <a:endParaRPr lang="en-US" sz="3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457200" y="2269440"/>
            <a:ext cx="153792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800" b="0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Where Life Fits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457200" y="2870280"/>
            <a:ext cx="27936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AI-powered modular ADUs built for the future of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57200" y="3098880"/>
            <a:ext cx="11286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affordable housing.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2" name=""/>
          <p:cNvPicPr/>
          <p:nvPr/>
        </p:nvPicPr>
        <p:blipFill>
          <a:blip r:embed="rId1"/>
          <a:stretch/>
        </p:blipFill>
        <p:spPr>
          <a:xfrm>
            <a:off x="1914480" y="0"/>
            <a:ext cx="915300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"/>
          <p:cNvSpPr txBox="1"/>
          <p:nvPr/>
        </p:nvSpPr>
        <p:spPr>
          <a:xfrm>
            <a:off x="457200" y="3743640"/>
            <a:ext cx="67284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Needham, MA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"/>
          <p:cNvSpPr/>
          <p:nvPr/>
        </p:nvSpPr>
        <p:spPr>
          <a:xfrm>
            <a:off x="0" y="0"/>
            <a:ext cx="223560" cy="223560"/>
          </a:xfrm>
          <a:custGeom>
            <a:avLst/>
            <a:gdLst/>
            <a:ahLst/>
            <a:rect l="0" t="0" r="r" b="b"/>
            <a:pathLst>
              <a:path w="621" h="621">
                <a:moveTo>
                  <a:pt x="0" y="0"/>
                </a:moveTo>
                <a:lnTo>
                  <a:pt x="0" y="621"/>
                </a:lnTo>
                <a:lnTo>
                  <a:pt x="621" y="0"/>
                </a:lnTo>
                <a:lnTo>
                  <a:pt x="0" y="0"/>
                </a:lnTo>
                <a:close/>
              </a:path>
            </a:pathLst>
          </a:custGeom>
          <a:solidFill>
            <a:srgbClr val="0A162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52" name=""/>
          <p:cNvSpPr/>
          <p:nvPr/>
        </p:nvSpPr>
        <p:spPr>
          <a:xfrm>
            <a:off x="0" y="0"/>
            <a:ext cx="446760" cy="446760"/>
          </a:xfrm>
          <a:custGeom>
            <a:avLst/>
            <a:gdLst/>
            <a:ahLst/>
            <a:rect l="0" t="0" r="r" b="b"/>
            <a:pathLst>
              <a:path w="1241" h="1241">
                <a:moveTo>
                  <a:pt x="621" y="0"/>
                </a:moveTo>
                <a:lnTo>
                  <a:pt x="0" y="621"/>
                </a:lnTo>
                <a:lnTo>
                  <a:pt x="0" y="1241"/>
                </a:lnTo>
                <a:lnTo>
                  <a:pt x="1241" y="0"/>
                </a:lnTo>
                <a:lnTo>
                  <a:pt x="621" y="0"/>
                </a:lnTo>
                <a:close/>
              </a:path>
            </a:pathLst>
          </a:custGeom>
          <a:solidFill>
            <a:srgbClr val="0A172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53" name=""/>
          <p:cNvSpPr/>
          <p:nvPr/>
        </p:nvSpPr>
        <p:spPr>
          <a:xfrm>
            <a:off x="0" y="0"/>
            <a:ext cx="669960" cy="669960"/>
          </a:xfrm>
          <a:custGeom>
            <a:avLst/>
            <a:gdLst/>
            <a:ahLst/>
            <a:rect l="0" t="0" r="r" b="b"/>
            <a:pathLst>
              <a:path w="1861" h="1861">
                <a:moveTo>
                  <a:pt x="1241" y="0"/>
                </a:moveTo>
                <a:lnTo>
                  <a:pt x="0" y="1241"/>
                </a:lnTo>
                <a:lnTo>
                  <a:pt x="0" y="1861"/>
                </a:lnTo>
                <a:lnTo>
                  <a:pt x="1861" y="0"/>
                </a:lnTo>
                <a:lnTo>
                  <a:pt x="1241" y="0"/>
                </a:lnTo>
                <a:close/>
              </a:path>
            </a:pathLst>
          </a:custGeom>
          <a:solidFill>
            <a:srgbClr val="0B172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54" name=""/>
          <p:cNvSpPr/>
          <p:nvPr/>
        </p:nvSpPr>
        <p:spPr>
          <a:xfrm>
            <a:off x="0" y="0"/>
            <a:ext cx="893160" cy="893160"/>
          </a:xfrm>
          <a:custGeom>
            <a:avLst/>
            <a:gdLst/>
            <a:ahLst/>
            <a:rect l="0" t="0" r="r" b="b"/>
            <a:pathLst>
              <a:path w="2481" h="2481">
                <a:moveTo>
                  <a:pt x="1861" y="0"/>
                </a:moveTo>
                <a:lnTo>
                  <a:pt x="0" y="1861"/>
                </a:lnTo>
                <a:lnTo>
                  <a:pt x="0" y="2481"/>
                </a:lnTo>
                <a:lnTo>
                  <a:pt x="2481" y="0"/>
                </a:lnTo>
                <a:lnTo>
                  <a:pt x="1861" y="0"/>
                </a:lnTo>
                <a:close/>
              </a:path>
            </a:pathLst>
          </a:custGeom>
          <a:solidFill>
            <a:srgbClr val="0B182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55" name=""/>
          <p:cNvSpPr/>
          <p:nvPr/>
        </p:nvSpPr>
        <p:spPr>
          <a:xfrm>
            <a:off x="0" y="0"/>
            <a:ext cx="1116360" cy="1116360"/>
          </a:xfrm>
          <a:custGeom>
            <a:avLst/>
            <a:gdLst/>
            <a:ahLst/>
            <a:rect l="0" t="0" r="r" b="b"/>
            <a:pathLst>
              <a:path w="3101" h="3101">
                <a:moveTo>
                  <a:pt x="2481" y="0"/>
                </a:moveTo>
                <a:lnTo>
                  <a:pt x="0" y="2481"/>
                </a:lnTo>
                <a:lnTo>
                  <a:pt x="0" y="3101"/>
                </a:lnTo>
                <a:lnTo>
                  <a:pt x="3101" y="0"/>
                </a:lnTo>
                <a:lnTo>
                  <a:pt x="2481" y="0"/>
                </a:lnTo>
                <a:close/>
              </a:path>
            </a:pathLst>
          </a:custGeom>
          <a:solidFill>
            <a:srgbClr val="0B192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56" name=""/>
          <p:cNvSpPr/>
          <p:nvPr/>
        </p:nvSpPr>
        <p:spPr>
          <a:xfrm>
            <a:off x="0" y="0"/>
            <a:ext cx="1339560" cy="1339560"/>
          </a:xfrm>
          <a:custGeom>
            <a:avLst/>
            <a:gdLst/>
            <a:ahLst/>
            <a:rect l="0" t="0" r="r" b="b"/>
            <a:pathLst>
              <a:path w="3721" h="3721">
                <a:moveTo>
                  <a:pt x="3101" y="0"/>
                </a:moveTo>
                <a:lnTo>
                  <a:pt x="0" y="3101"/>
                </a:lnTo>
                <a:lnTo>
                  <a:pt x="0" y="3721"/>
                </a:lnTo>
                <a:lnTo>
                  <a:pt x="3721" y="0"/>
                </a:lnTo>
                <a:lnTo>
                  <a:pt x="3101" y="0"/>
                </a:lnTo>
                <a:close/>
              </a:path>
            </a:pathLst>
          </a:custGeom>
          <a:solidFill>
            <a:srgbClr val="0C192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57" name=""/>
          <p:cNvSpPr/>
          <p:nvPr/>
        </p:nvSpPr>
        <p:spPr>
          <a:xfrm>
            <a:off x="0" y="0"/>
            <a:ext cx="1562760" cy="1562760"/>
          </a:xfrm>
          <a:custGeom>
            <a:avLst/>
            <a:gdLst/>
            <a:ahLst/>
            <a:rect l="0" t="0" r="r" b="b"/>
            <a:pathLst>
              <a:path w="4341" h="4341">
                <a:moveTo>
                  <a:pt x="3721" y="0"/>
                </a:moveTo>
                <a:lnTo>
                  <a:pt x="0" y="3721"/>
                </a:lnTo>
                <a:lnTo>
                  <a:pt x="0" y="4341"/>
                </a:lnTo>
                <a:lnTo>
                  <a:pt x="4341" y="0"/>
                </a:lnTo>
                <a:lnTo>
                  <a:pt x="3721" y="0"/>
                </a:lnTo>
                <a:close/>
              </a:path>
            </a:pathLst>
          </a:custGeom>
          <a:solidFill>
            <a:srgbClr val="0C1A2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58" name=""/>
          <p:cNvSpPr/>
          <p:nvPr/>
        </p:nvSpPr>
        <p:spPr>
          <a:xfrm>
            <a:off x="0" y="0"/>
            <a:ext cx="1785960" cy="1785960"/>
          </a:xfrm>
          <a:custGeom>
            <a:avLst/>
            <a:gdLst/>
            <a:ahLst/>
            <a:rect l="0" t="0" r="r" b="b"/>
            <a:pathLst>
              <a:path w="4961" h="4961">
                <a:moveTo>
                  <a:pt x="4341" y="0"/>
                </a:moveTo>
                <a:lnTo>
                  <a:pt x="0" y="4341"/>
                </a:lnTo>
                <a:lnTo>
                  <a:pt x="0" y="4961"/>
                </a:lnTo>
                <a:lnTo>
                  <a:pt x="4961" y="0"/>
                </a:lnTo>
                <a:lnTo>
                  <a:pt x="4341" y="0"/>
                </a:lnTo>
                <a:close/>
              </a:path>
            </a:pathLst>
          </a:custGeom>
          <a:solidFill>
            <a:srgbClr val="0C1A2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59" name=""/>
          <p:cNvSpPr/>
          <p:nvPr/>
        </p:nvSpPr>
        <p:spPr>
          <a:xfrm>
            <a:off x="0" y="0"/>
            <a:ext cx="2009160" cy="2009160"/>
          </a:xfrm>
          <a:custGeom>
            <a:avLst/>
            <a:gdLst/>
            <a:ahLst/>
            <a:rect l="0" t="0" r="r" b="b"/>
            <a:pathLst>
              <a:path w="5581" h="5581">
                <a:moveTo>
                  <a:pt x="4961" y="0"/>
                </a:moveTo>
                <a:lnTo>
                  <a:pt x="0" y="4961"/>
                </a:lnTo>
                <a:lnTo>
                  <a:pt x="0" y="5581"/>
                </a:lnTo>
                <a:lnTo>
                  <a:pt x="5581" y="0"/>
                </a:lnTo>
                <a:lnTo>
                  <a:pt x="4961" y="0"/>
                </a:lnTo>
                <a:close/>
              </a:path>
            </a:pathLst>
          </a:custGeom>
          <a:solidFill>
            <a:srgbClr val="0D1B2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60" name=""/>
          <p:cNvSpPr/>
          <p:nvPr/>
        </p:nvSpPr>
        <p:spPr>
          <a:xfrm>
            <a:off x="0" y="0"/>
            <a:ext cx="2232360" cy="2232360"/>
          </a:xfrm>
          <a:custGeom>
            <a:avLst/>
            <a:gdLst/>
            <a:ahLst/>
            <a:rect l="0" t="0" r="r" b="b"/>
            <a:pathLst>
              <a:path w="6201" h="6201">
                <a:moveTo>
                  <a:pt x="5581" y="0"/>
                </a:moveTo>
                <a:lnTo>
                  <a:pt x="0" y="5581"/>
                </a:lnTo>
                <a:lnTo>
                  <a:pt x="0" y="6201"/>
                </a:lnTo>
                <a:lnTo>
                  <a:pt x="6201" y="0"/>
                </a:lnTo>
                <a:lnTo>
                  <a:pt x="5581" y="0"/>
                </a:lnTo>
                <a:close/>
              </a:path>
            </a:pathLst>
          </a:custGeom>
          <a:solidFill>
            <a:srgbClr val="0D1B3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61" name=""/>
          <p:cNvSpPr/>
          <p:nvPr/>
        </p:nvSpPr>
        <p:spPr>
          <a:xfrm>
            <a:off x="0" y="0"/>
            <a:ext cx="2455560" cy="2455560"/>
          </a:xfrm>
          <a:custGeom>
            <a:avLst/>
            <a:gdLst/>
            <a:ahLst/>
            <a:rect l="0" t="0" r="r" b="b"/>
            <a:pathLst>
              <a:path w="6821" h="6821">
                <a:moveTo>
                  <a:pt x="6201" y="0"/>
                </a:moveTo>
                <a:lnTo>
                  <a:pt x="0" y="6201"/>
                </a:lnTo>
                <a:lnTo>
                  <a:pt x="0" y="6821"/>
                </a:lnTo>
                <a:lnTo>
                  <a:pt x="6821" y="0"/>
                </a:lnTo>
                <a:lnTo>
                  <a:pt x="6201" y="0"/>
                </a:lnTo>
                <a:close/>
              </a:path>
            </a:pathLst>
          </a:custGeom>
          <a:solidFill>
            <a:srgbClr val="0D1C3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62" name=""/>
          <p:cNvSpPr/>
          <p:nvPr/>
        </p:nvSpPr>
        <p:spPr>
          <a:xfrm>
            <a:off x="0" y="0"/>
            <a:ext cx="2678760" cy="2678760"/>
          </a:xfrm>
          <a:custGeom>
            <a:avLst/>
            <a:gdLst/>
            <a:ahLst/>
            <a:rect l="0" t="0" r="r" b="b"/>
            <a:pathLst>
              <a:path w="7441" h="7441">
                <a:moveTo>
                  <a:pt x="6821" y="0"/>
                </a:moveTo>
                <a:lnTo>
                  <a:pt x="0" y="6821"/>
                </a:lnTo>
                <a:lnTo>
                  <a:pt x="0" y="7441"/>
                </a:lnTo>
                <a:lnTo>
                  <a:pt x="7441" y="0"/>
                </a:lnTo>
                <a:lnTo>
                  <a:pt x="6821" y="0"/>
                </a:lnTo>
                <a:close/>
              </a:path>
            </a:pathLst>
          </a:custGeom>
          <a:solidFill>
            <a:srgbClr val="0E1C3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63" name=""/>
          <p:cNvSpPr/>
          <p:nvPr/>
        </p:nvSpPr>
        <p:spPr>
          <a:xfrm>
            <a:off x="0" y="0"/>
            <a:ext cx="2901960" cy="2901960"/>
          </a:xfrm>
          <a:custGeom>
            <a:avLst/>
            <a:gdLst/>
            <a:ahLst/>
            <a:rect l="0" t="0" r="r" b="b"/>
            <a:pathLst>
              <a:path w="8061" h="8061">
                <a:moveTo>
                  <a:pt x="7441" y="0"/>
                </a:moveTo>
                <a:lnTo>
                  <a:pt x="0" y="7441"/>
                </a:lnTo>
                <a:lnTo>
                  <a:pt x="0" y="8061"/>
                </a:lnTo>
                <a:lnTo>
                  <a:pt x="8061" y="0"/>
                </a:lnTo>
                <a:lnTo>
                  <a:pt x="7441" y="0"/>
                </a:lnTo>
                <a:close/>
              </a:path>
            </a:pathLst>
          </a:custGeom>
          <a:solidFill>
            <a:srgbClr val="0E1D3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64" name=""/>
          <p:cNvSpPr/>
          <p:nvPr/>
        </p:nvSpPr>
        <p:spPr>
          <a:xfrm>
            <a:off x="0" y="0"/>
            <a:ext cx="3125160" cy="3125160"/>
          </a:xfrm>
          <a:custGeom>
            <a:avLst/>
            <a:gdLst/>
            <a:ahLst/>
            <a:rect l="0" t="0" r="r" b="b"/>
            <a:pathLst>
              <a:path w="8681" h="8681">
                <a:moveTo>
                  <a:pt x="8061" y="0"/>
                </a:moveTo>
                <a:lnTo>
                  <a:pt x="0" y="8061"/>
                </a:lnTo>
                <a:lnTo>
                  <a:pt x="0" y="8681"/>
                </a:lnTo>
                <a:lnTo>
                  <a:pt x="8681" y="0"/>
                </a:lnTo>
                <a:lnTo>
                  <a:pt x="8061" y="0"/>
                </a:lnTo>
                <a:close/>
              </a:path>
            </a:pathLst>
          </a:custGeom>
          <a:solidFill>
            <a:srgbClr val="0E1E3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65" name=""/>
          <p:cNvSpPr/>
          <p:nvPr/>
        </p:nvSpPr>
        <p:spPr>
          <a:xfrm>
            <a:off x="0" y="0"/>
            <a:ext cx="3348360" cy="3348360"/>
          </a:xfrm>
          <a:custGeom>
            <a:avLst/>
            <a:gdLst/>
            <a:ahLst/>
            <a:rect l="0" t="0" r="r" b="b"/>
            <a:pathLst>
              <a:path w="9301" h="9301">
                <a:moveTo>
                  <a:pt x="8681" y="0"/>
                </a:moveTo>
                <a:lnTo>
                  <a:pt x="0" y="8681"/>
                </a:lnTo>
                <a:lnTo>
                  <a:pt x="0" y="9301"/>
                </a:lnTo>
                <a:lnTo>
                  <a:pt x="9301" y="0"/>
                </a:lnTo>
                <a:lnTo>
                  <a:pt x="8681" y="0"/>
                </a:lnTo>
                <a:close/>
              </a:path>
            </a:pathLst>
          </a:custGeom>
          <a:solidFill>
            <a:srgbClr val="0F1E3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66" name=""/>
          <p:cNvSpPr/>
          <p:nvPr/>
        </p:nvSpPr>
        <p:spPr>
          <a:xfrm>
            <a:off x="0" y="0"/>
            <a:ext cx="3571560" cy="3571560"/>
          </a:xfrm>
          <a:custGeom>
            <a:avLst/>
            <a:gdLst/>
            <a:ahLst/>
            <a:rect l="0" t="0" r="r" b="b"/>
            <a:pathLst>
              <a:path w="9921" h="9921">
                <a:moveTo>
                  <a:pt x="9301" y="0"/>
                </a:moveTo>
                <a:lnTo>
                  <a:pt x="0" y="9301"/>
                </a:lnTo>
                <a:lnTo>
                  <a:pt x="0" y="9921"/>
                </a:lnTo>
                <a:lnTo>
                  <a:pt x="9921" y="0"/>
                </a:lnTo>
                <a:lnTo>
                  <a:pt x="9301" y="0"/>
                </a:lnTo>
                <a:close/>
              </a:path>
            </a:pathLst>
          </a:custGeom>
          <a:solidFill>
            <a:srgbClr val="0F1F3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67" name=""/>
          <p:cNvSpPr/>
          <p:nvPr/>
        </p:nvSpPr>
        <p:spPr>
          <a:xfrm>
            <a:off x="0" y="0"/>
            <a:ext cx="3794760" cy="3794760"/>
          </a:xfrm>
          <a:custGeom>
            <a:avLst/>
            <a:gdLst/>
            <a:ahLst/>
            <a:rect l="0" t="0" r="r" b="b"/>
            <a:pathLst>
              <a:path w="10541" h="10541">
                <a:moveTo>
                  <a:pt x="9921" y="0"/>
                </a:moveTo>
                <a:lnTo>
                  <a:pt x="0" y="9921"/>
                </a:lnTo>
                <a:lnTo>
                  <a:pt x="0" y="10541"/>
                </a:lnTo>
                <a:lnTo>
                  <a:pt x="10541" y="0"/>
                </a:lnTo>
                <a:lnTo>
                  <a:pt x="9921" y="0"/>
                </a:lnTo>
                <a:close/>
              </a:path>
            </a:pathLst>
          </a:custGeom>
          <a:solidFill>
            <a:srgbClr val="0F1F3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68" name=""/>
          <p:cNvSpPr/>
          <p:nvPr/>
        </p:nvSpPr>
        <p:spPr>
          <a:xfrm>
            <a:off x="0" y="0"/>
            <a:ext cx="4017960" cy="4017960"/>
          </a:xfrm>
          <a:custGeom>
            <a:avLst/>
            <a:gdLst/>
            <a:ahLst/>
            <a:rect l="0" t="0" r="r" b="b"/>
            <a:pathLst>
              <a:path w="11161" h="11161">
                <a:moveTo>
                  <a:pt x="10541" y="0"/>
                </a:moveTo>
                <a:lnTo>
                  <a:pt x="0" y="10541"/>
                </a:lnTo>
                <a:lnTo>
                  <a:pt x="0" y="11161"/>
                </a:lnTo>
                <a:lnTo>
                  <a:pt x="11161" y="0"/>
                </a:lnTo>
                <a:lnTo>
                  <a:pt x="10541" y="0"/>
                </a:lnTo>
                <a:close/>
              </a:path>
            </a:pathLst>
          </a:custGeom>
          <a:solidFill>
            <a:srgbClr val="0F203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69" name=""/>
          <p:cNvSpPr/>
          <p:nvPr/>
        </p:nvSpPr>
        <p:spPr>
          <a:xfrm>
            <a:off x="0" y="0"/>
            <a:ext cx="4241160" cy="4241160"/>
          </a:xfrm>
          <a:custGeom>
            <a:avLst/>
            <a:gdLst/>
            <a:ahLst/>
            <a:rect l="0" t="0" r="r" b="b"/>
            <a:pathLst>
              <a:path w="11781" h="11781">
                <a:moveTo>
                  <a:pt x="11161" y="0"/>
                </a:moveTo>
                <a:lnTo>
                  <a:pt x="0" y="11161"/>
                </a:lnTo>
                <a:lnTo>
                  <a:pt x="0" y="11781"/>
                </a:lnTo>
                <a:lnTo>
                  <a:pt x="11781" y="0"/>
                </a:lnTo>
                <a:lnTo>
                  <a:pt x="11161" y="0"/>
                </a:lnTo>
                <a:close/>
              </a:path>
            </a:pathLst>
          </a:custGeom>
          <a:solidFill>
            <a:srgbClr val="10203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0" name=""/>
          <p:cNvSpPr/>
          <p:nvPr/>
        </p:nvSpPr>
        <p:spPr>
          <a:xfrm>
            <a:off x="0" y="0"/>
            <a:ext cx="4464720" cy="4464720"/>
          </a:xfrm>
          <a:custGeom>
            <a:avLst/>
            <a:gdLst/>
            <a:ahLst/>
            <a:rect l="0" t="0" r="r" b="b"/>
            <a:pathLst>
              <a:path w="12402" h="12402">
                <a:moveTo>
                  <a:pt x="11781" y="0"/>
                </a:moveTo>
                <a:lnTo>
                  <a:pt x="0" y="11781"/>
                </a:lnTo>
                <a:lnTo>
                  <a:pt x="0" y="12402"/>
                </a:lnTo>
                <a:lnTo>
                  <a:pt x="12402" y="0"/>
                </a:lnTo>
                <a:lnTo>
                  <a:pt x="11781" y="0"/>
                </a:lnTo>
                <a:close/>
              </a:path>
            </a:pathLst>
          </a:custGeom>
          <a:solidFill>
            <a:srgbClr val="10213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1" name=""/>
          <p:cNvSpPr/>
          <p:nvPr/>
        </p:nvSpPr>
        <p:spPr>
          <a:xfrm>
            <a:off x="0" y="0"/>
            <a:ext cx="4687920" cy="4687920"/>
          </a:xfrm>
          <a:custGeom>
            <a:avLst/>
            <a:gdLst/>
            <a:ahLst/>
            <a:rect l="0" t="0" r="r" b="b"/>
            <a:pathLst>
              <a:path w="13022" h="13022">
                <a:moveTo>
                  <a:pt x="12402" y="0"/>
                </a:moveTo>
                <a:lnTo>
                  <a:pt x="0" y="12402"/>
                </a:lnTo>
                <a:lnTo>
                  <a:pt x="0" y="13022"/>
                </a:lnTo>
                <a:lnTo>
                  <a:pt x="13022" y="0"/>
                </a:lnTo>
                <a:lnTo>
                  <a:pt x="12402" y="0"/>
                </a:lnTo>
                <a:close/>
              </a:path>
            </a:pathLst>
          </a:custGeom>
          <a:solidFill>
            <a:srgbClr val="10223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2" name=""/>
          <p:cNvSpPr/>
          <p:nvPr/>
        </p:nvSpPr>
        <p:spPr>
          <a:xfrm>
            <a:off x="0" y="0"/>
            <a:ext cx="4911120" cy="4911120"/>
          </a:xfrm>
          <a:custGeom>
            <a:avLst/>
            <a:gdLst/>
            <a:ahLst/>
            <a:rect l="0" t="0" r="r" b="b"/>
            <a:pathLst>
              <a:path w="13642" h="13642">
                <a:moveTo>
                  <a:pt x="13022" y="0"/>
                </a:moveTo>
                <a:lnTo>
                  <a:pt x="0" y="13022"/>
                </a:lnTo>
                <a:lnTo>
                  <a:pt x="0" y="13642"/>
                </a:lnTo>
                <a:lnTo>
                  <a:pt x="13642" y="0"/>
                </a:lnTo>
                <a:lnTo>
                  <a:pt x="13022" y="0"/>
                </a:lnTo>
                <a:close/>
              </a:path>
            </a:pathLst>
          </a:custGeom>
          <a:solidFill>
            <a:srgbClr val="11223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3" name=""/>
          <p:cNvSpPr/>
          <p:nvPr/>
        </p:nvSpPr>
        <p:spPr>
          <a:xfrm>
            <a:off x="0" y="0"/>
            <a:ext cx="5134320" cy="5134320"/>
          </a:xfrm>
          <a:custGeom>
            <a:avLst/>
            <a:gdLst/>
            <a:ahLst/>
            <a:rect l="0" t="0" r="r" b="b"/>
            <a:pathLst>
              <a:path w="14262" h="14262">
                <a:moveTo>
                  <a:pt x="13642" y="0"/>
                </a:moveTo>
                <a:lnTo>
                  <a:pt x="0" y="13642"/>
                </a:lnTo>
                <a:lnTo>
                  <a:pt x="0" y="14262"/>
                </a:lnTo>
                <a:lnTo>
                  <a:pt x="14262" y="0"/>
                </a:lnTo>
                <a:lnTo>
                  <a:pt x="13642" y="0"/>
                </a:lnTo>
                <a:close/>
              </a:path>
            </a:pathLst>
          </a:custGeom>
          <a:solidFill>
            <a:srgbClr val="11233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4" name=""/>
          <p:cNvSpPr/>
          <p:nvPr/>
        </p:nvSpPr>
        <p:spPr>
          <a:xfrm>
            <a:off x="0" y="0"/>
            <a:ext cx="5142240" cy="5142240"/>
          </a:xfrm>
          <a:custGeom>
            <a:avLst/>
            <a:gdLst/>
            <a:ahLst/>
            <a:rect l="0" t="0" r="r" b="b"/>
            <a:pathLst>
              <a:path w="14284" h="14284">
                <a:moveTo>
                  <a:pt x="14262" y="0"/>
                </a:moveTo>
                <a:lnTo>
                  <a:pt x="0" y="14262"/>
                </a:lnTo>
                <a:lnTo>
                  <a:pt x="0" y="14284"/>
                </a:lnTo>
                <a:lnTo>
                  <a:pt x="14284" y="0"/>
                </a:lnTo>
                <a:lnTo>
                  <a:pt x="14262" y="0"/>
                </a:lnTo>
                <a:close/>
              </a:path>
            </a:pathLst>
          </a:custGeom>
          <a:solidFill>
            <a:srgbClr val="11233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5" name=""/>
          <p:cNvSpPr/>
          <p:nvPr/>
        </p:nvSpPr>
        <p:spPr>
          <a:xfrm>
            <a:off x="0" y="0"/>
            <a:ext cx="5357520" cy="5142240"/>
          </a:xfrm>
          <a:custGeom>
            <a:avLst/>
            <a:gdLst/>
            <a:ahLst/>
            <a:rect l="0" t="0" r="r" b="b"/>
            <a:pathLst>
              <a:path w="14882" h="14284">
                <a:moveTo>
                  <a:pt x="14284" y="0"/>
                </a:moveTo>
                <a:lnTo>
                  <a:pt x="0" y="14284"/>
                </a:lnTo>
                <a:lnTo>
                  <a:pt x="597" y="14284"/>
                </a:lnTo>
                <a:lnTo>
                  <a:pt x="14882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1243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6" name=""/>
          <p:cNvSpPr/>
          <p:nvPr/>
        </p:nvSpPr>
        <p:spPr>
          <a:xfrm>
            <a:off x="214920" y="0"/>
            <a:ext cx="5365800" cy="5142240"/>
          </a:xfrm>
          <a:custGeom>
            <a:avLst/>
            <a:gdLst/>
            <a:ahLst/>
            <a:rect l="0" t="0" r="r" b="b"/>
            <a:pathLst>
              <a:path w="14905" h="14284">
                <a:moveTo>
                  <a:pt x="14285" y="0"/>
                </a:moveTo>
                <a:lnTo>
                  <a:pt x="0" y="14284"/>
                </a:lnTo>
                <a:lnTo>
                  <a:pt x="621" y="14284"/>
                </a:lnTo>
                <a:lnTo>
                  <a:pt x="14905" y="0"/>
                </a:lnTo>
                <a:lnTo>
                  <a:pt x="14285" y="0"/>
                </a:lnTo>
                <a:close/>
              </a:path>
            </a:pathLst>
          </a:custGeom>
          <a:solidFill>
            <a:srgbClr val="12243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7" name=""/>
          <p:cNvSpPr/>
          <p:nvPr/>
        </p:nvSpPr>
        <p:spPr>
          <a:xfrm>
            <a:off x="4384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2243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8" name=""/>
          <p:cNvSpPr/>
          <p:nvPr/>
        </p:nvSpPr>
        <p:spPr>
          <a:xfrm>
            <a:off x="6616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2253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9" name=""/>
          <p:cNvSpPr/>
          <p:nvPr/>
        </p:nvSpPr>
        <p:spPr>
          <a:xfrm>
            <a:off x="8848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3254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80" name=""/>
          <p:cNvSpPr/>
          <p:nvPr/>
        </p:nvSpPr>
        <p:spPr>
          <a:xfrm>
            <a:off x="11080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3264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81" name=""/>
          <p:cNvSpPr/>
          <p:nvPr/>
        </p:nvSpPr>
        <p:spPr>
          <a:xfrm>
            <a:off x="13312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3274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82" name=""/>
          <p:cNvSpPr/>
          <p:nvPr/>
        </p:nvSpPr>
        <p:spPr>
          <a:xfrm>
            <a:off x="15544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74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83" name=""/>
          <p:cNvSpPr/>
          <p:nvPr/>
        </p:nvSpPr>
        <p:spPr>
          <a:xfrm>
            <a:off x="17776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84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84" name=""/>
          <p:cNvSpPr/>
          <p:nvPr/>
        </p:nvSpPr>
        <p:spPr>
          <a:xfrm>
            <a:off x="20008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84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85" name=""/>
          <p:cNvSpPr/>
          <p:nvPr/>
        </p:nvSpPr>
        <p:spPr>
          <a:xfrm>
            <a:off x="22240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94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86" name=""/>
          <p:cNvSpPr/>
          <p:nvPr/>
        </p:nvSpPr>
        <p:spPr>
          <a:xfrm>
            <a:off x="24472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5294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87" name=""/>
          <p:cNvSpPr/>
          <p:nvPr/>
        </p:nvSpPr>
        <p:spPr>
          <a:xfrm>
            <a:off x="26704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1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52A4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88" name=""/>
          <p:cNvSpPr/>
          <p:nvPr/>
        </p:nvSpPr>
        <p:spPr>
          <a:xfrm>
            <a:off x="28936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3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3" y="0"/>
                </a:lnTo>
                <a:close/>
              </a:path>
            </a:pathLst>
          </a:custGeom>
          <a:solidFill>
            <a:srgbClr val="152B4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89" name=""/>
          <p:cNvSpPr/>
          <p:nvPr/>
        </p:nvSpPr>
        <p:spPr>
          <a:xfrm>
            <a:off x="31168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62B4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90" name=""/>
          <p:cNvSpPr/>
          <p:nvPr/>
        </p:nvSpPr>
        <p:spPr>
          <a:xfrm>
            <a:off x="33400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62C4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91" name=""/>
          <p:cNvSpPr/>
          <p:nvPr/>
        </p:nvSpPr>
        <p:spPr>
          <a:xfrm>
            <a:off x="3563280" y="0"/>
            <a:ext cx="5365800" cy="5142240"/>
          </a:xfrm>
          <a:custGeom>
            <a:avLst/>
            <a:gdLst/>
            <a:ahLst/>
            <a:rect l="0" t="0" r="r" b="b"/>
            <a:pathLst>
              <a:path w="14905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5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62C4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92" name=""/>
          <p:cNvSpPr/>
          <p:nvPr/>
        </p:nvSpPr>
        <p:spPr>
          <a:xfrm>
            <a:off x="3786480" y="0"/>
            <a:ext cx="5357520" cy="5142240"/>
          </a:xfrm>
          <a:custGeom>
            <a:avLst/>
            <a:gdLst/>
            <a:ahLst/>
            <a:rect l="0" t="0" r="r" b="b"/>
            <a:pathLst>
              <a:path w="14882" h="14284">
                <a:moveTo>
                  <a:pt x="14285" y="0"/>
                </a:moveTo>
                <a:lnTo>
                  <a:pt x="0" y="14284"/>
                </a:lnTo>
                <a:lnTo>
                  <a:pt x="598" y="14284"/>
                </a:lnTo>
                <a:lnTo>
                  <a:pt x="14882" y="0"/>
                </a:lnTo>
                <a:lnTo>
                  <a:pt x="14285" y="0"/>
                </a:lnTo>
                <a:close/>
              </a:path>
            </a:pathLst>
          </a:custGeom>
          <a:solidFill>
            <a:srgbClr val="172D4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93" name=""/>
          <p:cNvSpPr/>
          <p:nvPr/>
        </p:nvSpPr>
        <p:spPr>
          <a:xfrm>
            <a:off x="4001760" y="0"/>
            <a:ext cx="5142240" cy="5142240"/>
          </a:xfrm>
          <a:custGeom>
            <a:avLst/>
            <a:gdLst/>
            <a:ahLst/>
            <a:rect l="0" t="0" r="r" b="b"/>
            <a:pathLst>
              <a:path w="14284" h="14284">
                <a:moveTo>
                  <a:pt x="14284" y="0"/>
                </a:moveTo>
                <a:lnTo>
                  <a:pt x="0" y="14284"/>
                </a:lnTo>
                <a:lnTo>
                  <a:pt x="22" y="14284"/>
                </a:lnTo>
                <a:lnTo>
                  <a:pt x="14284" y="22"/>
                </a:lnTo>
                <a:lnTo>
                  <a:pt x="14284" y="0"/>
                </a:lnTo>
                <a:close/>
              </a:path>
            </a:pathLst>
          </a:custGeom>
          <a:solidFill>
            <a:srgbClr val="172D4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94" name=""/>
          <p:cNvSpPr/>
          <p:nvPr/>
        </p:nvSpPr>
        <p:spPr>
          <a:xfrm>
            <a:off x="4009680" y="7920"/>
            <a:ext cx="5134320" cy="5134320"/>
          </a:xfrm>
          <a:custGeom>
            <a:avLst/>
            <a:gdLst/>
            <a:ahLst/>
            <a:rect l="0" t="0" r="r" b="b"/>
            <a:pathLst>
              <a:path w="14262" h="14262">
                <a:moveTo>
                  <a:pt x="14262" y="0"/>
                </a:moveTo>
                <a:lnTo>
                  <a:pt x="0" y="14262"/>
                </a:lnTo>
                <a:lnTo>
                  <a:pt x="620" y="14262"/>
                </a:lnTo>
                <a:lnTo>
                  <a:pt x="14262" y="620"/>
                </a:lnTo>
                <a:lnTo>
                  <a:pt x="14262" y="0"/>
                </a:lnTo>
                <a:close/>
              </a:path>
            </a:pathLst>
          </a:custGeom>
          <a:solidFill>
            <a:srgbClr val="172D4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95" name=""/>
          <p:cNvSpPr/>
          <p:nvPr/>
        </p:nvSpPr>
        <p:spPr>
          <a:xfrm>
            <a:off x="4232880" y="231120"/>
            <a:ext cx="4911120" cy="4911120"/>
          </a:xfrm>
          <a:custGeom>
            <a:avLst/>
            <a:gdLst/>
            <a:ahLst/>
            <a:rect l="0" t="0" r="r" b="b"/>
            <a:pathLst>
              <a:path w="13642" h="13642">
                <a:moveTo>
                  <a:pt x="13642" y="0"/>
                </a:moveTo>
                <a:lnTo>
                  <a:pt x="0" y="13642"/>
                </a:lnTo>
                <a:lnTo>
                  <a:pt x="620" y="13642"/>
                </a:lnTo>
                <a:lnTo>
                  <a:pt x="13642" y="620"/>
                </a:lnTo>
                <a:lnTo>
                  <a:pt x="13642" y="0"/>
                </a:lnTo>
                <a:close/>
              </a:path>
            </a:pathLst>
          </a:custGeom>
          <a:solidFill>
            <a:srgbClr val="172E4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96" name=""/>
          <p:cNvSpPr/>
          <p:nvPr/>
        </p:nvSpPr>
        <p:spPr>
          <a:xfrm>
            <a:off x="4456080" y="454320"/>
            <a:ext cx="4687920" cy="4687920"/>
          </a:xfrm>
          <a:custGeom>
            <a:avLst/>
            <a:gdLst/>
            <a:ahLst/>
            <a:rect l="0" t="0" r="r" b="b"/>
            <a:pathLst>
              <a:path w="13022" h="13022">
                <a:moveTo>
                  <a:pt x="13022" y="0"/>
                </a:moveTo>
                <a:lnTo>
                  <a:pt x="0" y="13022"/>
                </a:lnTo>
                <a:lnTo>
                  <a:pt x="620" y="13022"/>
                </a:lnTo>
                <a:lnTo>
                  <a:pt x="13022" y="620"/>
                </a:lnTo>
                <a:lnTo>
                  <a:pt x="13022" y="0"/>
                </a:lnTo>
                <a:close/>
              </a:path>
            </a:pathLst>
          </a:custGeom>
          <a:solidFill>
            <a:srgbClr val="182E4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97" name=""/>
          <p:cNvSpPr/>
          <p:nvPr/>
        </p:nvSpPr>
        <p:spPr>
          <a:xfrm>
            <a:off x="4679280" y="677520"/>
            <a:ext cx="4464720" cy="4464720"/>
          </a:xfrm>
          <a:custGeom>
            <a:avLst/>
            <a:gdLst/>
            <a:ahLst/>
            <a:rect l="0" t="0" r="r" b="b"/>
            <a:pathLst>
              <a:path w="12402" h="12402">
                <a:moveTo>
                  <a:pt x="12402" y="0"/>
                </a:moveTo>
                <a:lnTo>
                  <a:pt x="0" y="12402"/>
                </a:lnTo>
                <a:lnTo>
                  <a:pt x="621" y="12402"/>
                </a:lnTo>
                <a:lnTo>
                  <a:pt x="12402" y="620"/>
                </a:lnTo>
                <a:lnTo>
                  <a:pt x="12402" y="0"/>
                </a:lnTo>
                <a:close/>
              </a:path>
            </a:pathLst>
          </a:custGeom>
          <a:solidFill>
            <a:srgbClr val="182F4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98" name=""/>
          <p:cNvSpPr/>
          <p:nvPr/>
        </p:nvSpPr>
        <p:spPr>
          <a:xfrm>
            <a:off x="4902840" y="900720"/>
            <a:ext cx="4241160" cy="4241520"/>
          </a:xfrm>
          <a:custGeom>
            <a:avLst/>
            <a:gdLst/>
            <a:ahLst/>
            <a:rect l="0" t="0" r="r" b="b"/>
            <a:pathLst>
              <a:path w="11781" h="11782">
                <a:moveTo>
                  <a:pt x="11781" y="0"/>
                </a:moveTo>
                <a:lnTo>
                  <a:pt x="0" y="11782"/>
                </a:lnTo>
                <a:lnTo>
                  <a:pt x="620" y="11782"/>
                </a:lnTo>
                <a:lnTo>
                  <a:pt x="11781" y="620"/>
                </a:lnTo>
                <a:lnTo>
                  <a:pt x="11781" y="0"/>
                </a:lnTo>
                <a:close/>
              </a:path>
            </a:pathLst>
          </a:custGeom>
          <a:solidFill>
            <a:srgbClr val="18304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99" name=""/>
          <p:cNvSpPr/>
          <p:nvPr/>
        </p:nvSpPr>
        <p:spPr>
          <a:xfrm>
            <a:off x="5126040" y="1123920"/>
            <a:ext cx="4017960" cy="4018320"/>
          </a:xfrm>
          <a:custGeom>
            <a:avLst/>
            <a:gdLst/>
            <a:ahLst/>
            <a:rect l="0" t="0" r="r" b="b"/>
            <a:pathLst>
              <a:path w="11161" h="11162">
                <a:moveTo>
                  <a:pt x="11161" y="0"/>
                </a:moveTo>
                <a:lnTo>
                  <a:pt x="0" y="11162"/>
                </a:lnTo>
                <a:lnTo>
                  <a:pt x="620" y="11162"/>
                </a:lnTo>
                <a:lnTo>
                  <a:pt x="11161" y="620"/>
                </a:lnTo>
                <a:lnTo>
                  <a:pt x="11161" y="0"/>
                </a:lnTo>
                <a:close/>
              </a:path>
            </a:pathLst>
          </a:custGeom>
          <a:solidFill>
            <a:srgbClr val="19305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00" name=""/>
          <p:cNvSpPr/>
          <p:nvPr/>
        </p:nvSpPr>
        <p:spPr>
          <a:xfrm>
            <a:off x="5349240" y="1347120"/>
            <a:ext cx="3794760" cy="3795120"/>
          </a:xfrm>
          <a:custGeom>
            <a:avLst/>
            <a:gdLst/>
            <a:ahLst/>
            <a:rect l="0" t="0" r="r" b="b"/>
            <a:pathLst>
              <a:path w="10541" h="10542">
                <a:moveTo>
                  <a:pt x="10541" y="0"/>
                </a:moveTo>
                <a:lnTo>
                  <a:pt x="0" y="10542"/>
                </a:lnTo>
                <a:lnTo>
                  <a:pt x="620" y="10542"/>
                </a:lnTo>
                <a:lnTo>
                  <a:pt x="10541" y="620"/>
                </a:lnTo>
                <a:lnTo>
                  <a:pt x="10541" y="0"/>
                </a:lnTo>
                <a:close/>
              </a:path>
            </a:pathLst>
          </a:custGeom>
          <a:solidFill>
            <a:srgbClr val="19315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01" name=""/>
          <p:cNvSpPr/>
          <p:nvPr/>
        </p:nvSpPr>
        <p:spPr>
          <a:xfrm>
            <a:off x="5572440" y="1570320"/>
            <a:ext cx="3571560" cy="3571920"/>
          </a:xfrm>
          <a:custGeom>
            <a:avLst/>
            <a:gdLst/>
            <a:ahLst/>
            <a:rect l="0" t="0" r="r" b="b"/>
            <a:pathLst>
              <a:path w="9921" h="9922">
                <a:moveTo>
                  <a:pt x="9921" y="0"/>
                </a:moveTo>
                <a:lnTo>
                  <a:pt x="0" y="9922"/>
                </a:lnTo>
                <a:lnTo>
                  <a:pt x="620" y="9922"/>
                </a:lnTo>
                <a:lnTo>
                  <a:pt x="9921" y="621"/>
                </a:lnTo>
                <a:lnTo>
                  <a:pt x="9921" y="0"/>
                </a:lnTo>
                <a:close/>
              </a:path>
            </a:pathLst>
          </a:custGeom>
          <a:solidFill>
            <a:srgbClr val="19315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02" name=""/>
          <p:cNvSpPr/>
          <p:nvPr/>
        </p:nvSpPr>
        <p:spPr>
          <a:xfrm>
            <a:off x="5795640" y="1793520"/>
            <a:ext cx="3348360" cy="3348720"/>
          </a:xfrm>
          <a:custGeom>
            <a:avLst/>
            <a:gdLst/>
            <a:ahLst/>
            <a:rect l="0" t="0" r="r" b="b"/>
            <a:pathLst>
              <a:path w="9301" h="9302">
                <a:moveTo>
                  <a:pt x="9301" y="0"/>
                </a:moveTo>
                <a:lnTo>
                  <a:pt x="0" y="9302"/>
                </a:lnTo>
                <a:lnTo>
                  <a:pt x="620" y="9302"/>
                </a:lnTo>
                <a:lnTo>
                  <a:pt x="9301" y="620"/>
                </a:lnTo>
                <a:lnTo>
                  <a:pt x="9301" y="0"/>
                </a:lnTo>
                <a:close/>
              </a:path>
            </a:pathLst>
          </a:custGeom>
          <a:solidFill>
            <a:srgbClr val="19325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03" name=""/>
          <p:cNvSpPr/>
          <p:nvPr/>
        </p:nvSpPr>
        <p:spPr>
          <a:xfrm>
            <a:off x="6018840" y="2016720"/>
            <a:ext cx="3125160" cy="3125520"/>
          </a:xfrm>
          <a:custGeom>
            <a:avLst/>
            <a:gdLst/>
            <a:ahLst/>
            <a:rect l="0" t="0" r="r" b="b"/>
            <a:pathLst>
              <a:path w="8681" h="8682">
                <a:moveTo>
                  <a:pt x="8681" y="0"/>
                </a:moveTo>
                <a:lnTo>
                  <a:pt x="0" y="8682"/>
                </a:lnTo>
                <a:lnTo>
                  <a:pt x="620" y="8682"/>
                </a:lnTo>
                <a:lnTo>
                  <a:pt x="8681" y="620"/>
                </a:lnTo>
                <a:lnTo>
                  <a:pt x="8681" y="0"/>
                </a:lnTo>
                <a:close/>
              </a:path>
            </a:pathLst>
          </a:custGeom>
          <a:solidFill>
            <a:srgbClr val="1A325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04" name=""/>
          <p:cNvSpPr/>
          <p:nvPr/>
        </p:nvSpPr>
        <p:spPr>
          <a:xfrm>
            <a:off x="6242040" y="2239920"/>
            <a:ext cx="2901960" cy="2902320"/>
          </a:xfrm>
          <a:custGeom>
            <a:avLst/>
            <a:gdLst/>
            <a:ahLst/>
            <a:rect l="0" t="0" r="r" b="b"/>
            <a:pathLst>
              <a:path w="8061" h="8062">
                <a:moveTo>
                  <a:pt x="8061" y="0"/>
                </a:moveTo>
                <a:lnTo>
                  <a:pt x="0" y="8062"/>
                </a:lnTo>
                <a:lnTo>
                  <a:pt x="620" y="8062"/>
                </a:lnTo>
                <a:lnTo>
                  <a:pt x="8061" y="620"/>
                </a:lnTo>
                <a:lnTo>
                  <a:pt x="8061" y="0"/>
                </a:lnTo>
                <a:close/>
              </a:path>
            </a:pathLst>
          </a:custGeom>
          <a:solidFill>
            <a:srgbClr val="1A335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05" name=""/>
          <p:cNvSpPr/>
          <p:nvPr/>
        </p:nvSpPr>
        <p:spPr>
          <a:xfrm>
            <a:off x="6465240" y="2463120"/>
            <a:ext cx="2678760" cy="2679120"/>
          </a:xfrm>
          <a:custGeom>
            <a:avLst/>
            <a:gdLst/>
            <a:ahLst/>
            <a:rect l="0" t="0" r="r" b="b"/>
            <a:pathLst>
              <a:path w="7441" h="7442">
                <a:moveTo>
                  <a:pt x="7441" y="0"/>
                </a:moveTo>
                <a:lnTo>
                  <a:pt x="0" y="7442"/>
                </a:lnTo>
                <a:lnTo>
                  <a:pt x="620" y="7442"/>
                </a:lnTo>
                <a:lnTo>
                  <a:pt x="7441" y="620"/>
                </a:lnTo>
                <a:lnTo>
                  <a:pt x="7441" y="0"/>
                </a:lnTo>
                <a:close/>
              </a:path>
            </a:pathLst>
          </a:custGeom>
          <a:solidFill>
            <a:srgbClr val="1A345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06" name=""/>
          <p:cNvSpPr/>
          <p:nvPr/>
        </p:nvSpPr>
        <p:spPr>
          <a:xfrm>
            <a:off x="6688440" y="2686320"/>
            <a:ext cx="2455560" cy="2455920"/>
          </a:xfrm>
          <a:custGeom>
            <a:avLst/>
            <a:gdLst/>
            <a:ahLst/>
            <a:rect l="0" t="0" r="r" b="b"/>
            <a:pathLst>
              <a:path w="6821" h="6822">
                <a:moveTo>
                  <a:pt x="6821" y="0"/>
                </a:moveTo>
                <a:lnTo>
                  <a:pt x="0" y="6822"/>
                </a:lnTo>
                <a:lnTo>
                  <a:pt x="620" y="6822"/>
                </a:lnTo>
                <a:lnTo>
                  <a:pt x="6821" y="620"/>
                </a:lnTo>
                <a:lnTo>
                  <a:pt x="6821" y="0"/>
                </a:lnTo>
                <a:close/>
              </a:path>
            </a:pathLst>
          </a:custGeom>
          <a:solidFill>
            <a:srgbClr val="1B345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07" name=""/>
          <p:cNvSpPr/>
          <p:nvPr/>
        </p:nvSpPr>
        <p:spPr>
          <a:xfrm>
            <a:off x="6911640" y="2909520"/>
            <a:ext cx="2232360" cy="2232720"/>
          </a:xfrm>
          <a:custGeom>
            <a:avLst/>
            <a:gdLst/>
            <a:ahLst/>
            <a:rect l="0" t="0" r="r" b="b"/>
            <a:pathLst>
              <a:path w="6201" h="6202">
                <a:moveTo>
                  <a:pt x="6201" y="0"/>
                </a:moveTo>
                <a:lnTo>
                  <a:pt x="0" y="6202"/>
                </a:lnTo>
                <a:lnTo>
                  <a:pt x="620" y="6202"/>
                </a:lnTo>
                <a:lnTo>
                  <a:pt x="6201" y="620"/>
                </a:lnTo>
                <a:lnTo>
                  <a:pt x="6201" y="0"/>
                </a:lnTo>
                <a:close/>
              </a:path>
            </a:pathLst>
          </a:custGeom>
          <a:solidFill>
            <a:srgbClr val="1B355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08" name=""/>
          <p:cNvSpPr/>
          <p:nvPr/>
        </p:nvSpPr>
        <p:spPr>
          <a:xfrm>
            <a:off x="7134840" y="3132720"/>
            <a:ext cx="2009160" cy="2009520"/>
          </a:xfrm>
          <a:custGeom>
            <a:avLst/>
            <a:gdLst/>
            <a:ahLst/>
            <a:rect l="0" t="0" r="r" b="b"/>
            <a:pathLst>
              <a:path w="5581" h="5582">
                <a:moveTo>
                  <a:pt x="5581" y="0"/>
                </a:moveTo>
                <a:lnTo>
                  <a:pt x="0" y="5582"/>
                </a:lnTo>
                <a:lnTo>
                  <a:pt x="620" y="5582"/>
                </a:lnTo>
                <a:lnTo>
                  <a:pt x="5581" y="620"/>
                </a:lnTo>
                <a:lnTo>
                  <a:pt x="5581" y="0"/>
                </a:lnTo>
                <a:close/>
              </a:path>
            </a:pathLst>
          </a:custGeom>
          <a:solidFill>
            <a:srgbClr val="1B355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09" name=""/>
          <p:cNvSpPr/>
          <p:nvPr/>
        </p:nvSpPr>
        <p:spPr>
          <a:xfrm>
            <a:off x="7358040" y="3355920"/>
            <a:ext cx="1785960" cy="1786320"/>
          </a:xfrm>
          <a:custGeom>
            <a:avLst/>
            <a:gdLst/>
            <a:ahLst/>
            <a:rect l="0" t="0" r="r" b="b"/>
            <a:pathLst>
              <a:path w="4961" h="4962">
                <a:moveTo>
                  <a:pt x="4961" y="0"/>
                </a:moveTo>
                <a:lnTo>
                  <a:pt x="0" y="4962"/>
                </a:lnTo>
                <a:lnTo>
                  <a:pt x="620" y="4962"/>
                </a:lnTo>
                <a:lnTo>
                  <a:pt x="4961" y="620"/>
                </a:lnTo>
                <a:lnTo>
                  <a:pt x="4961" y="0"/>
                </a:lnTo>
                <a:close/>
              </a:path>
            </a:pathLst>
          </a:custGeom>
          <a:solidFill>
            <a:srgbClr val="1C365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0" name=""/>
          <p:cNvSpPr/>
          <p:nvPr/>
        </p:nvSpPr>
        <p:spPr>
          <a:xfrm>
            <a:off x="7581240" y="3579120"/>
            <a:ext cx="1562760" cy="1563120"/>
          </a:xfrm>
          <a:custGeom>
            <a:avLst/>
            <a:gdLst/>
            <a:ahLst/>
            <a:rect l="0" t="0" r="r" b="b"/>
            <a:pathLst>
              <a:path w="4341" h="4342">
                <a:moveTo>
                  <a:pt x="4341" y="0"/>
                </a:moveTo>
                <a:lnTo>
                  <a:pt x="0" y="4342"/>
                </a:lnTo>
                <a:lnTo>
                  <a:pt x="620" y="4342"/>
                </a:lnTo>
                <a:lnTo>
                  <a:pt x="4341" y="620"/>
                </a:lnTo>
                <a:lnTo>
                  <a:pt x="4341" y="0"/>
                </a:lnTo>
                <a:close/>
              </a:path>
            </a:pathLst>
          </a:custGeom>
          <a:solidFill>
            <a:srgbClr val="1C365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1" name=""/>
          <p:cNvSpPr/>
          <p:nvPr/>
        </p:nvSpPr>
        <p:spPr>
          <a:xfrm>
            <a:off x="7804440" y="3802320"/>
            <a:ext cx="1339560" cy="1339920"/>
          </a:xfrm>
          <a:custGeom>
            <a:avLst/>
            <a:gdLst/>
            <a:ahLst/>
            <a:rect l="0" t="0" r="r" b="b"/>
            <a:pathLst>
              <a:path w="3721" h="3722">
                <a:moveTo>
                  <a:pt x="3721" y="0"/>
                </a:moveTo>
                <a:lnTo>
                  <a:pt x="0" y="3722"/>
                </a:lnTo>
                <a:lnTo>
                  <a:pt x="620" y="3722"/>
                </a:lnTo>
                <a:lnTo>
                  <a:pt x="3721" y="621"/>
                </a:lnTo>
                <a:lnTo>
                  <a:pt x="3721" y="0"/>
                </a:lnTo>
                <a:close/>
              </a:path>
            </a:pathLst>
          </a:custGeom>
          <a:solidFill>
            <a:srgbClr val="1C375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2" name=""/>
          <p:cNvSpPr/>
          <p:nvPr/>
        </p:nvSpPr>
        <p:spPr>
          <a:xfrm>
            <a:off x="8027640" y="4025880"/>
            <a:ext cx="1116360" cy="1116360"/>
          </a:xfrm>
          <a:custGeom>
            <a:avLst/>
            <a:gdLst/>
            <a:ahLst/>
            <a:rect l="0" t="0" r="r" b="b"/>
            <a:pathLst>
              <a:path w="3101" h="3101">
                <a:moveTo>
                  <a:pt x="3101" y="0"/>
                </a:moveTo>
                <a:lnTo>
                  <a:pt x="0" y="3101"/>
                </a:lnTo>
                <a:lnTo>
                  <a:pt x="620" y="3101"/>
                </a:lnTo>
                <a:lnTo>
                  <a:pt x="3101" y="620"/>
                </a:lnTo>
                <a:lnTo>
                  <a:pt x="3101" y="0"/>
                </a:lnTo>
                <a:close/>
              </a:path>
            </a:pathLst>
          </a:custGeom>
          <a:solidFill>
            <a:srgbClr val="1D375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3" name=""/>
          <p:cNvSpPr/>
          <p:nvPr/>
        </p:nvSpPr>
        <p:spPr>
          <a:xfrm>
            <a:off x="8250840" y="4249080"/>
            <a:ext cx="893160" cy="893160"/>
          </a:xfrm>
          <a:custGeom>
            <a:avLst/>
            <a:gdLst/>
            <a:ahLst/>
            <a:rect l="0" t="0" r="r" b="b"/>
            <a:pathLst>
              <a:path w="2481" h="2481">
                <a:moveTo>
                  <a:pt x="2481" y="0"/>
                </a:moveTo>
                <a:lnTo>
                  <a:pt x="0" y="2481"/>
                </a:lnTo>
                <a:lnTo>
                  <a:pt x="620" y="2481"/>
                </a:lnTo>
                <a:lnTo>
                  <a:pt x="2481" y="620"/>
                </a:lnTo>
                <a:lnTo>
                  <a:pt x="2481" y="0"/>
                </a:lnTo>
                <a:close/>
              </a:path>
            </a:pathLst>
          </a:custGeom>
          <a:solidFill>
            <a:srgbClr val="1D385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4" name=""/>
          <p:cNvSpPr/>
          <p:nvPr/>
        </p:nvSpPr>
        <p:spPr>
          <a:xfrm>
            <a:off x="8474040" y="4472280"/>
            <a:ext cx="669960" cy="669960"/>
          </a:xfrm>
          <a:custGeom>
            <a:avLst/>
            <a:gdLst/>
            <a:ahLst/>
            <a:rect l="0" t="0" r="r" b="b"/>
            <a:pathLst>
              <a:path w="1861" h="1861">
                <a:moveTo>
                  <a:pt x="1861" y="0"/>
                </a:moveTo>
                <a:lnTo>
                  <a:pt x="0" y="1861"/>
                </a:lnTo>
                <a:lnTo>
                  <a:pt x="620" y="1861"/>
                </a:lnTo>
                <a:lnTo>
                  <a:pt x="1861" y="620"/>
                </a:lnTo>
                <a:lnTo>
                  <a:pt x="1861" y="0"/>
                </a:lnTo>
                <a:close/>
              </a:path>
            </a:pathLst>
          </a:custGeom>
          <a:solidFill>
            <a:srgbClr val="1D395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5" name=""/>
          <p:cNvSpPr/>
          <p:nvPr/>
        </p:nvSpPr>
        <p:spPr>
          <a:xfrm>
            <a:off x="8697240" y="4695480"/>
            <a:ext cx="446760" cy="446760"/>
          </a:xfrm>
          <a:custGeom>
            <a:avLst/>
            <a:gdLst/>
            <a:ahLst/>
            <a:rect l="0" t="0" r="r" b="b"/>
            <a:pathLst>
              <a:path w="1241" h="1241">
                <a:moveTo>
                  <a:pt x="1241" y="0"/>
                </a:moveTo>
                <a:lnTo>
                  <a:pt x="0" y="1241"/>
                </a:lnTo>
                <a:lnTo>
                  <a:pt x="621" y="1241"/>
                </a:lnTo>
                <a:lnTo>
                  <a:pt x="1241" y="620"/>
                </a:lnTo>
                <a:lnTo>
                  <a:pt x="1241" y="0"/>
                </a:lnTo>
                <a:close/>
              </a:path>
            </a:pathLst>
          </a:custGeom>
          <a:solidFill>
            <a:srgbClr val="1E39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6" name=""/>
          <p:cNvSpPr/>
          <p:nvPr/>
        </p:nvSpPr>
        <p:spPr>
          <a:xfrm>
            <a:off x="8920440" y="4918680"/>
            <a:ext cx="223560" cy="223560"/>
          </a:xfrm>
          <a:custGeom>
            <a:avLst/>
            <a:gdLst/>
            <a:ahLst/>
            <a:rect l="0" t="0" r="r" b="b"/>
            <a:pathLst>
              <a:path w="621" h="621">
                <a:moveTo>
                  <a:pt x="621" y="0"/>
                </a:moveTo>
                <a:lnTo>
                  <a:pt x="0" y="621"/>
                </a:lnTo>
                <a:lnTo>
                  <a:pt x="621" y="621"/>
                </a:lnTo>
                <a:lnTo>
                  <a:pt x="621" y="0"/>
                </a:lnTo>
                <a:close/>
              </a:path>
            </a:pathLst>
          </a:custGeom>
          <a:solidFill>
            <a:srgbClr val="1E3A5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7" name=""/>
          <p:cNvSpPr txBox="1"/>
          <p:nvPr/>
        </p:nvSpPr>
        <p:spPr>
          <a:xfrm>
            <a:off x="4174920" y="266400"/>
            <a:ext cx="84924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0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L E A D E R S H I P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8" name=""/>
          <p:cNvSpPr/>
          <p:nvPr/>
        </p:nvSpPr>
        <p:spPr>
          <a:xfrm>
            <a:off x="342720" y="904680"/>
            <a:ext cx="3210120" cy="724320"/>
          </a:xfrm>
          <a:custGeom>
            <a:avLst/>
            <a:gdLst/>
            <a:ahLst/>
            <a:rect l="0" t="0" r="r" b="b"/>
            <a:pathLst>
              <a:path w="8917" h="2012">
                <a:moveTo>
                  <a:pt x="0" y="1800"/>
                </a:moveTo>
                <a:lnTo>
                  <a:pt x="0" y="212"/>
                </a:lnTo>
                <a:cubicBezTo>
                  <a:pt x="0" y="198"/>
                  <a:pt x="1" y="184"/>
                  <a:pt x="4" y="170"/>
                </a:cubicBezTo>
                <a:cubicBezTo>
                  <a:pt x="7" y="157"/>
                  <a:pt x="11" y="144"/>
                  <a:pt x="16" y="131"/>
                </a:cubicBezTo>
                <a:cubicBezTo>
                  <a:pt x="21" y="118"/>
                  <a:pt x="28" y="106"/>
                  <a:pt x="36" y="94"/>
                </a:cubicBezTo>
                <a:cubicBezTo>
                  <a:pt x="43" y="83"/>
                  <a:pt x="52" y="72"/>
                  <a:pt x="62" y="62"/>
                </a:cubicBezTo>
                <a:cubicBezTo>
                  <a:pt x="72" y="52"/>
                  <a:pt x="83" y="43"/>
                  <a:pt x="94" y="36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1"/>
                  <a:pt x="157" y="7"/>
                  <a:pt x="170" y="4"/>
                </a:cubicBezTo>
                <a:cubicBezTo>
                  <a:pt x="184" y="1"/>
                  <a:pt x="198" y="0"/>
                  <a:pt x="212" y="0"/>
                </a:cubicBezTo>
                <a:lnTo>
                  <a:pt x="8706" y="0"/>
                </a:lnTo>
                <a:cubicBezTo>
                  <a:pt x="8720" y="0"/>
                  <a:pt x="8733" y="1"/>
                  <a:pt x="8747" y="4"/>
                </a:cubicBezTo>
                <a:cubicBezTo>
                  <a:pt x="8761" y="7"/>
                  <a:pt x="8774" y="11"/>
                  <a:pt x="8787" y="16"/>
                </a:cubicBezTo>
                <a:cubicBezTo>
                  <a:pt x="8800" y="21"/>
                  <a:pt x="8812" y="28"/>
                  <a:pt x="8823" y="36"/>
                </a:cubicBezTo>
                <a:cubicBezTo>
                  <a:pt x="8835" y="43"/>
                  <a:pt x="8846" y="52"/>
                  <a:pt x="8855" y="62"/>
                </a:cubicBezTo>
                <a:cubicBezTo>
                  <a:pt x="8865" y="72"/>
                  <a:pt x="8874" y="83"/>
                  <a:pt x="8882" y="94"/>
                </a:cubicBezTo>
                <a:cubicBezTo>
                  <a:pt x="8890" y="106"/>
                  <a:pt x="8896" y="118"/>
                  <a:pt x="8901" y="131"/>
                </a:cubicBezTo>
                <a:cubicBezTo>
                  <a:pt x="8907" y="144"/>
                  <a:pt x="8911" y="157"/>
                  <a:pt x="8913" y="170"/>
                </a:cubicBezTo>
                <a:cubicBezTo>
                  <a:pt x="8916" y="184"/>
                  <a:pt x="8917" y="198"/>
                  <a:pt x="8917" y="212"/>
                </a:cubicBezTo>
                <a:lnTo>
                  <a:pt x="8917" y="1800"/>
                </a:lnTo>
                <a:cubicBezTo>
                  <a:pt x="8917" y="1814"/>
                  <a:pt x="8916" y="1828"/>
                  <a:pt x="8913" y="1842"/>
                </a:cubicBezTo>
                <a:cubicBezTo>
                  <a:pt x="8911" y="1855"/>
                  <a:pt x="8907" y="1868"/>
                  <a:pt x="8901" y="1881"/>
                </a:cubicBezTo>
                <a:cubicBezTo>
                  <a:pt x="8896" y="1894"/>
                  <a:pt x="8890" y="1906"/>
                  <a:pt x="8882" y="1918"/>
                </a:cubicBezTo>
                <a:cubicBezTo>
                  <a:pt x="8874" y="1929"/>
                  <a:pt x="8865" y="1940"/>
                  <a:pt x="8855" y="1950"/>
                </a:cubicBezTo>
                <a:cubicBezTo>
                  <a:pt x="8846" y="1960"/>
                  <a:pt x="8835" y="1968"/>
                  <a:pt x="8823" y="1976"/>
                </a:cubicBezTo>
                <a:cubicBezTo>
                  <a:pt x="8812" y="1984"/>
                  <a:pt x="8800" y="1990"/>
                  <a:pt x="8787" y="1996"/>
                </a:cubicBezTo>
                <a:cubicBezTo>
                  <a:pt x="8774" y="2001"/>
                  <a:pt x="8761" y="2005"/>
                  <a:pt x="8747" y="2008"/>
                </a:cubicBezTo>
                <a:cubicBezTo>
                  <a:pt x="8733" y="2011"/>
                  <a:pt x="8720" y="2012"/>
                  <a:pt x="8706" y="2012"/>
                </a:cubicBezTo>
                <a:lnTo>
                  <a:pt x="212" y="2012"/>
                </a:lnTo>
                <a:cubicBezTo>
                  <a:pt x="198" y="2012"/>
                  <a:pt x="184" y="2011"/>
                  <a:pt x="170" y="2008"/>
                </a:cubicBezTo>
                <a:cubicBezTo>
                  <a:pt x="157" y="2005"/>
                  <a:pt x="144" y="2001"/>
                  <a:pt x="131" y="1996"/>
                </a:cubicBezTo>
                <a:cubicBezTo>
                  <a:pt x="118" y="1990"/>
                  <a:pt x="106" y="1984"/>
                  <a:pt x="94" y="1976"/>
                </a:cubicBezTo>
                <a:cubicBezTo>
                  <a:pt x="83" y="1968"/>
                  <a:pt x="72" y="1960"/>
                  <a:pt x="62" y="1950"/>
                </a:cubicBezTo>
                <a:cubicBezTo>
                  <a:pt x="52" y="1940"/>
                  <a:pt x="43" y="1929"/>
                  <a:pt x="36" y="1918"/>
                </a:cubicBezTo>
                <a:cubicBezTo>
                  <a:pt x="28" y="1906"/>
                  <a:pt x="21" y="1894"/>
                  <a:pt x="16" y="1881"/>
                </a:cubicBezTo>
                <a:cubicBezTo>
                  <a:pt x="11" y="1868"/>
                  <a:pt x="7" y="1855"/>
                  <a:pt x="4" y="1842"/>
                </a:cubicBezTo>
                <a:cubicBezTo>
                  <a:pt x="1" y="1828"/>
                  <a:pt x="0" y="1814"/>
                  <a:pt x="0" y="1800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9" name=""/>
          <p:cNvSpPr/>
          <p:nvPr/>
        </p:nvSpPr>
        <p:spPr>
          <a:xfrm>
            <a:off x="485640" y="1028520"/>
            <a:ext cx="476640" cy="476640"/>
          </a:xfrm>
          <a:custGeom>
            <a:avLst/>
            <a:gdLst/>
            <a:ahLst/>
            <a:rect l="0" t="0" r="r" b="b"/>
            <a:pathLst>
              <a:path w="1324" h="1324">
                <a:moveTo>
                  <a:pt x="1324" y="662"/>
                </a:moveTo>
                <a:cubicBezTo>
                  <a:pt x="1324" y="684"/>
                  <a:pt x="1323" y="706"/>
                  <a:pt x="1321" y="727"/>
                </a:cubicBezTo>
                <a:cubicBezTo>
                  <a:pt x="1318" y="749"/>
                  <a:pt x="1315" y="770"/>
                  <a:pt x="1311" y="792"/>
                </a:cubicBezTo>
                <a:cubicBezTo>
                  <a:pt x="1307" y="813"/>
                  <a:pt x="1302" y="834"/>
                  <a:pt x="1295" y="854"/>
                </a:cubicBezTo>
                <a:cubicBezTo>
                  <a:pt x="1289" y="875"/>
                  <a:pt x="1282" y="896"/>
                  <a:pt x="1273" y="916"/>
                </a:cubicBezTo>
                <a:cubicBezTo>
                  <a:pt x="1265" y="936"/>
                  <a:pt x="1256" y="955"/>
                  <a:pt x="1246" y="974"/>
                </a:cubicBezTo>
                <a:cubicBezTo>
                  <a:pt x="1235" y="993"/>
                  <a:pt x="1224" y="1012"/>
                  <a:pt x="1212" y="1030"/>
                </a:cubicBezTo>
                <a:cubicBezTo>
                  <a:pt x="1200" y="1048"/>
                  <a:pt x="1187" y="1065"/>
                  <a:pt x="1174" y="1082"/>
                </a:cubicBezTo>
                <a:cubicBezTo>
                  <a:pt x="1160" y="1099"/>
                  <a:pt x="1145" y="1115"/>
                  <a:pt x="1130" y="1130"/>
                </a:cubicBezTo>
                <a:cubicBezTo>
                  <a:pt x="1115" y="1145"/>
                  <a:pt x="1099" y="1160"/>
                  <a:pt x="1082" y="1174"/>
                </a:cubicBezTo>
                <a:cubicBezTo>
                  <a:pt x="1065" y="1188"/>
                  <a:pt x="1048" y="1200"/>
                  <a:pt x="1030" y="1212"/>
                </a:cubicBezTo>
                <a:cubicBezTo>
                  <a:pt x="1012" y="1224"/>
                  <a:pt x="993" y="1236"/>
                  <a:pt x="974" y="1246"/>
                </a:cubicBezTo>
                <a:cubicBezTo>
                  <a:pt x="955" y="1256"/>
                  <a:pt x="935" y="1265"/>
                  <a:pt x="915" y="1274"/>
                </a:cubicBezTo>
                <a:cubicBezTo>
                  <a:pt x="895" y="1282"/>
                  <a:pt x="875" y="1289"/>
                  <a:pt x="854" y="1295"/>
                </a:cubicBezTo>
                <a:cubicBezTo>
                  <a:pt x="834" y="1302"/>
                  <a:pt x="813" y="1307"/>
                  <a:pt x="791" y="1311"/>
                </a:cubicBezTo>
                <a:cubicBezTo>
                  <a:pt x="770" y="1315"/>
                  <a:pt x="749" y="1319"/>
                  <a:pt x="727" y="1321"/>
                </a:cubicBezTo>
                <a:cubicBezTo>
                  <a:pt x="706" y="1323"/>
                  <a:pt x="684" y="1324"/>
                  <a:pt x="662" y="1324"/>
                </a:cubicBezTo>
                <a:cubicBezTo>
                  <a:pt x="641" y="1324"/>
                  <a:pt x="618" y="1323"/>
                  <a:pt x="596" y="1321"/>
                </a:cubicBezTo>
                <a:cubicBezTo>
                  <a:pt x="575" y="1319"/>
                  <a:pt x="554" y="1315"/>
                  <a:pt x="532" y="1311"/>
                </a:cubicBezTo>
                <a:cubicBezTo>
                  <a:pt x="511" y="1307"/>
                  <a:pt x="490" y="1302"/>
                  <a:pt x="469" y="1295"/>
                </a:cubicBezTo>
                <a:cubicBezTo>
                  <a:pt x="449" y="1289"/>
                  <a:pt x="428" y="1282"/>
                  <a:pt x="408" y="1274"/>
                </a:cubicBezTo>
                <a:cubicBezTo>
                  <a:pt x="388" y="1265"/>
                  <a:pt x="369" y="1256"/>
                  <a:pt x="350" y="1246"/>
                </a:cubicBezTo>
                <a:cubicBezTo>
                  <a:pt x="330" y="1236"/>
                  <a:pt x="312" y="1224"/>
                  <a:pt x="294" y="1212"/>
                </a:cubicBezTo>
                <a:cubicBezTo>
                  <a:pt x="276" y="1200"/>
                  <a:pt x="258" y="1188"/>
                  <a:pt x="242" y="1174"/>
                </a:cubicBezTo>
                <a:cubicBezTo>
                  <a:pt x="225" y="1160"/>
                  <a:pt x="209" y="1145"/>
                  <a:pt x="194" y="1130"/>
                </a:cubicBezTo>
                <a:cubicBezTo>
                  <a:pt x="178" y="1115"/>
                  <a:pt x="164" y="1099"/>
                  <a:pt x="150" y="1082"/>
                </a:cubicBezTo>
                <a:cubicBezTo>
                  <a:pt x="136" y="1065"/>
                  <a:pt x="123" y="1048"/>
                  <a:pt x="111" y="1030"/>
                </a:cubicBezTo>
                <a:cubicBezTo>
                  <a:pt x="99" y="1012"/>
                  <a:pt x="88" y="993"/>
                  <a:pt x="78" y="974"/>
                </a:cubicBezTo>
                <a:cubicBezTo>
                  <a:pt x="68" y="955"/>
                  <a:pt x="59" y="936"/>
                  <a:pt x="50" y="916"/>
                </a:cubicBezTo>
                <a:cubicBezTo>
                  <a:pt x="42" y="896"/>
                  <a:pt x="35" y="875"/>
                  <a:pt x="28" y="854"/>
                </a:cubicBezTo>
                <a:cubicBezTo>
                  <a:pt x="22" y="834"/>
                  <a:pt x="17" y="813"/>
                  <a:pt x="13" y="792"/>
                </a:cubicBezTo>
                <a:cubicBezTo>
                  <a:pt x="8" y="770"/>
                  <a:pt x="5" y="749"/>
                  <a:pt x="3" y="727"/>
                </a:cubicBezTo>
                <a:cubicBezTo>
                  <a:pt x="1" y="706"/>
                  <a:pt x="0" y="684"/>
                  <a:pt x="0" y="662"/>
                </a:cubicBezTo>
                <a:cubicBezTo>
                  <a:pt x="0" y="641"/>
                  <a:pt x="1" y="619"/>
                  <a:pt x="3" y="598"/>
                </a:cubicBezTo>
                <a:cubicBezTo>
                  <a:pt x="5" y="576"/>
                  <a:pt x="8" y="555"/>
                  <a:pt x="13" y="533"/>
                </a:cubicBezTo>
                <a:cubicBezTo>
                  <a:pt x="17" y="512"/>
                  <a:pt x="22" y="491"/>
                  <a:pt x="28" y="470"/>
                </a:cubicBezTo>
                <a:cubicBezTo>
                  <a:pt x="35" y="450"/>
                  <a:pt x="42" y="428"/>
                  <a:pt x="50" y="408"/>
                </a:cubicBezTo>
                <a:cubicBezTo>
                  <a:pt x="59" y="388"/>
                  <a:pt x="68" y="369"/>
                  <a:pt x="78" y="350"/>
                </a:cubicBezTo>
                <a:cubicBezTo>
                  <a:pt x="88" y="331"/>
                  <a:pt x="99" y="312"/>
                  <a:pt x="111" y="294"/>
                </a:cubicBezTo>
                <a:cubicBezTo>
                  <a:pt x="123" y="276"/>
                  <a:pt x="136" y="259"/>
                  <a:pt x="150" y="242"/>
                </a:cubicBezTo>
                <a:cubicBezTo>
                  <a:pt x="164" y="225"/>
                  <a:pt x="178" y="209"/>
                  <a:pt x="194" y="194"/>
                </a:cubicBezTo>
                <a:cubicBezTo>
                  <a:pt x="209" y="178"/>
                  <a:pt x="225" y="164"/>
                  <a:pt x="242" y="150"/>
                </a:cubicBezTo>
                <a:cubicBezTo>
                  <a:pt x="258" y="136"/>
                  <a:pt x="276" y="124"/>
                  <a:pt x="294" y="111"/>
                </a:cubicBezTo>
                <a:cubicBezTo>
                  <a:pt x="312" y="99"/>
                  <a:pt x="330" y="88"/>
                  <a:pt x="350" y="78"/>
                </a:cubicBezTo>
                <a:cubicBezTo>
                  <a:pt x="369" y="68"/>
                  <a:pt x="388" y="59"/>
                  <a:pt x="408" y="50"/>
                </a:cubicBezTo>
                <a:cubicBezTo>
                  <a:pt x="428" y="42"/>
                  <a:pt x="449" y="35"/>
                  <a:pt x="469" y="28"/>
                </a:cubicBezTo>
                <a:cubicBezTo>
                  <a:pt x="490" y="22"/>
                  <a:pt x="511" y="17"/>
                  <a:pt x="532" y="13"/>
                </a:cubicBezTo>
                <a:cubicBezTo>
                  <a:pt x="554" y="8"/>
                  <a:pt x="575" y="5"/>
                  <a:pt x="596" y="3"/>
                </a:cubicBezTo>
                <a:cubicBezTo>
                  <a:pt x="618" y="1"/>
                  <a:pt x="641" y="0"/>
                  <a:pt x="662" y="0"/>
                </a:cubicBezTo>
                <a:cubicBezTo>
                  <a:pt x="684" y="0"/>
                  <a:pt x="706" y="1"/>
                  <a:pt x="727" y="3"/>
                </a:cubicBezTo>
                <a:cubicBezTo>
                  <a:pt x="749" y="5"/>
                  <a:pt x="770" y="8"/>
                  <a:pt x="791" y="13"/>
                </a:cubicBezTo>
                <a:cubicBezTo>
                  <a:pt x="813" y="17"/>
                  <a:pt x="834" y="22"/>
                  <a:pt x="854" y="28"/>
                </a:cubicBezTo>
                <a:cubicBezTo>
                  <a:pt x="875" y="35"/>
                  <a:pt x="895" y="42"/>
                  <a:pt x="915" y="50"/>
                </a:cubicBezTo>
                <a:cubicBezTo>
                  <a:pt x="935" y="59"/>
                  <a:pt x="955" y="68"/>
                  <a:pt x="974" y="78"/>
                </a:cubicBezTo>
                <a:cubicBezTo>
                  <a:pt x="993" y="88"/>
                  <a:pt x="1012" y="99"/>
                  <a:pt x="1030" y="111"/>
                </a:cubicBezTo>
                <a:cubicBezTo>
                  <a:pt x="1048" y="124"/>
                  <a:pt x="1065" y="136"/>
                  <a:pt x="1082" y="150"/>
                </a:cubicBezTo>
                <a:cubicBezTo>
                  <a:pt x="1099" y="164"/>
                  <a:pt x="1115" y="178"/>
                  <a:pt x="1130" y="194"/>
                </a:cubicBezTo>
                <a:cubicBezTo>
                  <a:pt x="1145" y="209"/>
                  <a:pt x="1160" y="225"/>
                  <a:pt x="1174" y="242"/>
                </a:cubicBezTo>
                <a:cubicBezTo>
                  <a:pt x="1187" y="259"/>
                  <a:pt x="1200" y="276"/>
                  <a:pt x="1212" y="294"/>
                </a:cubicBezTo>
                <a:cubicBezTo>
                  <a:pt x="1224" y="312"/>
                  <a:pt x="1235" y="331"/>
                  <a:pt x="1246" y="350"/>
                </a:cubicBezTo>
                <a:cubicBezTo>
                  <a:pt x="1256" y="369"/>
                  <a:pt x="1265" y="388"/>
                  <a:pt x="1273" y="408"/>
                </a:cubicBezTo>
                <a:cubicBezTo>
                  <a:pt x="1282" y="428"/>
                  <a:pt x="1289" y="450"/>
                  <a:pt x="1295" y="470"/>
                </a:cubicBezTo>
                <a:cubicBezTo>
                  <a:pt x="1302" y="491"/>
                  <a:pt x="1307" y="512"/>
                  <a:pt x="1311" y="533"/>
                </a:cubicBezTo>
                <a:cubicBezTo>
                  <a:pt x="1315" y="555"/>
                  <a:pt x="1318" y="576"/>
                  <a:pt x="1321" y="598"/>
                </a:cubicBezTo>
                <a:cubicBezTo>
                  <a:pt x="1323" y="619"/>
                  <a:pt x="1324" y="641"/>
                  <a:pt x="1324" y="662"/>
                </a:cubicBezTo>
                <a:close/>
              </a:path>
            </a:pathLst>
          </a:custGeom>
          <a:noFill/>
          <a:ln w="18720">
            <a:solidFill>
              <a:srgbClr val="E8A838">
                <a:alpha val="50000"/>
              </a:srgbClr>
            </a:solidFill>
            <a:miter/>
          </a:ln>
        </p:spPr>
        <p:txBody>
          <a:bodyPr lIns="9360" tIns="9360" rIns="9360" bIns="936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20" name=""/>
          <p:cNvPicPr/>
          <p:nvPr/>
        </p:nvPicPr>
        <p:blipFill>
          <a:blip r:embed="rId1"/>
          <a:stretch/>
        </p:blipFill>
        <p:spPr>
          <a:xfrm>
            <a:off x="495360" y="1038240"/>
            <a:ext cx="456840" cy="456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1" name=""/>
          <p:cNvSpPr txBox="1"/>
          <p:nvPr/>
        </p:nvSpPr>
        <p:spPr>
          <a:xfrm>
            <a:off x="2751480" y="425520"/>
            <a:ext cx="3661200" cy="29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10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The Team Behind MassDwell</a:t>
            </a:r>
            <a:endParaRPr lang="en-US" sz="21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2" name=""/>
          <p:cNvSpPr txBox="1"/>
          <p:nvPr/>
        </p:nvSpPr>
        <p:spPr>
          <a:xfrm>
            <a:off x="1085760" y="1071000"/>
            <a:ext cx="876600" cy="160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13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Steve Vettori</a:t>
            </a:r>
            <a:endParaRPr lang="en-US" sz="113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3" name=""/>
          <p:cNvSpPr txBox="1"/>
          <p:nvPr/>
        </p:nvSpPr>
        <p:spPr>
          <a:xfrm>
            <a:off x="1085760" y="1247400"/>
            <a:ext cx="68364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0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Founder &amp; CEO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4" name=""/>
          <p:cNvSpPr/>
          <p:nvPr/>
        </p:nvSpPr>
        <p:spPr>
          <a:xfrm>
            <a:off x="342720" y="1723680"/>
            <a:ext cx="3210120" cy="724320"/>
          </a:xfrm>
          <a:custGeom>
            <a:avLst/>
            <a:gdLst/>
            <a:ahLst/>
            <a:rect l="0" t="0" r="r" b="b"/>
            <a:pathLst>
              <a:path w="8917" h="2012">
                <a:moveTo>
                  <a:pt x="0" y="1801"/>
                </a:moveTo>
                <a:lnTo>
                  <a:pt x="0" y="212"/>
                </a:lnTo>
                <a:cubicBezTo>
                  <a:pt x="0" y="198"/>
                  <a:pt x="1" y="184"/>
                  <a:pt x="4" y="171"/>
                </a:cubicBezTo>
                <a:cubicBezTo>
                  <a:pt x="7" y="157"/>
                  <a:pt x="11" y="144"/>
                  <a:pt x="16" y="131"/>
                </a:cubicBezTo>
                <a:cubicBezTo>
                  <a:pt x="21" y="118"/>
                  <a:pt x="28" y="106"/>
                  <a:pt x="36" y="95"/>
                </a:cubicBezTo>
                <a:cubicBezTo>
                  <a:pt x="43" y="83"/>
                  <a:pt x="52" y="72"/>
                  <a:pt x="62" y="62"/>
                </a:cubicBezTo>
                <a:cubicBezTo>
                  <a:pt x="72" y="53"/>
                  <a:pt x="83" y="44"/>
                  <a:pt x="94" y="36"/>
                </a:cubicBezTo>
                <a:cubicBezTo>
                  <a:pt x="106" y="28"/>
                  <a:pt x="118" y="22"/>
                  <a:pt x="131" y="17"/>
                </a:cubicBezTo>
                <a:cubicBezTo>
                  <a:pt x="144" y="11"/>
                  <a:pt x="157" y="7"/>
                  <a:pt x="170" y="5"/>
                </a:cubicBezTo>
                <a:cubicBezTo>
                  <a:pt x="184" y="2"/>
                  <a:pt x="198" y="0"/>
                  <a:pt x="212" y="0"/>
                </a:cubicBezTo>
                <a:lnTo>
                  <a:pt x="8706" y="0"/>
                </a:lnTo>
                <a:cubicBezTo>
                  <a:pt x="8720" y="0"/>
                  <a:pt x="8733" y="2"/>
                  <a:pt x="8747" y="5"/>
                </a:cubicBezTo>
                <a:cubicBezTo>
                  <a:pt x="8761" y="7"/>
                  <a:pt x="8774" y="11"/>
                  <a:pt x="8787" y="17"/>
                </a:cubicBezTo>
                <a:cubicBezTo>
                  <a:pt x="8800" y="22"/>
                  <a:pt x="8812" y="28"/>
                  <a:pt x="8823" y="36"/>
                </a:cubicBezTo>
                <a:cubicBezTo>
                  <a:pt x="8835" y="44"/>
                  <a:pt x="8846" y="53"/>
                  <a:pt x="8855" y="62"/>
                </a:cubicBezTo>
                <a:cubicBezTo>
                  <a:pt x="8865" y="72"/>
                  <a:pt x="8874" y="83"/>
                  <a:pt x="8882" y="95"/>
                </a:cubicBezTo>
                <a:cubicBezTo>
                  <a:pt x="8890" y="106"/>
                  <a:pt x="8896" y="118"/>
                  <a:pt x="8901" y="131"/>
                </a:cubicBezTo>
                <a:cubicBezTo>
                  <a:pt x="8907" y="144"/>
                  <a:pt x="8911" y="157"/>
                  <a:pt x="8913" y="171"/>
                </a:cubicBezTo>
                <a:cubicBezTo>
                  <a:pt x="8916" y="184"/>
                  <a:pt x="8917" y="198"/>
                  <a:pt x="8917" y="212"/>
                </a:cubicBezTo>
                <a:lnTo>
                  <a:pt x="8917" y="1801"/>
                </a:lnTo>
                <a:cubicBezTo>
                  <a:pt x="8917" y="1815"/>
                  <a:pt x="8916" y="1828"/>
                  <a:pt x="8913" y="1842"/>
                </a:cubicBezTo>
                <a:cubicBezTo>
                  <a:pt x="8911" y="1856"/>
                  <a:pt x="8907" y="1869"/>
                  <a:pt x="8901" y="1882"/>
                </a:cubicBezTo>
                <a:cubicBezTo>
                  <a:pt x="8896" y="1894"/>
                  <a:pt x="8890" y="1907"/>
                  <a:pt x="8882" y="1918"/>
                </a:cubicBezTo>
                <a:cubicBezTo>
                  <a:pt x="8874" y="1930"/>
                  <a:pt x="8865" y="1940"/>
                  <a:pt x="8855" y="1950"/>
                </a:cubicBezTo>
                <a:cubicBezTo>
                  <a:pt x="8846" y="1960"/>
                  <a:pt x="8835" y="1969"/>
                  <a:pt x="8823" y="1977"/>
                </a:cubicBezTo>
                <a:cubicBezTo>
                  <a:pt x="8812" y="1984"/>
                  <a:pt x="8800" y="1991"/>
                  <a:pt x="8787" y="1996"/>
                </a:cubicBezTo>
                <a:cubicBezTo>
                  <a:pt x="8774" y="2001"/>
                  <a:pt x="8761" y="2006"/>
                  <a:pt x="8747" y="2008"/>
                </a:cubicBezTo>
                <a:cubicBezTo>
                  <a:pt x="8733" y="2011"/>
                  <a:pt x="8720" y="2012"/>
                  <a:pt x="8706" y="2012"/>
                </a:cubicBezTo>
                <a:lnTo>
                  <a:pt x="212" y="2012"/>
                </a:lnTo>
                <a:cubicBezTo>
                  <a:pt x="198" y="2012"/>
                  <a:pt x="184" y="2011"/>
                  <a:pt x="170" y="2008"/>
                </a:cubicBezTo>
                <a:cubicBezTo>
                  <a:pt x="157" y="2006"/>
                  <a:pt x="144" y="2001"/>
                  <a:pt x="131" y="1996"/>
                </a:cubicBezTo>
                <a:cubicBezTo>
                  <a:pt x="118" y="1991"/>
                  <a:pt x="106" y="1984"/>
                  <a:pt x="94" y="1977"/>
                </a:cubicBezTo>
                <a:cubicBezTo>
                  <a:pt x="83" y="1969"/>
                  <a:pt x="72" y="1960"/>
                  <a:pt x="62" y="1950"/>
                </a:cubicBezTo>
                <a:cubicBezTo>
                  <a:pt x="52" y="1940"/>
                  <a:pt x="43" y="1930"/>
                  <a:pt x="36" y="1918"/>
                </a:cubicBezTo>
                <a:cubicBezTo>
                  <a:pt x="28" y="1907"/>
                  <a:pt x="21" y="1894"/>
                  <a:pt x="16" y="1882"/>
                </a:cubicBezTo>
                <a:cubicBezTo>
                  <a:pt x="11" y="1869"/>
                  <a:pt x="7" y="1856"/>
                  <a:pt x="4" y="1842"/>
                </a:cubicBezTo>
                <a:cubicBezTo>
                  <a:pt x="1" y="1828"/>
                  <a:pt x="0" y="1815"/>
                  <a:pt x="0" y="1801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5" name=""/>
          <p:cNvSpPr/>
          <p:nvPr/>
        </p:nvSpPr>
        <p:spPr>
          <a:xfrm>
            <a:off x="485640" y="1847520"/>
            <a:ext cx="476640" cy="476640"/>
          </a:xfrm>
          <a:custGeom>
            <a:avLst/>
            <a:gdLst/>
            <a:ahLst/>
            <a:rect l="0" t="0" r="r" b="b"/>
            <a:pathLst>
              <a:path w="1324" h="1324">
                <a:moveTo>
                  <a:pt x="1324" y="662"/>
                </a:moveTo>
                <a:cubicBezTo>
                  <a:pt x="1324" y="684"/>
                  <a:pt x="1323" y="705"/>
                  <a:pt x="1321" y="727"/>
                </a:cubicBezTo>
                <a:cubicBezTo>
                  <a:pt x="1318" y="748"/>
                  <a:pt x="1315" y="770"/>
                  <a:pt x="1311" y="791"/>
                </a:cubicBezTo>
                <a:cubicBezTo>
                  <a:pt x="1307" y="812"/>
                  <a:pt x="1302" y="834"/>
                  <a:pt x="1295" y="855"/>
                </a:cubicBezTo>
                <a:cubicBezTo>
                  <a:pt x="1289" y="876"/>
                  <a:pt x="1282" y="896"/>
                  <a:pt x="1273" y="916"/>
                </a:cubicBezTo>
                <a:cubicBezTo>
                  <a:pt x="1265" y="936"/>
                  <a:pt x="1256" y="956"/>
                  <a:pt x="1246" y="975"/>
                </a:cubicBezTo>
                <a:cubicBezTo>
                  <a:pt x="1235" y="994"/>
                  <a:pt x="1224" y="1012"/>
                  <a:pt x="1212" y="1030"/>
                </a:cubicBezTo>
                <a:cubicBezTo>
                  <a:pt x="1200" y="1048"/>
                  <a:pt x="1187" y="1066"/>
                  <a:pt x="1174" y="1082"/>
                </a:cubicBezTo>
                <a:cubicBezTo>
                  <a:pt x="1160" y="1099"/>
                  <a:pt x="1145" y="1115"/>
                  <a:pt x="1130" y="1131"/>
                </a:cubicBezTo>
                <a:cubicBezTo>
                  <a:pt x="1115" y="1146"/>
                  <a:pt x="1099" y="1160"/>
                  <a:pt x="1082" y="1174"/>
                </a:cubicBezTo>
                <a:cubicBezTo>
                  <a:pt x="1065" y="1188"/>
                  <a:pt x="1048" y="1201"/>
                  <a:pt x="1030" y="1213"/>
                </a:cubicBezTo>
                <a:cubicBezTo>
                  <a:pt x="1012" y="1225"/>
                  <a:pt x="993" y="1236"/>
                  <a:pt x="974" y="1246"/>
                </a:cubicBezTo>
                <a:cubicBezTo>
                  <a:pt x="955" y="1256"/>
                  <a:pt x="935" y="1266"/>
                  <a:pt x="915" y="1274"/>
                </a:cubicBezTo>
                <a:cubicBezTo>
                  <a:pt x="895" y="1282"/>
                  <a:pt x="875" y="1290"/>
                  <a:pt x="854" y="1296"/>
                </a:cubicBezTo>
                <a:cubicBezTo>
                  <a:pt x="834" y="1302"/>
                  <a:pt x="813" y="1307"/>
                  <a:pt x="791" y="1312"/>
                </a:cubicBezTo>
                <a:cubicBezTo>
                  <a:pt x="770" y="1316"/>
                  <a:pt x="749" y="1319"/>
                  <a:pt x="727" y="1321"/>
                </a:cubicBezTo>
                <a:cubicBezTo>
                  <a:pt x="706" y="1323"/>
                  <a:pt x="684" y="1324"/>
                  <a:pt x="662" y="1324"/>
                </a:cubicBezTo>
                <a:cubicBezTo>
                  <a:pt x="641" y="1324"/>
                  <a:pt x="618" y="1323"/>
                  <a:pt x="596" y="1321"/>
                </a:cubicBezTo>
                <a:cubicBezTo>
                  <a:pt x="575" y="1319"/>
                  <a:pt x="554" y="1316"/>
                  <a:pt x="532" y="1312"/>
                </a:cubicBezTo>
                <a:cubicBezTo>
                  <a:pt x="511" y="1307"/>
                  <a:pt x="490" y="1302"/>
                  <a:pt x="469" y="1296"/>
                </a:cubicBezTo>
                <a:cubicBezTo>
                  <a:pt x="449" y="1290"/>
                  <a:pt x="428" y="1282"/>
                  <a:pt x="408" y="1274"/>
                </a:cubicBezTo>
                <a:cubicBezTo>
                  <a:pt x="388" y="1266"/>
                  <a:pt x="369" y="1256"/>
                  <a:pt x="350" y="1246"/>
                </a:cubicBezTo>
                <a:cubicBezTo>
                  <a:pt x="330" y="1236"/>
                  <a:pt x="312" y="1225"/>
                  <a:pt x="294" y="1213"/>
                </a:cubicBezTo>
                <a:cubicBezTo>
                  <a:pt x="276" y="1201"/>
                  <a:pt x="258" y="1188"/>
                  <a:pt x="242" y="1174"/>
                </a:cubicBezTo>
                <a:cubicBezTo>
                  <a:pt x="225" y="1160"/>
                  <a:pt x="209" y="1146"/>
                  <a:pt x="194" y="1131"/>
                </a:cubicBezTo>
                <a:cubicBezTo>
                  <a:pt x="178" y="1115"/>
                  <a:pt x="164" y="1099"/>
                  <a:pt x="150" y="1082"/>
                </a:cubicBezTo>
                <a:cubicBezTo>
                  <a:pt x="136" y="1066"/>
                  <a:pt x="123" y="1048"/>
                  <a:pt x="111" y="1030"/>
                </a:cubicBezTo>
                <a:cubicBezTo>
                  <a:pt x="99" y="1012"/>
                  <a:pt x="88" y="994"/>
                  <a:pt x="78" y="975"/>
                </a:cubicBezTo>
                <a:cubicBezTo>
                  <a:pt x="68" y="956"/>
                  <a:pt x="59" y="936"/>
                  <a:pt x="50" y="916"/>
                </a:cubicBezTo>
                <a:cubicBezTo>
                  <a:pt x="42" y="896"/>
                  <a:pt x="35" y="876"/>
                  <a:pt x="28" y="855"/>
                </a:cubicBezTo>
                <a:cubicBezTo>
                  <a:pt x="22" y="834"/>
                  <a:pt x="17" y="812"/>
                  <a:pt x="13" y="791"/>
                </a:cubicBezTo>
                <a:cubicBezTo>
                  <a:pt x="8" y="770"/>
                  <a:pt x="5" y="748"/>
                  <a:pt x="3" y="727"/>
                </a:cubicBezTo>
                <a:cubicBezTo>
                  <a:pt x="1" y="705"/>
                  <a:pt x="0" y="684"/>
                  <a:pt x="0" y="662"/>
                </a:cubicBezTo>
                <a:cubicBezTo>
                  <a:pt x="0" y="640"/>
                  <a:pt x="1" y="619"/>
                  <a:pt x="3" y="597"/>
                </a:cubicBezTo>
                <a:cubicBezTo>
                  <a:pt x="5" y="575"/>
                  <a:pt x="8" y="554"/>
                  <a:pt x="13" y="533"/>
                </a:cubicBezTo>
                <a:cubicBezTo>
                  <a:pt x="17" y="512"/>
                  <a:pt x="22" y="491"/>
                  <a:pt x="28" y="470"/>
                </a:cubicBezTo>
                <a:cubicBezTo>
                  <a:pt x="35" y="449"/>
                  <a:pt x="42" y="429"/>
                  <a:pt x="50" y="409"/>
                </a:cubicBezTo>
                <a:cubicBezTo>
                  <a:pt x="59" y="389"/>
                  <a:pt x="68" y="369"/>
                  <a:pt x="78" y="350"/>
                </a:cubicBezTo>
                <a:cubicBezTo>
                  <a:pt x="88" y="331"/>
                  <a:pt x="99" y="312"/>
                  <a:pt x="111" y="294"/>
                </a:cubicBezTo>
                <a:cubicBezTo>
                  <a:pt x="123" y="276"/>
                  <a:pt x="136" y="259"/>
                  <a:pt x="150" y="242"/>
                </a:cubicBezTo>
                <a:cubicBezTo>
                  <a:pt x="164" y="226"/>
                  <a:pt x="178" y="209"/>
                  <a:pt x="194" y="194"/>
                </a:cubicBezTo>
                <a:cubicBezTo>
                  <a:pt x="209" y="179"/>
                  <a:pt x="225" y="164"/>
                  <a:pt x="242" y="151"/>
                </a:cubicBezTo>
                <a:cubicBezTo>
                  <a:pt x="258" y="137"/>
                  <a:pt x="276" y="124"/>
                  <a:pt x="294" y="112"/>
                </a:cubicBezTo>
                <a:cubicBezTo>
                  <a:pt x="312" y="100"/>
                  <a:pt x="330" y="89"/>
                  <a:pt x="350" y="79"/>
                </a:cubicBezTo>
                <a:cubicBezTo>
                  <a:pt x="369" y="68"/>
                  <a:pt x="388" y="59"/>
                  <a:pt x="408" y="51"/>
                </a:cubicBezTo>
                <a:cubicBezTo>
                  <a:pt x="428" y="42"/>
                  <a:pt x="449" y="35"/>
                  <a:pt x="469" y="29"/>
                </a:cubicBezTo>
                <a:cubicBezTo>
                  <a:pt x="490" y="23"/>
                  <a:pt x="511" y="17"/>
                  <a:pt x="532" y="13"/>
                </a:cubicBezTo>
                <a:cubicBezTo>
                  <a:pt x="554" y="9"/>
                  <a:pt x="575" y="6"/>
                  <a:pt x="596" y="4"/>
                </a:cubicBezTo>
                <a:cubicBezTo>
                  <a:pt x="618" y="1"/>
                  <a:pt x="641" y="0"/>
                  <a:pt x="662" y="0"/>
                </a:cubicBezTo>
                <a:cubicBezTo>
                  <a:pt x="684" y="0"/>
                  <a:pt x="706" y="1"/>
                  <a:pt x="727" y="4"/>
                </a:cubicBezTo>
                <a:cubicBezTo>
                  <a:pt x="749" y="6"/>
                  <a:pt x="770" y="9"/>
                  <a:pt x="791" y="13"/>
                </a:cubicBezTo>
                <a:cubicBezTo>
                  <a:pt x="813" y="17"/>
                  <a:pt x="834" y="23"/>
                  <a:pt x="854" y="29"/>
                </a:cubicBezTo>
                <a:cubicBezTo>
                  <a:pt x="875" y="35"/>
                  <a:pt x="895" y="42"/>
                  <a:pt x="915" y="51"/>
                </a:cubicBezTo>
                <a:cubicBezTo>
                  <a:pt x="935" y="59"/>
                  <a:pt x="955" y="68"/>
                  <a:pt x="974" y="79"/>
                </a:cubicBezTo>
                <a:cubicBezTo>
                  <a:pt x="993" y="89"/>
                  <a:pt x="1012" y="100"/>
                  <a:pt x="1030" y="112"/>
                </a:cubicBezTo>
                <a:cubicBezTo>
                  <a:pt x="1048" y="124"/>
                  <a:pt x="1065" y="137"/>
                  <a:pt x="1082" y="151"/>
                </a:cubicBezTo>
                <a:cubicBezTo>
                  <a:pt x="1099" y="164"/>
                  <a:pt x="1115" y="179"/>
                  <a:pt x="1130" y="194"/>
                </a:cubicBezTo>
                <a:cubicBezTo>
                  <a:pt x="1145" y="209"/>
                  <a:pt x="1160" y="226"/>
                  <a:pt x="1174" y="242"/>
                </a:cubicBezTo>
                <a:cubicBezTo>
                  <a:pt x="1187" y="259"/>
                  <a:pt x="1200" y="276"/>
                  <a:pt x="1212" y="294"/>
                </a:cubicBezTo>
                <a:cubicBezTo>
                  <a:pt x="1224" y="312"/>
                  <a:pt x="1235" y="331"/>
                  <a:pt x="1246" y="350"/>
                </a:cubicBezTo>
                <a:cubicBezTo>
                  <a:pt x="1256" y="369"/>
                  <a:pt x="1265" y="389"/>
                  <a:pt x="1273" y="409"/>
                </a:cubicBezTo>
                <a:cubicBezTo>
                  <a:pt x="1282" y="429"/>
                  <a:pt x="1289" y="449"/>
                  <a:pt x="1295" y="470"/>
                </a:cubicBezTo>
                <a:cubicBezTo>
                  <a:pt x="1302" y="491"/>
                  <a:pt x="1307" y="512"/>
                  <a:pt x="1311" y="533"/>
                </a:cubicBezTo>
                <a:cubicBezTo>
                  <a:pt x="1315" y="554"/>
                  <a:pt x="1318" y="575"/>
                  <a:pt x="1321" y="597"/>
                </a:cubicBezTo>
                <a:cubicBezTo>
                  <a:pt x="1323" y="619"/>
                  <a:pt x="1324" y="640"/>
                  <a:pt x="1324" y="662"/>
                </a:cubicBezTo>
                <a:close/>
              </a:path>
            </a:pathLst>
          </a:custGeom>
          <a:noFill/>
          <a:ln w="18720">
            <a:solidFill>
              <a:srgbClr val="E8A838">
                <a:alpha val="50000"/>
              </a:srgbClr>
            </a:solidFill>
            <a:miter/>
          </a:ln>
        </p:spPr>
        <p:txBody>
          <a:bodyPr lIns="9360" tIns="9360" rIns="9360" bIns="936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26" name=""/>
          <p:cNvPicPr/>
          <p:nvPr/>
        </p:nvPicPr>
        <p:blipFill>
          <a:blip r:embed="rId2"/>
          <a:stretch/>
        </p:blipFill>
        <p:spPr>
          <a:xfrm>
            <a:off x="495360" y="1857240"/>
            <a:ext cx="456840" cy="456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7" name=""/>
          <p:cNvSpPr txBox="1"/>
          <p:nvPr/>
        </p:nvSpPr>
        <p:spPr>
          <a:xfrm>
            <a:off x="1085760" y="1379880"/>
            <a:ext cx="546120" cy="9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7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Needham, MA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8" name=""/>
          <p:cNvSpPr txBox="1"/>
          <p:nvPr/>
        </p:nvSpPr>
        <p:spPr>
          <a:xfrm>
            <a:off x="1085760" y="1890000"/>
            <a:ext cx="1019880" cy="160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13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Carlos Ferreira</a:t>
            </a:r>
            <a:endParaRPr lang="en-US" sz="113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9" name=""/>
          <p:cNvSpPr txBox="1"/>
          <p:nvPr/>
        </p:nvSpPr>
        <p:spPr>
          <a:xfrm>
            <a:off x="1085760" y="2066400"/>
            <a:ext cx="67824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0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Founder &amp; CTO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0" name=""/>
          <p:cNvSpPr/>
          <p:nvPr/>
        </p:nvSpPr>
        <p:spPr>
          <a:xfrm>
            <a:off x="342720" y="2543040"/>
            <a:ext cx="3210120" cy="2333880"/>
          </a:xfrm>
          <a:custGeom>
            <a:avLst/>
            <a:gdLst/>
            <a:ahLst/>
            <a:rect l="0" t="0" r="r" b="b"/>
            <a:pathLst>
              <a:path w="8917" h="6483">
                <a:moveTo>
                  <a:pt x="0" y="6271"/>
                </a:moveTo>
                <a:lnTo>
                  <a:pt x="0" y="212"/>
                </a:lnTo>
                <a:cubicBezTo>
                  <a:pt x="0" y="198"/>
                  <a:pt x="1" y="184"/>
                  <a:pt x="4" y="170"/>
                </a:cubicBezTo>
                <a:cubicBezTo>
                  <a:pt x="7" y="157"/>
                  <a:pt x="11" y="143"/>
                  <a:pt x="16" y="131"/>
                </a:cubicBezTo>
                <a:cubicBezTo>
                  <a:pt x="21" y="118"/>
                  <a:pt x="28" y="106"/>
                  <a:pt x="36" y="94"/>
                </a:cubicBezTo>
                <a:cubicBezTo>
                  <a:pt x="43" y="82"/>
                  <a:pt x="52" y="72"/>
                  <a:pt x="62" y="62"/>
                </a:cubicBezTo>
                <a:cubicBezTo>
                  <a:pt x="72" y="52"/>
                  <a:pt x="83" y="43"/>
                  <a:pt x="94" y="36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1"/>
                  <a:pt x="157" y="7"/>
                  <a:pt x="170" y="4"/>
                </a:cubicBezTo>
                <a:cubicBezTo>
                  <a:pt x="184" y="1"/>
                  <a:pt x="198" y="0"/>
                  <a:pt x="212" y="0"/>
                </a:cubicBezTo>
                <a:lnTo>
                  <a:pt x="8706" y="0"/>
                </a:lnTo>
                <a:cubicBezTo>
                  <a:pt x="8720" y="0"/>
                  <a:pt x="8733" y="1"/>
                  <a:pt x="8747" y="4"/>
                </a:cubicBezTo>
                <a:cubicBezTo>
                  <a:pt x="8761" y="7"/>
                  <a:pt x="8774" y="11"/>
                  <a:pt x="8787" y="16"/>
                </a:cubicBezTo>
                <a:cubicBezTo>
                  <a:pt x="8800" y="21"/>
                  <a:pt x="8812" y="28"/>
                  <a:pt x="8823" y="36"/>
                </a:cubicBezTo>
                <a:cubicBezTo>
                  <a:pt x="8835" y="43"/>
                  <a:pt x="8846" y="52"/>
                  <a:pt x="8855" y="62"/>
                </a:cubicBezTo>
                <a:cubicBezTo>
                  <a:pt x="8865" y="72"/>
                  <a:pt x="8874" y="82"/>
                  <a:pt x="8882" y="94"/>
                </a:cubicBezTo>
                <a:cubicBezTo>
                  <a:pt x="8890" y="106"/>
                  <a:pt x="8896" y="118"/>
                  <a:pt x="8901" y="131"/>
                </a:cubicBezTo>
                <a:cubicBezTo>
                  <a:pt x="8907" y="143"/>
                  <a:pt x="8911" y="157"/>
                  <a:pt x="8913" y="170"/>
                </a:cubicBezTo>
                <a:cubicBezTo>
                  <a:pt x="8916" y="184"/>
                  <a:pt x="8917" y="198"/>
                  <a:pt x="8917" y="212"/>
                </a:cubicBezTo>
                <a:lnTo>
                  <a:pt x="8917" y="6271"/>
                </a:lnTo>
                <a:cubicBezTo>
                  <a:pt x="8917" y="6285"/>
                  <a:pt x="8916" y="6299"/>
                  <a:pt x="8913" y="6313"/>
                </a:cubicBezTo>
                <a:cubicBezTo>
                  <a:pt x="8911" y="6326"/>
                  <a:pt x="8907" y="6340"/>
                  <a:pt x="8901" y="6352"/>
                </a:cubicBezTo>
                <a:cubicBezTo>
                  <a:pt x="8896" y="6365"/>
                  <a:pt x="8890" y="6378"/>
                  <a:pt x="8882" y="6389"/>
                </a:cubicBezTo>
                <a:cubicBezTo>
                  <a:pt x="8874" y="6401"/>
                  <a:pt x="8865" y="6411"/>
                  <a:pt x="8855" y="6421"/>
                </a:cubicBezTo>
                <a:cubicBezTo>
                  <a:pt x="8846" y="6431"/>
                  <a:pt x="8835" y="6440"/>
                  <a:pt x="8823" y="6447"/>
                </a:cubicBezTo>
                <a:cubicBezTo>
                  <a:pt x="8812" y="6455"/>
                  <a:pt x="8800" y="6462"/>
                  <a:pt x="8787" y="6467"/>
                </a:cubicBezTo>
                <a:cubicBezTo>
                  <a:pt x="8774" y="6472"/>
                  <a:pt x="8761" y="6476"/>
                  <a:pt x="8747" y="6479"/>
                </a:cubicBezTo>
                <a:cubicBezTo>
                  <a:pt x="8733" y="6482"/>
                  <a:pt x="8720" y="6483"/>
                  <a:pt x="8706" y="6483"/>
                </a:cubicBezTo>
                <a:lnTo>
                  <a:pt x="212" y="6483"/>
                </a:lnTo>
                <a:cubicBezTo>
                  <a:pt x="198" y="6483"/>
                  <a:pt x="184" y="6482"/>
                  <a:pt x="170" y="6479"/>
                </a:cubicBezTo>
                <a:cubicBezTo>
                  <a:pt x="157" y="6476"/>
                  <a:pt x="144" y="6472"/>
                  <a:pt x="131" y="6467"/>
                </a:cubicBezTo>
                <a:cubicBezTo>
                  <a:pt x="118" y="6462"/>
                  <a:pt x="106" y="6455"/>
                  <a:pt x="94" y="6447"/>
                </a:cubicBezTo>
                <a:cubicBezTo>
                  <a:pt x="83" y="6440"/>
                  <a:pt x="72" y="6431"/>
                  <a:pt x="62" y="6421"/>
                </a:cubicBezTo>
                <a:cubicBezTo>
                  <a:pt x="52" y="6411"/>
                  <a:pt x="43" y="6401"/>
                  <a:pt x="36" y="6389"/>
                </a:cubicBezTo>
                <a:cubicBezTo>
                  <a:pt x="28" y="6378"/>
                  <a:pt x="21" y="6365"/>
                  <a:pt x="16" y="6352"/>
                </a:cubicBezTo>
                <a:cubicBezTo>
                  <a:pt x="11" y="6340"/>
                  <a:pt x="7" y="6326"/>
                  <a:pt x="4" y="6313"/>
                </a:cubicBezTo>
                <a:cubicBezTo>
                  <a:pt x="1" y="6299"/>
                  <a:pt x="0" y="6285"/>
                  <a:pt x="0" y="6271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1" name=""/>
          <p:cNvSpPr txBox="1"/>
          <p:nvPr/>
        </p:nvSpPr>
        <p:spPr>
          <a:xfrm>
            <a:off x="1085760" y="2198880"/>
            <a:ext cx="465480" cy="9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7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Newton, MA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2" name=""/>
          <p:cNvSpPr/>
          <p:nvPr/>
        </p:nvSpPr>
        <p:spPr>
          <a:xfrm>
            <a:off x="438120" y="3457440"/>
            <a:ext cx="1314720" cy="457560"/>
          </a:xfrm>
          <a:custGeom>
            <a:avLst/>
            <a:gdLst/>
            <a:ahLst/>
            <a:rect l="0" t="0" r="r" b="b"/>
            <a:pathLst>
              <a:path w="3652" h="1271">
                <a:moveTo>
                  <a:pt x="0" y="1111"/>
                </a:moveTo>
                <a:lnTo>
                  <a:pt x="0" y="159"/>
                </a:lnTo>
                <a:cubicBezTo>
                  <a:pt x="0" y="148"/>
                  <a:pt x="1" y="138"/>
                  <a:pt x="3" y="128"/>
                </a:cubicBezTo>
                <a:cubicBezTo>
                  <a:pt x="5" y="117"/>
                  <a:pt x="8" y="108"/>
                  <a:pt x="12" y="98"/>
                </a:cubicBezTo>
                <a:cubicBezTo>
                  <a:pt x="16" y="88"/>
                  <a:pt x="21" y="79"/>
                  <a:pt x="26" y="70"/>
                </a:cubicBezTo>
                <a:cubicBezTo>
                  <a:pt x="32" y="62"/>
                  <a:pt x="39" y="54"/>
                  <a:pt x="46" y="46"/>
                </a:cubicBezTo>
                <a:cubicBezTo>
                  <a:pt x="53" y="39"/>
                  <a:pt x="61" y="32"/>
                  <a:pt x="70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7" y="8"/>
                  <a:pt x="117" y="5"/>
                  <a:pt x="127" y="3"/>
                </a:cubicBezTo>
                <a:cubicBezTo>
                  <a:pt x="138" y="1"/>
                  <a:pt x="148" y="0"/>
                  <a:pt x="158" y="0"/>
                </a:cubicBezTo>
                <a:lnTo>
                  <a:pt x="3493" y="0"/>
                </a:lnTo>
                <a:cubicBezTo>
                  <a:pt x="3504" y="0"/>
                  <a:pt x="3514" y="1"/>
                  <a:pt x="3524" y="3"/>
                </a:cubicBezTo>
                <a:cubicBezTo>
                  <a:pt x="3534" y="5"/>
                  <a:pt x="3544" y="8"/>
                  <a:pt x="3554" y="12"/>
                </a:cubicBezTo>
                <a:cubicBezTo>
                  <a:pt x="3563" y="16"/>
                  <a:pt x="3573" y="21"/>
                  <a:pt x="3581" y="27"/>
                </a:cubicBezTo>
                <a:cubicBezTo>
                  <a:pt x="3590" y="32"/>
                  <a:pt x="3598" y="39"/>
                  <a:pt x="3605" y="46"/>
                </a:cubicBezTo>
                <a:cubicBezTo>
                  <a:pt x="3613" y="54"/>
                  <a:pt x="3619" y="62"/>
                  <a:pt x="3625" y="70"/>
                </a:cubicBezTo>
                <a:cubicBezTo>
                  <a:pt x="3631" y="79"/>
                  <a:pt x="3636" y="88"/>
                  <a:pt x="3640" y="98"/>
                </a:cubicBezTo>
                <a:cubicBezTo>
                  <a:pt x="3644" y="108"/>
                  <a:pt x="3647" y="117"/>
                  <a:pt x="3649" y="128"/>
                </a:cubicBezTo>
                <a:cubicBezTo>
                  <a:pt x="3651" y="138"/>
                  <a:pt x="3652" y="148"/>
                  <a:pt x="3652" y="159"/>
                </a:cubicBezTo>
                <a:lnTo>
                  <a:pt x="3652" y="1111"/>
                </a:lnTo>
                <a:cubicBezTo>
                  <a:pt x="3652" y="1122"/>
                  <a:pt x="3651" y="1132"/>
                  <a:pt x="3649" y="1142"/>
                </a:cubicBezTo>
                <a:cubicBezTo>
                  <a:pt x="3647" y="1152"/>
                  <a:pt x="3644" y="1162"/>
                  <a:pt x="3640" y="1172"/>
                </a:cubicBezTo>
                <a:cubicBezTo>
                  <a:pt x="3636" y="1182"/>
                  <a:pt x="3631" y="1192"/>
                  <a:pt x="3625" y="1200"/>
                </a:cubicBezTo>
                <a:cubicBezTo>
                  <a:pt x="3619" y="1209"/>
                  <a:pt x="3613" y="1217"/>
                  <a:pt x="3605" y="1224"/>
                </a:cubicBezTo>
                <a:cubicBezTo>
                  <a:pt x="3598" y="1232"/>
                  <a:pt x="3590" y="1238"/>
                  <a:pt x="3581" y="1244"/>
                </a:cubicBezTo>
                <a:cubicBezTo>
                  <a:pt x="3573" y="1250"/>
                  <a:pt x="3563" y="1255"/>
                  <a:pt x="3554" y="1259"/>
                </a:cubicBezTo>
                <a:cubicBezTo>
                  <a:pt x="3544" y="1263"/>
                  <a:pt x="3534" y="1266"/>
                  <a:pt x="3524" y="1268"/>
                </a:cubicBezTo>
                <a:cubicBezTo>
                  <a:pt x="3514" y="1270"/>
                  <a:pt x="3504" y="1271"/>
                  <a:pt x="3493" y="1271"/>
                </a:cubicBezTo>
                <a:lnTo>
                  <a:pt x="158" y="1271"/>
                </a:lnTo>
                <a:cubicBezTo>
                  <a:pt x="148" y="1271"/>
                  <a:pt x="138" y="1270"/>
                  <a:pt x="127" y="1268"/>
                </a:cubicBezTo>
                <a:cubicBezTo>
                  <a:pt x="117" y="1266"/>
                  <a:pt x="107" y="1263"/>
                  <a:pt x="98" y="1259"/>
                </a:cubicBezTo>
                <a:cubicBezTo>
                  <a:pt x="88" y="1255"/>
                  <a:pt x="79" y="1250"/>
                  <a:pt x="70" y="1244"/>
                </a:cubicBezTo>
                <a:cubicBezTo>
                  <a:pt x="61" y="1238"/>
                  <a:pt x="53" y="1232"/>
                  <a:pt x="46" y="1224"/>
                </a:cubicBezTo>
                <a:cubicBezTo>
                  <a:pt x="39" y="1217"/>
                  <a:pt x="32" y="1209"/>
                  <a:pt x="26" y="1200"/>
                </a:cubicBezTo>
                <a:cubicBezTo>
                  <a:pt x="21" y="1192"/>
                  <a:pt x="16" y="1182"/>
                  <a:pt x="12" y="1172"/>
                </a:cubicBezTo>
                <a:cubicBezTo>
                  <a:pt x="8" y="1162"/>
                  <a:pt x="5" y="1152"/>
                  <a:pt x="3" y="1142"/>
                </a:cubicBezTo>
                <a:cubicBezTo>
                  <a:pt x="1" y="1132"/>
                  <a:pt x="0" y="1122"/>
                  <a:pt x="0" y="111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33" name=""/>
          <p:cNvPicPr/>
          <p:nvPr/>
        </p:nvPicPr>
        <p:blipFill>
          <a:blip r:embed="rId3"/>
          <a:stretch/>
        </p:blipFill>
        <p:spPr>
          <a:xfrm>
            <a:off x="571320" y="3581280"/>
            <a:ext cx="1047240" cy="20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4" name=""/>
          <p:cNvSpPr txBox="1"/>
          <p:nvPr/>
        </p:nvSpPr>
        <p:spPr>
          <a:xfrm>
            <a:off x="1294920" y="2694240"/>
            <a:ext cx="1119960" cy="9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70" b="0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STRATEGIC PARTNERSHIP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5" name=""/>
          <p:cNvSpPr/>
          <p:nvPr/>
        </p:nvSpPr>
        <p:spPr>
          <a:xfrm>
            <a:off x="2143080" y="3457440"/>
            <a:ext cx="1314720" cy="457560"/>
          </a:xfrm>
          <a:custGeom>
            <a:avLst/>
            <a:gdLst/>
            <a:ahLst/>
            <a:rect l="0" t="0" r="r" b="b"/>
            <a:pathLst>
              <a:path w="3652" h="1271">
                <a:moveTo>
                  <a:pt x="0" y="1111"/>
                </a:moveTo>
                <a:lnTo>
                  <a:pt x="0" y="159"/>
                </a:lnTo>
                <a:cubicBezTo>
                  <a:pt x="0" y="148"/>
                  <a:pt x="1" y="138"/>
                  <a:pt x="3" y="128"/>
                </a:cubicBezTo>
                <a:cubicBezTo>
                  <a:pt x="5" y="117"/>
                  <a:pt x="8" y="108"/>
                  <a:pt x="12" y="98"/>
                </a:cubicBezTo>
                <a:cubicBezTo>
                  <a:pt x="16" y="88"/>
                  <a:pt x="21" y="79"/>
                  <a:pt x="26" y="70"/>
                </a:cubicBezTo>
                <a:cubicBezTo>
                  <a:pt x="32" y="62"/>
                  <a:pt x="39" y="54"/>
                  <a:pt x="46" y="46"/>
                </a:cubicBezTo>
                <a:cubicBezTo>
                  <a:pt x="53" y="39"/>
                  <a:pt x="62" y="32"/>
                  <a:pt x="70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7" y="8"/>
                  <a:pt x="117" y="5"/>
                  <a:pt x="127" y="3"/>
                </a:cubicBezTo>
                <a:cubicBezTo>
                  <a:pt x="138" y="1"/>
                  <a:pt x="148" y="0"/>
                  <a:pt x="158" y="0"/>
                </a:cubicBezTo>
                <a:lnTo>
                  <a:pt x="3493" y="0"/>
                </a:lnTo>
                <a:cubicBezTo>
                  <a:pt x="3504" y="0"/>
                  <a:pt x="3514" y="1"/>
                  <a:pt x="3524" y="3"/>
                </a:cubicBezTo>
                <a:cubicBezTo>
                  <a:pt x="3534" y="5"/>
                  <a:pt x="3544" y="8"/>
                  <a:pt x="3554" y="12"/>
                </a:cubicBezTo>
                <a:cubicBezTo>
                  <a:pt x="3564" y="16"/>
                  <a:pt x="3573" y="21"/>
                  <a:pt x="3581" y="27"/>
                </a:cubicBezTo>
                <a:cubicBezTo>
                  <a:pt x="3590" y="32"/>
                  <a:pt x="3598" y="39"/>
                  <a:pt x="3605" y="46"/>
                </a:cubicBezTo>
                <a:cubicBezTo>
                  <a:pt x="3613" y="54"/>
                  <a:pt x="3619" y="62"/>
                  <a:pt x="3625" y="70"/>
                </a:cubicBezTo>
                <a:cubicBezTo>
                  <a:pt x="3631" y="79"/>
                  <a:pt x="3636" y="88"/>
                  <a:pt x="3640" y="98"/>
                </a:cubicBezTo>
                <a:cubicBezTo>
                  <a:pt x="3644" y="108"/>
                  <a:pt x="3647" y="117"/>
                  <a:pt x="3649" y="128"/>
                </a:cubicBezTo>
                <a:cubicBezTo>
                  <a:pt x="3651" y="138"/>
                  <a:pt x="3652" y="148"/>
                  <a:pt x="3652" y="159"/>
                </a:cubicBezTo>
                <a:lnTo>
                  <a:pt x="3652" y="1111"/>
                </a:lnTo>
                <a:cubicBezTo>
                  <a:pt x="3652" y="1122"/>
                  <a:pt x="3651" y="1132"/>
                  <a:pt x="3649" y="1142"/>
                </a:cubicBezTo>
                <a:cubicBezTo>
                  <a:pt x="3647" y="1152"/>
                  <a:pt x="3644" y="1162"/>
                  <a:pt x="3640" y="1172"/>
                </a:cubicBezTo>
                <a:cubicBezTo>
                  <a:pt x="3636" y="1182"/>
                  <a:pt x="3631" y="1192"/>
                  <a:pt x="3625" y="1200"/>
                </a:cubicBezTo>
                <a:cubicBezTo>
                  <a:pt x="3619" y="1209"/>
                  <a:pt x="3613" y="1217"/>
                  <a:pt x="3605" y="1224"/>
                </a:cubicBezTo>
                <a:cubicBezTo>
                  <a:pt x="3598" y="1232"/>
                  <a:pt x="3590" y="1238"/>
                  <a:pt x="3581" y="1244"/>
                </a:cubicBezTo>
                <a:cubicBezTo>
                  <a:pt x="3573" y="1250"/>
                  <a:pt x="3564" y="1255"/>
                  <a:pt x="3554" y="1259"/>
                </a:cubicBezTo>
                <a:cubicBezTo>
                  <a:pt x="3544" y="1263"/>
                  <a:pt x="3534" y="1266"/>
                  <a:pt x="3524" y="1268"/>
                </a:cubicBezTo>
                <a:cubicBezTo>
                  <a:pt x="3514" y="1270"/>
                  <a:pt x="3504" y="1271"/>
                  <a:pt x="3493" y="1271"/>
                </a:cubicBezTo>
                <a:lnTo>
                  <a:pt x="158" y="1271"/>
                </a:lnTo>
                <a:cubicBezTo>
                  <a:pt x="148" y="1271"/>
                  <a:pt x="138" y="1270"/>
                  <a:pt x="127" y="1268"/>
                </a:cubicBezTo>
                <a:cubicBezTo>
                  <a:pt x="117" y="1266"/>
                  <a:pt x="107" y="1263"/>
                  <a:pt x="98" y="1259"/>
                </a:cubicBezTo>
                <a:cubicBezTo>
                  <a:pt x="88" y="1255"/>
                  <a:pt x="79" y="1250"/>
                  <a:pt x="70" y="1244"/>
                </a:cubicBezTo>
                <a:cubicBezTo>
                  <a:pt x="62" y="1238"/>
                  <a:pt x="53" y="1232"/>
                  <a:pt x="46" y="1224"/>
                </a:cubicBezTo>
                <a:cubicBezTo>
                  <a:pt x="39" y="1217"/>
                  <a:pt x="32" y="1209"/>
                  <a:pt x="26" y="1200"/>
                </a:cubicBezTo>
                <a:cubicBezTo>
                  <a:pt x="21" y="1192"/>
                  <a:pt x="16" y="1182"/>
                  <a:pt x="12" y="1172"/>
                </a:cubicBezTo>
                <a:cubicBezTo>
                  <a:pt x="8" y="1162"/>
                  <a:pt x="5" y="1152"/>
                  <a:pt x="3" y="1142"/>
                </a:cubicBezTo>
                <a:cubicBezTo>
                  <a:pt x="1" y="1132"/>
                  <a:pt x="0" y="1122"/>
                  <a:pt x="0" y="111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36" name=""/>
          <p:cNvPicPr/>
          <p:nvPr/>
        </p:nvPicPr>
        <p:blipFill>
          <a:blip r:embed="rId4"/>
          <a:stretch/>
        </p:blipFill>
        <p:spPr>
          <a:xfrm>
            <a:off x="2276640" y="3562200"/>
            <a:ext cx="1047240" cy="247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7" name=""/>
          <p:cNvSpPr txBox="1"/>
          <p:nvPr/>
        </p:nvSpPr>
        <p:spPr>
          <a:xfrm>
            <a:off x="1905480" y="359604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20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×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8" name=""/>
          <p:cNvSpPr/>
          <p:nvPr/>
        </p:nvSpPr>
        <p:spPr>
          <a:xfrm>
            <a:off x="3743280" y="904680"/>
            <a:ext cx="5058000" cy="1943640"/>
          </a:xfrm>
          <a:custGeom>
            <a:avLst/>
            <a:gdLst/>
            <a:ahLst/>
            <a:rect l="0" t="0" r="r" b="b"/>
            <a:pathLst>
              <a:path w="14050" h="5399">
                <a:moveTo>
                  <a:pt x="0" y="5187"/>
                </a:moveTo>
                <a:lnTo>
                  <a:pt x="0" y="213"/>
                </a:lnTo>
                <a:cubicBezTo>
                  <a:pt x="0" y="199"/>
                  <a:pt x="1" y="184"/>
                  <a:pt x="4" y="170"/>
                </a:cubicBezTo>
                <a:cubicBezTo>
                  <a:pt x="6" y="157"/>
                  <a:pt x="10" y="144"/>
                  <a:pt x="16" y="131"/>
                </a:cubicBezTo>
                <a:cubicBezTo>
                  <a:pt x="21" y="118"/>
                  <a:pt x="28" y="106"/>
                  <a:pt x="35" y="94"/>
                </a:cubicBezTo>
                <a:cubicBezTo>
                  <a:pt x="43" y="83"/>
                  <a:pt x="52" y="72"/>
                  <a:pt x="62" y="62"/>
                </a:cubicBezTo>
                <a:cubicBezTo>
                  <a:pt x="71" y="52"/>
                  <a:pt x="82" y="43"/>
                  <a:pt x="94" y="36"/>
                </a:cubicBezTo>
                <a:cubicBezTo>
                  <a:pt x="105" y="28"/>
                  <a:pt x="117" y="21"/>
                  <a:pt x="130" y="16"/>
                </a:cubicBezTo>
                <a:cubicBezTo>
                  <a:pt x="143" y="11"/>
                  <a:pt x="156" y="7"/>
                  <a:pt x="170" y="4"/>
                </a:cubicBezTo>
                <a:cubicBezTo>
                  <a:pt x="184" y="1"/>
                  <a:pt x="197" y="0"/>
                  <a:pt x="211" y="0"/>
                </a:cubicBezTo>
                <a:lnTo>
                  <a:pt x="13838" y="0"/>
                </a:lnTo>
                <a:cubicBezTo>
                  <a:pt x="13852" y="0"/>
                  <a:pt x="13866" y="1"/>
                  <a:pt x="13880" y="4"/>
                </a:cubicBezTo>
                <a:cubicBezTo>
                  <a:pt x="13893" y="7"/>
                  <a:pt x="13906" y="11"/>
                  <a:pt x="13919" y="16"/>
                </a:cubicBezTo>
                <a:cubicBezTo>
                  <a:pt x="13932" y="21"/>
                  <a:pt x="13944" y="28"/>
                  <a:pt x="13956" y="36"/>
                </a:cubicBezTo>
                <a:cubicBezTo>
                  <a:pt x="13967" y="43"/>
                  <a:pt x="13978" y="52"/>
                  <a:pt x="13988" y="62"/>
                </a:cubicBezTo>
                <a:cubicBezTo>
                  <a:pt x="13998" y="72"/>
                  <a:pt x="14007" y="83"/>
                  <a:pt x="14014" y="94"/>
                </a:cubicBezTo>
                <a:cubicBezTo>
                  <a:pt x="14022" y="106"/>
                  <a:pt x="14029" y="118"/>
                  <a:pt x="14034" y="131"/>
                </a:cubicBezTo>
                <a:cubicBezTo>
                  <a:pt x="14039" y="144"/>
                  <a:pt x="14043" y="157"/>
                  <a:pt x="14046" y="170"/>
                </a:cubicBezTo>
                <a:cubicBezTo>
                  <a:pt x="14049" y="184"/>
                  <a:pt x="14050" y="199"/>
                  <a:pt x="14050" y="213"/>
                </a:cubicBezTo>
                <a:lnTo>
                  <a:pt x="14050" y="5187"/>
                </a:lnTo>
                <a:cubicBezTo>
                  <a:pt x="14050" y="5201"/>
                  <a:pt x="14049" y="5215"/>
                  <a:pt x="14046" y="5228"/>
                </a:cubicBezTo>
                <a:cubicBezTo>
                  <a:pt x="14043" y="5242"/>
                  <a:pt x="14039" y="5255"/>
                  <a:pt x="14034" y="5268"/>
                </a:cubicBezTo>
                <a:cubicBezTo>
                  <a:pt x="14029" y="5281"/>
                  <a:pt x="14022" y="5293"/>
                  <a:pt x="14014" y="5304"/>
                </a:cubicBezTo>
                <a:cubicBezTo>
                  <a:pt x="14007" y="5316"/>
                  <a:pt x="13998" y="5327"/>
                  <a:pt x="13988" y="5337"/>
                </a:cubicBezTo>
                <a:cubicBezTo>
                  <a:pt x="13978" y="5346"/>
                  <a:pt x="13967" y="5355"/>
                  <a:pt x="13956" y="5363"/>
                </a:cubicBezTo>
                <a:cubicBezTo>
                  <a:pt x="13944" y="5371"/>
                  <a:pt x="13932" y="5377"/>
                  <a:pt x="13919" y="5382"/>
                </a:cubicBezTo>
                <a:cubicBezTo>
                  <a:pt x="13906" y="5388"/>
                  <a:pt x="13893" y="5392"/>
                  <a:pt x="13880" y="5394"/>
                </a:cubicBezTo>
                <a:cubicBezTo>
                  <a:pt x="13866" y="5397"/>
                  <a:pt x="13852" y="5399"/>
                  <a:pt x="13838" y="5399"/>
                </a:cubicBezTo>
                <a:lnTo>
                  <a:pt x="211" y="5399"/>
                </a:lnTo>
                <a:cubicBezTo>
                  <a:pt x="197" y="5399"/>
                  <a:pt x="184" y="5397"/>
                  <a:pt x="170" y="5394"/>
                </a:cubicBezTo>
                <a:cubicBezTo>
                  <a:pt x="156" y="5392"/>
                  <a:pt x="143" y="5388"/>
                  <a:pt x="130" y="5382"/>
                </a:cubicBezTo>
                <a:cubicBezTo>
                  <a:pt x="117" y="5377"/>
                  <a:pt x="105" y="5371"/>
                  <a:pt x="94" y="5363"/>
                </a:cubicBezTo>
                <a:cubicBezTo>
                  <a:pt x="82" y="5355"/>
                  <a:pt x="71" y="5346"/>
                  <a:pt x="62" y="5337"/>
                </a:cubicBezTo>
                <a:cubicBezTo>
                  <a:pt x="52" y="5327"/>
                  <a:pt x="43" y="5316"/>
                  <a:pt x="35" y="5304"/>
                </a:cubicBezTo>
                <a:cubicBezTo>
                  <a:pt x="28" y="5293"/>
                  <a:pt x="21" y="5281"/>
                  <a:pt x="16" y="5268"/>
                </a:cubicBezTo>
                <a:cubicBezTo>
                  <a:pt x="10" y="5255"/>
                  <a:pt x="6" y="5242"/>
                  <a:pt x="4" y="5228"/>
                </a:cubicBezTo>
                <a:cubicBezTo>
                  <a:pt x="1" y="5215"/>
                  <a:pt x="0" y="5201"/>
                  <a:pt x="0" y="5187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9" name=""/>
          <p:cNvSpPr txBox="1"/>
          <p:nvPr/>
        </p:nvSpPr>
        <p:spPr>
          <a:xfrm>
            <a:off x="496440" y="4600080"/>
            <a:ext cx="293076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Steel engineering expertise meets property development experience.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0" name=""/>
          <p:cNvSpPr txBox="1"/>
          <p:nvPr/>
        </p:nvSpPr>
        <p:spPr>
          <a:xfrm>
            <a:off x="3899880" y="1004760"/>
            <a:ext cx="20952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650" b="0" u="none" strike="noStrike">
                <a:solidFill>
                  <a:srgbClr val="000000"/>
                </a:solidFill>
                <a:effectLst/>
                <a:uFillTx/>
                <a:latin typeface="NotoColorEmoji"/>
                <a:ea typeface="NotoColorEmoji"/>
              </a:rPr>
              <a:t>📐</a:t>
            </a:r>
            <a:endParaRPr lang="en-US" sz="16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1" name=""/>
          <p:cNvSpPr txBox="1"/>
          <p:nvPr/>
        </p:nvSpPr>
        <p:spPr>
          <a:xfrm>
            <a:off x="4252320" y="1097640"/>
            <a:ext cx="133128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In-House Design Team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2" name=""/>
          <p:cNvSpPr txBox="1"/>
          <p:nvPr/>
        </p:nvSpPr>
        <p:spPr>
          <a:xfrm>
            <a:off x="3899880" y="1399680"/>
            <a:ext cx="477180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Our architectural team handles every aspect of ADU design and permitting, ensuring seamless project execution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3" name=""/>
          <p:cNvSpPr txBox="1"/>
          <p:nvPr/>
        </p:nvSpPr>
        <p:spPr>
          <a:xfrm>
            <a:off x="3899880" y="1542600"/>
            <a:ext cx="108396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from concept to approval.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4" name=""/>
          <p:cNvSpPr txBox="1"/>
          <p:nvPr/>
        </p:nvSpPr>
        <p:spPr>
          <a:xfrm>
            <a:off x="3899880" y="2321280"/>
            <a:ext cx="95040" cy="111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0" u="none" strike="noStrike">
                <a:solidFill>
                  <a:srgbClr val="16A085"/>
                </a:solidFill>
                <a:effectLst/>
                <a:uFillTx/>
                <a:latin typeface="DejaVuSans"/>
                <a:ea typeface="DejaVuSans"/>
              </a:rPr>
              <a:t>✓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5" name=""/>
          <p:cNvSpPr txBox="1"/>
          <p:nvPr/>
        </p:nvSpPr>
        <p:spPr>
          <a:xfrm>
            <a:off x="4033080" y="2322720"/>
            <a:ext cx="1661040" cy="9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7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Custom floor plans tailored to lot constraints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6" name=""/>
          <p:cNvSpPr txBox="1"/>
          <p:nvPr/>
        </p:nvSpPr>
        <p:spPr>
          <a:xfrm>
            <a:off x="3899880" y="2464200"/>
            <a:ext cx="95040" cy="111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0" u="none" strike="noStrike">
                <a:solidFill>
                  <a:srgbClr val="16A085"/>
                </a:solidFill>
                <a:effectLst/>
                <a:uFillTx/>
                <a:latin typeface="DejaVuSans"/>
                <a:ea typeface="DejaVuSans"/>
              </a:rPr>
              <a:t>✓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7" name=""/>
          <p:cNvSpPr txBox="1"/>
          <p:nvPr/>
        </p:nvSpPr>
        <p:spPr>
          <a:xfrm>
            <a:off x="4033080" y="2465640"/>
            <a:ext cx="1556640" cy="9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7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Full permit documentation &amp; submissions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8" name=""/>
          <p:cNvSpPr txBox="1"/>
          <p:nvPr/>
        </p:nvSpPr>
        <p:spPr>
          <a:xfrm>
            <a:off x="3899880" y="2607120"/>
            <a:ext cx="95040" cy="111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0" u="none" strike="noStrike">
                <a:solidFill>
                  <a:srgbClr val="16A085"/>
                </a:solidFill>
                <a:effectLst/>
                <a:uFillTx/>
                <a:latin typeface="DejaVuSans"/>
                <a:ea typeface="DejaVuSans"/>
              </a:rPr>
              <a:t>✓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9" name=""/>
          <p:cNvSpPr/>
          <p:nvPr/>
        </p:nvSpPr>
        <p:spPr>
          <a:xfrm>
            <a:off x="3743280" y="2943000"/>
            <a:ext cx="5058000" cy="1933920"/>
          </a:xfrm>
          <a:custGeom>
            <a:avLst/>
            <a:gdLst/>
            <a:ahLst/>
            <a:rect l="0" t="0" r="r" b="b"/>
            <a:pathLst>
              <a:path w="14050" h="5372">
                <a:moveTo>
                  <a:pt x="0" y="5159"/>
                </a:moveTo>
                <a:lnTo>
                  <a:pt x="0" y="212"/>
                </a:lnTo>
                <a:cubicBezTo>
                  <a:pt x="0" y="198"/>
                  <a:pt x="1" y="184"/>
                  <a:pt x="4" y="170"/>
                </a:cubicBezTo>
                <a:cubicBezTo>
                  <a:pt x="6" y="157"/>
                  <a:pt x="10" y="144"/>
                  <a:pt x="16" y="131"/>
                </a:cubicBezTo>
                <a:cubicBezTo>
                  <a:pt x="21" y="118"/>
                  <a:pt x="28" y="106"/>
                  <a:pt x="35" y="94"/>
                </a:cubicBezTo>
                <a:cubicBezTo>
                  <a:pt x="43" y="83"/>
                  <a:pt x="52" y="72"/>
                  <a:pt x="62" y="62"/>
                </a:cubicBezTo>
                <a:cubicBezTo>
                  <a:pt x="71" y="52"/>
                  <a:pt x="82" y="44"/>
                  <a:pt x="94" y="36"/>
                </a:cubicBezTo>
                <a:cubicBezTo>
                  <a:pt x="105" y="28"/>
                  <a:pt x="117" y="22"/>
                  <a:pt x="130" y="16"/>
                </a:cubicBezTo>
                <a:cubicBezTo>
                  <a:pt x="143" y="11"/>
                  <a:pt x="156" y="7"/>
                  <a:pt x="170" y="4"/>
                </a:cubicBezTo>
                <a:cubicBezTo>
                  <a:pt x="184" y="1"/>
                  <a:pt x="197" y="0"/>
                  <a:pt x="211" y="0"/>
                </a:cubicBezTo>
                <a:lnTo>
                  <a:pt x="13838" y="0"/>
                </a:lnTo>
                <a:cubicBezTo>
                  <a:pt x="13852" y="0"/>
                  <a:pt x="13866" y="1"/>
                  <a:pt x="13880" y="4"/>
                </a:cubicBezTo>
                <a:cubicBezTo>
                  <a:pt x="13893" y="7"/>
                  <a:pt x="13906" y="11"/>
                  <a:pt x="13919" y="16"/>
                </a:cubicBezTo>
                <a:cubicBezTo>
                  <a:pt x="13932" y="22"/>
                  <a:pt x="13944" y="28"/>
                  <a:pt x="13956" y="36"/>
                </a:cubicBezTo>
                <a:cubicBezTo>
                  <a:pt x="13967" y="44"/>
                  <a:pt x="13978" y="52"/>
                  <a:pt x="13988" y="62"/>
                </a:cubicBezTo>
                <a:cubicBezTo>
                  <a:pt x="13998" y="72"/>
                  <a:pt x="14007" y="83"/>
                  <a:pt x="14014" y="94"/>
                </a:cubicBezTo>
                <a:cubicBezTo>
                  <a:pt x="14022" y="106"/>
                  <a:pt x="14029" y="118"/>
                  <a:pt x="14034" y="131"/>
                </a:cubicBezTo>
                <a:cubicBezTo>
                  <a:pt x="14039" y="144"/>
                  <a:pt x="14043" y="157"/>
                  <a:pt x="14046" y="170"/>
                </a:cubicBezTo>
                <a:cubicBezTo>
                  <a:pt x="14049" y="184"/>
                  <a:pt x="14050" y="198"/>
                  <a:pt x="14050" y="212"/>
                </a:cubicBezTo>
                <a:lnTo>
                  <a:pt x="14050" y="5159"/>
                </a:lnTo>
                <a:cubicBezTo>
                  <a:pt x="14050" y="5173"/>
                  <a:pt x="14049" y="5187"/>
                  <a:pt x="14046" y="5201"/>
                </a:cubicBezTo>
                <a:cubicBezTo>
                  <a:pt x="14043" y="5214"/>
                  <a:pt x="14039" y="5228"/>
                  <a:pt x="14034" y="5240"/>
                </a:cubicBezTo>
                <a:cubicBezTo>
                  <a:pt x="14029" y="5254"/>
                  <a:pt x="14022" y="5267"/>
                  <a:pt x="14014" y="5278"/>
                </a:cubicBezTo>
                <a:cubicBezTo>
                  <a:pt x="14007" y="5290"/>
                  <a:pt x="13998" y="5300"/>
                  <a:pt x="13988" y="5310"/>
                </a:cubicBezTo>
                <a:cubicBezTo>
                  <a:pt x="13978" y="5320"/>
                  <a:pt x="13967" y="5329"/>
                  <a:pt x="13956" y="5336"/>
                </a:cubicBezTo>
                <a:cubicBezTo>
                  <a:pt x="13944" y="5344"/>
                  <a:pt x="13932" y="5351"/>
                  <a:pt x="13919" y="5356"/>
                </a:cubicBezTo>
                <a:cubicBezTo>
                  <a:pt x="13906" y="5361"/>
                  <a:pt x="13893" y="5365"/>
                  <a:pt x="13880" y="5368"/>
                </a:cubicBezTo>
                <a:cubicBezTo>
                  <a:pt x="13866" y="5371"/>
                  <a:pt x="13852" y="5372"/>
                  <a:pt x="13838" y="5372"/>
                </a:cubicBezTo>
                <a:lnTo>
                  <a:pt x="211" y="5372"/>
                </a:lnTo>
                <a:cubicBezTo>
                  <a:pt x="197" y="5372"/>
                  <a:pt x="184" y="5371"/>
                  <a:pt x="170" y="5368"/>
                </a:cubicBezTo>
                <a:cubicBezTo>
                  <a:pt x="156" y="5365"/>
                  <a:pt x="143" y="5361"/>
                  <a:pt x="130" y="5356"/>
                </a:cubicBezTo>
                <a:cubicBezTo>
                  <a:pt x="117" y="5351"/>
                  <a:pt x="105" y="5344"/>
                  <a:pt x="94" y="5336"/>
                </a:cubicBezTo>
                <a:cubicBezTo>
                  <a:pt x="82" y="5329"/>
                  <a:pt x="71" y="5320"/>
                  <a:pt x="62" y="5310"/>
                </a:cubicBezTo>
                <a:cubicBezTo>
                  <a:pt x="52" y="5300"/>
                  <a:pt x="43" y="5290"/>
                  <a:pt x="35" y="5278"/>
                </a:cubicBezTo>
                <a:cubicBezTo>
                  <a:pt x="28" y="5267"/>
                  <a:pt x="21" y="5254"/>
                  <a:pt x="16" y="5240"/>
                </a:cubicBezTo>
                <a:cubicBezTo>
                  <a:pt x="10" y="5228"/>
                  <a:pt x="6" y="5214"/>
                  <a:pt x="4" y="5201"/>
                </a:cubicBezTo>
                <a:cubicBezTo>
                  <a:pt x="1" y="5187"/>
                  <a:pt x="0" y="5173"/>
                  <a:pt x="0" y="5159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0" name=""/>
          <p:cNvSpPr txBox="1"/>
          <p:nvPr/>
        </p:nvSpPr>
        <p:spPr>
          <a:xfrm>
            <a:off x="4033080" y="2608560"/>
            <a:ext cx="1447560" cy="9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7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3D visualization for customer approval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1" name=""/>
          <p:cNvSpPr txBox="1"/>
          <p:nvPr/>
        </p:nvSpPr>
        <p:spPr>
          <a:xfrm>
            <a:off x="3899880" y="3043080"/>
            <a:ext cx="20952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650" b="0" u="none" strike="noStrike">
                <a:solidFill>
                  <a:srgbClr val="000000"/>
                </a:solidFill>
                <a:effectLst/>
                <a:uFillTx/>
                <a:latin typeface="NotoColorEmoji"/>
                <a:ea typeface="NotoColorEmoji"/>
              </a:rPr>
              <a:t>🏗</a:t>
            </a:r>
            <a:endParaRPr lang="en-US" sz="16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2" name=""/>
          <p:cNvSpPr txBox="1"/>
          <p:nvPr/>
        </p:nvSpPr>
        <p:spPr>
          <a:xfrm>
            <a:off x="4252320" y="3126600"/>
            <a:ext cx="148932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In-House Site Work Team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3" name=""/>
          <p:cNvSpPr txBox="1"/>
          <p:nvPr/>
        </p:nvSpPr>
        <p:spPr>
          <a:xfrm>
            <a:off x="3899880" y="3438000"/>
            <a:ext cx="451080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Dedicated crews manage all on-site preparation and installation, maintaining quality control throughout the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4" name=""/>
          <p:cNvSpPr txBox="1"/>
          <p:nvPr/>
        </p:nvSpPr>
        <p:spPr>
          <a:xfrm>
            <a:off x="3899880" y="3580920"/>
            <a:ext cx="90792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construction process.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5" name=""/>
          <p:cNvSpPr txBox="1"/>
          <p:nvPr/>
        </p:nvSpPr>
        <p:spPr>
          <a:xfrm>
            <a:off x="3899880" y="4350240"/>
            <a:ext cx="95040" cy="111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0" u="none" strike="noStrike">
                <a:solidFill>
                  <a:srgbClr val="16A085"/>
                </a:solidFill>
                <a:effectLst/>
                <a:uFillTx/>
                <a:latin typeface="DejaVuSans"/>
                <a:ea typeface="DejaVuSans"/>
              </a:rPr>
              <a:t>✓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6" name=""/>
          <p:cNvSpPr txBox="1"/>
          <p:nvPr/>
        </p:nvSpPr>
        <p:spPr>
          <a:xfrm>
            <a:off x="4033080" y="4361040"/>
            <a:ext cx="1248120" cy="9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7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Foundation &amp; utility infrastructure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7" name=""/>
          <p:cNvSpPr txBox="1"/>
          <p:nvPr/>
        </p:nvSpPr>
        <p:spPr>
          <a:xfrm>
            <a:off x="3899880" y="4493160"/>
            <a:ext cx="95040" cy="111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0" u="none" strike="noStrike">
                <a:solidFill>
                  <a:srgbClr val="16A085"/>
                </a:solidFill>
                <a:effectLst/>
                <a:uFillTx/>
                <a:latin typeface="DejaVuSans"/>
                <a:ea typeface="DejaVuSans"/>
              </a:rPr>
              <a:t>✓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8" name=""/>
          <p:cNvSpPr txBox="1"/>
          <p:nvPr/>
        </p:nvSpPr>
        <p:spPr>
          <a:xfrm>
            <a:off x="4033080" y="4503960"/>
            <a:ext cx="1343160" cy="9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7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Module delivery &amp; crane installation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9" name=""/>
          <p:cNvSpPr txBox="1"/>
          <p:nvPr/>
        </p:nvSpPr>
        <p:spPr>
          <a:xfrm>
            <a:off x="3899880" y="4636080"/>
            <a:ext cx="95040" cy="111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0" u="none" strike="noStrike">
                <a:solidFill>
                  <a:srgbClr val="16A085"/>
                </a:solidFill>
                <a:effectLst/>
                <a:uFillTx/>
                <a:latin typeface="DejaVuSans"/>
                <a:ea typeface="DejaVuSans"/>
              </a:rPr>
              <a:t>✓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0" name=""/>
          <p:cNvSpPr txBox="1"/>
          <p:nvPr/>
        </p:nvSpPr>
        <p:spPr>
          <a:xfrm>
            <a:off x="4033080" y="4646880"/>
            <a:ext cx="1082520" cy="9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7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Final connections &amp; finishing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"/>
          <p:cNvSpPr/>
          <p:nvPr/>
        </p:nvSpPr>
        <p:spPr>
          <a:xfrm>
            <a:off x="0" y="0"/>
            <a:ext cx="223560" cy="223560"/>
          </a:xfrm>
          <a:custGeom>
            <a:avLst/>
            <a:gdLst/>
            <a:ahLst/>
            <a:rect l="0" t="0" r="r" b="b"/>
            <a:pathLst>
              <a:path w="621" h="621">
                <a:moveTo>
                  <a:pt x="0" y="0"/>
                </a:moveTo>
                <a:lnTo>
                  <a:pt x="0" y="621"/>
                </a:lnTo>
                <a:lnTo>
                  <a:pt x="621" y="0"/>
                </a:lnTo>
                <a:lnTo>
                  <a:pt x="0" y="0"/>
                </a:lnTo>
                <a:close/>
              </a:path>
            </a:pathLst>
          </a:custGeom>
          <a:solidFill>
            <a:srgbClr val="0A162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62" name=""/>
          <p:cNvSpPr/>
          <p:nvPr/>
        </p:nvSpPr>
        <p:spPr>
          <a:xfrm>
            <a:off x="0" y="0"/>
            <a:ext cx="446760" cy="446760"/>
          </a:xfrm>
          <a:custGeom>
            <a:avLst/>
            <a:gdLst/>
            <a:ahLst/>
            <a:rect l="0" t="0" r="r" b="b"/>
            <a:pathLst>
              <a:path w="1241" h="1241">
                <a:moveTo>
                  <a:pt x="621" y="0"/>
                </a:moveTo>
                <a:lnTo>
                  <a:pt x="0" y="621"/>
                </a:lnTo>
                <a:lnTo>
                  <a:pt x="0" y="1241"/>
                </a:lnTo>
                <a:lnTo>
                  <a:pt x="1241" y="0"/>
                </a:lnTo>
                <a:lnTo>
                  <a:pt x="621" y="0"/>
                </a:lnTo>
                <a:close/>
              </a:path>
            </a:pathLst>
          </a:custGeom>
          <a:solidFill>
            <a:srgbClr val="0A172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63" name=""/>
          <p:cNvSpPr/>
          <p:nvPr/>
        </p:nvSpPr>
        <p:spPr>
          <a:xfrm>
            <a:off x="0" y="0"/>
            <a:ext cx="669960" cy="669960"/>
          </a:xfrm>
          <a:custGeom>
            <a:avLst/>
            <a:gdLst/>
            <a:ahLst/>
            <a:rect l="0" t="0" r="r" b="b"/>
            <a:pathLst>
              <a:path w="1861" h="1861">
                <a:moveTo>
                  <a:pt x="1241" y="0"/>
                </a:moveTo>
                <a:lnTo>
                  <a:pt x="0" y="1241"/>
                </a:lnTo>
                <a:lnTo>
                  <a:pt x="0" y="1861"/>
                </a:lnTo>
                <a:lnTo>
                  <a:pt x="1861" y="0"/>
                </a:lnTo>
                <a:lnTo>
                  <a:pt x="1241" y="0"/>
                </a:lnTo>
                <a:close/>
              </a:path>
            </a:pathLst>
          </a:custGeom>
          <a:solidFill>
            <a:srgbClr val="0B172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64" name=""/>
          <p:cNvSpPr/>
          <p:nvPr/>
        </p:nvSpPr>
        <p:spPr>
          <a:xfrm>
            <a:off x="0" y="0"/>
            <a:ext cx="893160" cy="893160"/>
          </a:xfrm>
          <a:custGeom>
            <a:avLst/>
            <a:gdLst/>
            <a:ahLst/>
            <a:rect l="0" t="0" r="r" b="b"/>
            <a:pathLst>
              <a:path w="2481" h="2481">
                <a:moveTo>
                  <a:pt x="1861" y="0"/>
                </a:moveTo>
                <a:lnTo>
                  <a:pt x="0" y="1861"/>
                </a:lnTo>
                <a:lnTo>
                  <a:pt x="0" y="2481"/>
                </a:lnTo>
                <a:lnTo>
                  <a:pt x="2481" y="0"/>
                </a:lnTo>
                <a:lnTo>
                  <a:pt x="1861" y="0"/>
                </a:lnTo>
                <a:close/>
              </a:path>
            </a:pathLst>
          </a:custGeom>
          <a:solidFill>
            <a:srgbClr val="0B182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65" name=""/>
          <p:cNvSpPr/>
          <p:nvPr/>
        </p:nvSpPr>
        <p:spPr>
          <a:xfrm>
            <a:off x="0" y="0"/>
            <a:ext cx="1116360" cy="1116360"/>
          </a:xfrm>
          <a:custGeom>
            <a:avLst/>
            <a:gdLst/>
            <a:ahLst/>
            <a:rect l="0" t="0" r="r" b="b"/>
            <a:pathLst>
              <a:path w="3101" h="3101">
                <a:moveTo>
                  <a:pt x="2481" y="0"/>
                </a:moveTo>
                <a:lnTo>
                  <a:pt x="0" y="2481"/>
                </a:lnTo>
                <a:lnTo>
                  <a:pt x="0" y="3101"/>
                </a:lnTo>
                <a:lnTo>
                  <a:pt x="3101" y="0"/>
                </a:lnTo>
                <a:lnTo>
                  <a:pt x="2481" y="0"/>
                </a:lnTo>
                <a:close/>
              </a:path>
            </a:pathLst>
          </a:custGeom>
          <a:solidFill>
            <a:srgbClr val="0B192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66" name=""/>
          <p:cNvSpPr/>
          <p:nvPr/>
        </p:nvSpPr>
        <p:spPr>
          <a:xfrm>
            <a:off x="0" y="0"/>
            <a:ext cx="1339560" cy="1339560"/>
          </a:xfrm>
          <a:custGeom>
            <a:avLst/>
            <a:gdLst/>
            <a:ahLst/>
            <a:rect l="0" t="0" r="r" b="b"/>
            <a:pathLst>
              <a:path w="3721" h="3721">
                <a:moveTo>
                  <a:pt x="3101" y="0"/>
                </a:moveTo>
                <a:lnTo>
                  <a:pt x="0" y="3101"/>
                </a:lnTo>
                <a:lnTo>
                  <a:pt x="0" y="3721"/>
                </a:lnTo>
                <a:lnTo>
                  <a:pt x="3721" y="0"/>
                </a:lnTo>
                <a:lnTo>
                  <a:pt x="3101" y="0"/>
                </a:lnTo>
                <a:close/>
              </a:path>
            </a:pathLst>
          </a:custGeom>
          <a:solidFill>
            <a:srgbClr val="0C192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67" name=""/>
          <p:cNvSpPr/>
          <p:nvPr/>
        </p:nvSpPr>
        <p:spPr>
          <a:xfrm>
            <a:off x="0" y="0"/>
            <a:ext cx="1562760" cy="1562760"/>
          </a:xfrm>
          <a:custGeom>
            <a:avLst/>
            <a:gdLst/>
            <a:ahLst/>
            <a:rect l="0" t="0" r="r" b="b"/>
            <a:pathLst>
              <a:path w="4341" h="4341">
                <a:moveTo>
                  <a:pt x="3721" y="0"/>
                </a:moveTo>
                <a:lnTo>
                  <a:pt x="0" y="3721"/>
                </a:lnTo>
                <a:lnTo>
                  <a:pt x="0" y="4341"/>
                </a:lnTo>
                <a:lnTo>
                  <a:pt x="4341" y="0"/>
                </a:lnTo>
                <a:lnTo>
                  <a:pt x="3721" y="0"/>
                </a:lnTo>
                <a:close/>
              </a:path>
            </a:pathLst>
          </a:custGeom>
          <a:solidFill>
            <a:srgbClr val="0C1A2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68" name=""/>
          <p:cNvSpPr/>
          <p:nvPr/>
        </p:nvSpPr>
        <p:spPr>
          <a:xfrm>
            <a:off x="0" y="0"/>
            <a:ext cx="1785960" cy="1785960"/>
          </a:xfrm>
          <a:custGeom>
            <a:avLst/>
            <a:gdLst/>
            <a:ahLst/>
            <a:rect l="0" t="0" r="r" b="b"/>
            <a:pathLst>
              <a:path w="4961" h="4961">
                <a:moveTo>
                  <a:pt x="4341" y="0"/>
                </a:moveTo>
                <a:lnTo>
                  <a:pt x="0" y="4341"/>
                </a:lnTo>
                <a:lnTo>
                  <a:pt x="0" y="4961"/>
                </a:lnTo>
                <a:lnTo>
                  <a:pt x="4961" y="0"/>
                </a:lnTo>
                <a:lnTo>
                  <a:pt x="4341" y="0"/>
                </a:lnTo>
                <a:close/>
              </a:path>
            </a:pathLst>
          </a:custGeom>
          <a:solidFill>
            <a:srgbClr val="0C1A2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69" name=""/>
          <p:cNvSpPr/>
          <p:nvPr/>
        </p:nvSpPr>
        <p:spPr>
          <a:xfrm>
            <a:off x="0" y="0"/>
            <a:ext cx="2009160" cy="2009160"/>
          </a:xfrm>
          <a:custGeom>
            <a:avLst/>
            <a:gdLst/>
            <a:ahLst/>
            <a:rect l="0" t="0" r="r" b="b"/>
            <a:pathLst>
              <a:path w="5581" h="5581">
                <a:moveTo>
                  <a:pt x="4961" y="0"/>
                </a:moveTo>
                <a:lnTo>
                  <a:pt x="0" y="4961"/>
                </a:lnTo>
                <a:lnTo>
                  <a:pt x="0" y="5581"/>
                </a:lnTo>
                <a:lnTo>
                  <a:pt x="5581" y="0"/>
                </a:lnTo>
                <a:lnTo>
                  <a:pt x="4961" y="0"/>
                </a:lnTo>
                <a:close/>
              </a:path>
            </a:pathLst>
          </a:custGeom>
          <a:solidFill>
            <a:srgbClr val="0D1B2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70" name=""/>
          <p:cNvSpPr/>
          <p:nvPr/>
        </p:nvSpPr>
        <p:spPr>
          <a:xfrm>
            <a:off x="0" y="0"/>
            <a:ext cx="2232360" cy="2232360"/>
          </a:xfrm>
          <a:custGeom>
            <a:avLst/>
            <a:gdLst/>
            <a:ahLst/>
            <a:rect l="0" t="0" r="r" b="b"/>
            <a:pathLst>
              <a:path w="6201" h="6201">
                <a:moveTo>
                  <a:pt x="5581" y="0"/>
                </a:moveTo>
                <a:lnTo>
                  <a:pt x="0" y="5581"/>
                </a:lnTo>
                <a:lnTo>
                  <a:pt x="0" y="6201"/>
                </a:lnTo>
                <a:lnTo>
                  <a:pt x="6201" y="0"/>
                </a:lnTo>
                <a:lnTo>
                  <a:pt x="5581" y="0"/>
                </a:lnTo>
                <a:close/>
              </a:path>
            </a:pathLst>
          </a:custGeom>
          <a:solidFill>
            <a:srgbClr val="0D1B3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71" name=""/>
          <p:cNvSpPr/>
          <p:nvPr/>
        </p:nvSpPr>
        <p:spPr>
          <a:xfrm>
            <a:off x="0" y="0"/>
            <a:ext cx="2455560" cy="2455560"/>
          </a:xfrm>
          <a:custGeom>
            <a:avLst/>
            <a:gdLst/>
            <a:ahLst/>
            <a:rect l="0" t="0" r="r" b="b"/>
            <a:pathLst>
              <a:path w="6821" h="6821">
                <a:moveTo>
                  <a:pt x="6201" y="0"/>
                </a:moveTo>
                <a:lnTo>
                  <a:pt x="0" y="6201"/>
                </a:lnTo>
                <a:lnTo>
                  <a:pt x="0" y="6821"/>
                </a:lnTo>
                <a:lnTo>
                  <a:pt x="6821" y="0"/>
                </a:lnTo>
                <a:lnTo>
                  <a:pt x="6201" y="0"/>
                </a:lnTo>
                <a:close/>
              </a:path>
            </a:pathLst>
          </a:custGeom>
          <a:solidFill>
            <a:srgbClr val="0D1C3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72" name=""/>
          <p:cNvSpPr/>
          <p:nvPr/>
        </p:nvSpPr>
        <p:spPr>
          <a:xfrm>
            <a:off x="0" y="0"/>
            <a:ext cx="2678760" cy="2678760"/>
          </a:xfrm>
          <a:custGeom>
            <a:avLst/>
            <a:gdLst/>
            <a:ahLst/>
            <a:rect l="0" t="0" r="r" b="b"/>
            <a:pathLst>
              <a:path w="7441" h="7441">
                <a:moveTo>
                  <a:pt x="6821" y="0"/>
                </a:moveTo>
                <a:lnTo>
                  <a:pt x="0" y="6821"/>
                </a:lnTo>
                <a:lnTo>
                  <a:pt x="0" y="7441"/>
                </a:lnTo>
                <a:lnTo>
                  <a:pt x="7441" y="0"/>
                </a:lnTo>
                <a:lnTo>
                  <a:pt x="6821" y="0"/>
                </a:lnTo>
                <a:close/>
              </a:path>
            </a:pathLst>
          </a:custGeom>
          <a:solidFill>
            <a:srgbClr val="0E1C3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73" name=""/>
          <p:cNvSpPr/>
          <p:nvPr/>
        </p:nvSpPr>
        <p:spPr>
          <a:xfrm>
            <a:off x="0" y="0"/>
            <a:ext cx="2901960" cy="2901960"/>
          </a:xfrm>
          <a:custGeom>
            <a:avLst/>
            <a:gdLst/>
            <a:ahLst/>
            <a:rect l="0" t="0" r="r" b="b"/>
            <a:pathLst>
              <a:path w="8061" h="8061">
                <a:moveTo>
                  <a:pt x="7441" y="0"/>
                </a:moveTo>
                <a:lnTo>
                  <a:pt x="0" y="7441"/>
                </a:lnTo>
                <a:lnTo>
                  <a:pt x="0" y="8061"/>
                </a:lnTo>
                <a:lnTo>
                  <a:pt x="8061" y="0"/>
                </a:lnTo>
                <a:lnTo>
                  <a:pt x="7441" y="0"/>
                </a:lnTo>
                <a:close/>
              </a:path>
            </a:pathLst>
          </a:custGeom>
          <a:solidFill>
            <a:srgbClr val="0E1D3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74" name=""/>
          <p:cNvSpPr/>
          <p:nvPr/>
        </p:nvSpPr>
        <p:spPr>
          <a:xfrm>
            <a:off x="0" y="0"/>
            <a:ext cx="3125160" cy="3125160"/>
          </a:xfrm>
          <a:custGeom>
            <a:avLst/>
            <a:gdLst/>
            <a:ahLst/>
            <a:rect l="0" t="0" r="r" b="b"/>
            <a:pathLst>
              <a:path w="8681" h="8681">
                <a:moveTo>
                  <a:pt x="8061" y="0"/>
                </a:moveTo>
                <a:lnTo>
                  <a:pt x="0" y="8061"/>
                </a:lnTo>
                <a:lnTo>
                  <a:pt x="0" y="8681"/>
                </a:lnTo>
                <a:lnTo>
                  <a:pt x="8681" y="0"/>
                </a:lnTo>
                <a:lnTo>
                  <a:pt x="8061" y="0"/>
                </a:lnTo>
                <a:close/>
              </a:path>
            </a:pathLst>
          </a:custGeom>
          <a:solidFill>
            <a:srgbClr val="0E1E3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75" name=""/>
          <p:cNvSpPr/>
          <p:nvPr/>
        </p:nvSpPr>
        <p:spPr>
          <a:xfrm>
            <a:off x="0" y="0"/>
            <a:ext cx="3348360" cy="3348360"/>
          </a:xfrm>
          <a:custGeom>
            <a:avLst/>
            <a:gdLst/>
            <a:ahLst/>
            <a:rect l="0" t="0" r="r" b="b"/>
            <a:pathLst>
              <a:path w="9301" h="9301">
                <a:moveTo>
                  <a:pt x="8681" y="0"/>
                </a:moveTo>
                <a:lnTo>
                  <a:pt x="0" y="8681"/>
                </a:lnTo>
                <a:lnTo>
                  <a:pt x="0" y="9301"/>
                </a:lnTo>
                <a:lnTo>
                  <a:pt x="9301" y="0"/>
                </a:lnTo>
                <a:lnTo>
                  <a:pt x="8681" y="0"/>
                </a:lnTo>
                <a:close/>
              </a:path>
            </a:pathLst>
          </a:custGeom>
          <a:solidFill>
            <a:srgbClr val="0F1E3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76" name=""/>
          <p:cNvSpPr/>
          <p:nvPr/>
        </p:nvSpPr>
        <p:spPr>
          <a:xfrm>
            <a:off x="0" y="0"/>
            <a:ext cx="3571560" cy="3571560"/>
          </a:xfrm>
          <a:custGeom>
            <a:avLst/>
            <a:gdLst/>
            <a:ahLst/>
            <a:rect l="0" t="0" r="r" b="b"/>
            <a:pathLst>
              <a:path w="9921" h="9921">
                <a:moveTo>
                  <a:pt x="9301" y="0"/>
                </a:moveTo>
                <a:lnTo>
                  <a:pt x="0" y="9301"/>
                </a:lnTo>
                <a:lnTo>
                  <a:pt x="0" y="9921"/>
                </a:lnTo>
                <a:lnTo>
                  <a:pt x="9921" y="0"/>
                </a:lnTo>
                <a:lnTo>
                  <a:pt x="9301" y="0"/>
                </a:lnTo>
                <a:close/>
              </a:path>
            </a:pathLst>
          </a:custGeom>
          <a:solidFill>
            <a:srgbClr val="0F1F3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77" name=""/>
          <p:cNvSpPr/>
          <p:nvPr/>
        </p:nvSpPr>
        <p:spPr>
          <a:xfrm>
            <a:off x="0" y="0"/>
            <a:ext cx="3794760" cy="3794760"/>
          </a:xfrm>
          <a:custGeom>
            <a:avLst/>
            <a:gdLst/>
            <a:ahLst/>
            <a:rect l="0" t="0" r="r" b="b"/>
            <a:pathLst>
              <a:path w="10541" h="10541">
                <a:moveTo>
                  <a:pt x="9921" y="0"/>
                </a:moveTo>
                <a:lnTo>
                  <a:pt x="0" y="9921"/>
                </a:lnTo>
                <a:lnTo>
                  <a:pt x="0" y="10541"/>
                </a:lnTo>
                <a:lnTo>
                  <a:pt x="10541" y="0"/>
                </a:lnTo>
                <a:lnTo>
                  <a:pt x="9921" y="0"/>
                </a:lnTo>
                <a:close/>
              </a:path>
            </a:pathLst>
          </a:custGeom>
          <a:solidFill>
            <a:srgbClr val="0F1F3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78" name=""/>
          <p:cNvSpPr/>
          <p:nvPr/>
        </p:nvSpPr>
        <p:spPr>
          <a:xfrm>
            <a:off x="0" y="0"/>
            <a:ext cx="4017960" cy="4017960"/>
          </a:xfrm>
          <a:custGeom>
            <a:avLst/>
            <a:gdLst/>
            <a:ahLst/>
            <a:rect l="0" t="0" r="r" b="b"/>
            <a:pathLst>
              <a:path w="11161" h="11161">
                <a:moveTo>
                  <a:pt x="10541" y="0"/>
                </a:moveTo>
                <a:lnTo>
                  <a:pt x="0" y="10541"/>
                </a:lnTo>
                <a:lnTo>
                  <a:pt x="0" y="11161"/>
                </a:lnTo>
                <a:lnTo>
                  <a:pt x="11161" y="0"/>
                </a:lnTo>
                <a:lnTo>
                  <a:pt x="10541" y="0"/>
                </a:lnTo>
                <a:close/>
              </a:path>
            </a:pathLst>
          </a:custGeom>
          <a:solidFill>
            <a:srgbClr val="0F203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79" name=""/>
          <p:cNvSpPr/>
          <p:nvPr/>
        </p:nvSpPr>
        <p:spPr>
          <a:xfrm>
            <a:off x="0" y="0"/>
            <a:ext cx="4241160" cy="4241160"/>
          </a:xfrm>
          <a:custGeom>
            <a:avLst/>
            <a:gdLst/>
            <a:ahLst/>
            <a:rect l="0" t="0" r="r" b="b"/>
            <a:pathLst>
              <a:path w="11781" h="11781">
                <a:moveTo>
                  <a:pt x="11161" y="0"/>
                </a:moveTo>
                <a:lnTo>
                  <a:pt x="0" y="11161"/>
                </a:lnTo>
                <a:lnTo>
                  <a:pt x="0" y="11781"/>
                </a:lnTo>
                <a:lnTo>
                  <a:pt x="11781" y="0"/>
                </a:lnTo>
                <a:lnTo>
                  <a:pt x="11161" y="0"/>
                </a:lnTo>
                <a:close/>
              </a:path>
            </a:pathLst>
          </a:custGeom>
          <a:solidFill>
            <a:srgbClr val="10203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80" name=""/>
          <p:cNvSpPr/>
          <p:nvPr/>
        </p:nvSpPr>
        <p:spPr>
          <a:xfrm>
            <a:off x="0" y="0"/>
            <a:ext cx="4464720" cy="4464720"/>
          </a:xfrm>
          <a:custGeom>
            <a:avLst/>
            <a:gdLst/>
            <a:ahLst/>
            <a:rect l="0" t="0" r="r" b="b"/>
            <a:pathLst>
              <a:path w="12402" h="12402">
                <a:moveTo>
                  <a:pt x="11781" y="0"/>
                </a:moveTo>
                <a:lnTo>
                  <a:pt x="0" y="11781"/>
                </a:lnTo>
                <a:lnTo>
                  <a:pt x="0" y="12402"/>
                </a:lnTo>
                <a:lnTo>
                  <a:pt x="12402" y="0"/>
                </a:lnTo>
                <a:lnTo>
                  <a:pt x="11781" y="0"/>
                </a:lnTo>
                <a:close/>
              </a:path>
            </a:pathLst>
          </a:custGeom>
          <a:solidFill>
            <a:srgbClr val="10213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81" name=""/>
          <p:cNvSpPr/>
          <p:nvPr/>
        </p:nvSpPr>
        <p:spPr>
          <a:xfrm>
            <a:off x="0" y="0"/>
            <a:ext cx="4687920" cy="4687920"/>
          </a:xfrm>
          <a:custGeom>
            <a:avLst/>
            <a:gdLst/>
            <a:ahLst/>
            <a:rect l="0" t="0" r="r" b="b"/>
            <a:pathLst>
              <a:path w="13022" h="13022">
                <a:moveTo>
                  <a:pt x="12402" y="0"/>
                </a:moveTo>
                <a:lnTo>
                  <a:pt x="0" y="12402"/>
                </a:lnTo>
                <a:lnTo>
                  <a:pt x="0" y="13022"/>
                </a:lnTo>
                <a:lnTo>
                  <a:pt x="13022" y="0"/>
                </a:lnTo>
                <a:lnTo>
                  <a:pt x="12402" y="0"/>
                </a:lnTo>
                <a:close/>
              </a:path>
            </a:pathLst>
          </a:custGeom>
          <a:solidFill>
            <a:srgbClr val="10223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82" name=""/>
          <p:cNvSpPr/>
          <p:nvPr/>
        </p:nvSpPr>
        <p:spPr>
          <a:xfrm>
            <a:off x="0" y="0"/>
            <a:ext cx="4911120" cy="4911120"/>
          </a:xfrm>
          <a:custGeom>
            <a:avLst/>
            <a:gdLst/>
            <a:ahLst/>
            <a:rect l="0" t="0" r="r" b="b"/>
            <a:pathLst>
              <a:path w="13642" h="13642">
                <a:moveTo>
                  <a:pt x="13022" y="0"/>
                </a:moveTo>
                <a:lnTo>
                  <a:pt x="0" y="13022"/>
                </a:lnTo>
                <a:lnTo>
                  <a:pt x="0" y="13642"/>
                </a:lnTo>
                <a:lnTo>
                  <a:pt x="13642" y="0"/>
                </a:lnTo>
                <a:lnTo>
                  <a:pt x="13022" y="0"/>
                </a:lnTo>
                <a:close/>
              </a:path>
            </a:pathLst>
          </a:custGeom>
          <a:solidFill>
            <a:srgbClr val="11223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83" name=""/>
          <p:cNvSpPr/>
          <p:nvPr/>
        </p:nvSpPr>
        <p:spPr>
          <a:xfrm>
            <a:off x="0" y="0"/>
            <a:ext cx="5134320" cy="5134320"/>
          </a:xfrm>
          <a:custGeom>
            <a:avLst/>
            <a:gdLst/>
            <a:ahLst/>
            <a:rect l="0" t="0" r="r" b="b"/>
            <a:pathLst>
              <a:path w="14262" h="14262">
                <a:moveTo>
                  <a:pt x="13642" y="0"/>
                </a:moveTo>
                <a:lnTo>
                  <a:pt x="0" y="13642"/>
                </a:lnTo>
                <a:lnTo>
                  <a:pt x="0" y="14262"/>
                </a:lnTo>
                <a:lnTo>
                  <a:pt x="14262" y="0"/>
                </a:lnTo>
                <a:lnTo>
                  <a:pt x="13642" y="0"/>
                </a:lnTo>
                <a:close/>
              </a:path>
            </a:pathLst>
          </a:custGeom>
          <a:solidFill>
            <a:srgbClr val="11233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84" name=""/>
          <p:cNvSpPr/>
          <p:nvPr/>
        </p:nvSpPr>
        <p:spPr>
          <a:xfrm>
            <a:off x="0" y="0"/>
            <a:ext cx="5142240" cy="5142240"/>
          </a:xfrm>
          <a:custGeom>
            <a:avLst/>
            <a:gdLst/>
            <a:ahLst/>
            <a:rect l="0" t="0" r="r" b="b"/>
            <a:pathLst>
              <a:path w="14284" h="14284">
                <a:moveTo>
                  <a:pt x="14262" y="0"/>
                </a:moveTo>
                <a:lnTo>
                  <a:pt x="0" y="14262"/>
                </a:lnTo>
                <a:lnTo>
                  <a:pt x="0" y="14284"/>
                </a:lnTo>
                <a:lnTo>
                  <a:pt x="14284" y="0"/>
                </a:lnTo>
                <a:lnTo>
                  <a:pt x="14262" y="0"/>
                </a:lnTo>
                <a:close/>
              </a:path>
            </a:pathLst>
          </a:custGeom>
          <a:solidFill>
            <a:srgbClr val="11233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85" name=""/>
          <p:cNvSpPr/>
          <p:nvPr/>
        </p:nvSpPr>
        <p:spPr>
          <a:xfrm>
            <a:off x="0" y="0"/>
            <a:ext cx="5357520" cy="5142240"/>
          </a:xfrm>
          <a:custGeom>
            <a:avLst/>
            <a:gdLst/>
            <a:ahLst/>
            <a:rect l="0" t="0" r="r" b="b"/>
            <a:pathLst>
              <a:path w="14882" h="14284">
                <a:moveTo>
                  <a:pt x="14284" y="0"/>
                </a:moveTo>
                <a:lnTo>
                  <a:pt x="0" y="14284"/>
                </a:lnTo>
                <a:lnTo>
                  <a:pt x="597" y="14284"/>
                </a:lnTo>
                <a:lnTo>
                  <a:pt x="14882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1243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86" name=""/>
          <p:cNvSpPr/>
          <p:nvPr/>
        </p:nvSpPr>
        <p:spPr>
          <a:xfrm>
            <a:off x="214920" y="0"/>
            <a:ext cx="5365800" cy="5142240"/>
          </a:xfrm>
          <a:custGeom>
            <a:avLst/>
            <a:gdLst/>
            <a:ahLst/>
            <a:rect l="0" t="0" r="r" b="b"/>
            <a:pathLst>
              <a:path w="14905" h="14284">
                <a:moveTo>
                  <a:pt x="14285" y="0"/>
                </a:moveTo>
                <a:lnTo>
                  <a:pt x="0" y="14284"/>
                </a:lnTo>
                <a:lnTo>
                  <a:pt x="621" y="14284"/>
                </a:lnTo>
                <a:lnTo>
                  <a:pt x="14905" y="0"/>
                </a:lnTo>
                <a:lnTo>
                  <a:pt x="14285" y="0"/>
                </a:lnTo>
                <a:close/>
              </a:path>
            </a:pathLst>
          </a:custGeom>
          <a:solidFill>
            <a:srgbClr val="12243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87" name=""/>
          <p:cNvSpPr/>
          <p:nvPr/>
        </p:nvSpPr>
        <p:spPr>
          <a:xfrm>
            <a:off x="4384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2243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88" name=""/>
          <p:cNvSpPr/>
          <p:nvPr/>
        </p:nvSpPr>
        <p:spPr>
          <a:xfrm>
            <a:off x="6616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2253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89" name=""/>
          <p:cNvSpPr/>
          <p:nvPr/>
        </p:nvSpPr>
        <p:spPr>
          <a:xfrm>
            <a:off x="8848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3254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0" name=""/>
          <p:cNvSpPr/>
          <p:nvPr/>
        </p:nvSpPr>
        <p:spPr>
          <a:xfrm>
            <a:off x="11080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3264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1" name=""/>
          <p:cNvSpPr/>
          <p:nvPr/>
        </p:nvSpPr>
        <p:spPr>
          <a:xfrm>
            <a:off x="13312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3274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2" name=""/>
          <p:cNvSpPr/>
          <p:nvPr/>
        </p:nvSpPr>
        <p:spPr>
          <a:xfrm>
            <a:off x="15544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74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3" name=""/>
          <p:cNvSpPr/>
          <p:nvPr/>
        </p:nvSpPr>
        <p:spPr>
          <a:xfrm>
            <a:off x="17776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84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4" name=""/>
          <p:cNvSpPr/>
          <p:nvPr/>
        </p:nvSpPr>
        <p:spPr>
          <a:xfrm>
            <a:off x="20008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84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5" name=""/>
          <p:cNvSpPr/>
          <p:nvPr/>
        </p:nvSpPr>
        <p:spPr>
          <a:xfrm>
            <a:off x="22240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94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6" name=""/>
          <p:cNvSpPr/>
          <p:nvPr/>
        </p:nvSpPr>
        <p:spPr>
          <a:xfrm>
            <a:off x="24472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5294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7" name=""/>
          <p:cNvSpPr/>
          <p:nvPr/>
        </p:nvSpPr>
        <p:spPr>
          <a:xfrm>
            <a:off x="26704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1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52A4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8" name=""/>
          <p:cNvSpPr/>
          <p:nvPr/>
        </p:nvSpPr>
        <p:spPr>
          <a:xfrm>
            <a:off x="28936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3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3" y="0"/>
                </a:lnTo>
                <a:close/>
              </a:path>
            </a:pathLst>
          </a:custGeom>
          <a:solidFill>
            <a:srgbClr val="152B4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9" name=""/>
          <p:cNvSpPr/>
          <p:nvPr/>
        </p:nvSpPr>
        <p:spPr>
          <a:xfrm>
            <a:off x="31168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62B4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00" name=""/>
          <p:cNvSpPr/>
          <p:nvPr/>
        </p:nvSpPr>
        <p:spPr>
          <a:xfrm>
            <a:off x="33400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62C4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01" name=""/>
          <p:cNvSpPr/>
          <p:nvPr/>
        </p:nvSpPr>
        <p:spPr>
          <a:xfrm>
            <a:off x="3563280" y="0"/>
            <a:ext cx="5365800" cy="5142240"/>
          </a:xfrm>
          <a:custGeom>
            <a:avLst/>
            <a:gdLst/>
            <a:ahLst/>
            <a:rect l="0" t="0" r="r" b="b"/>
            <a:pathLst>
              <a:path w="14905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5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62C4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02" name=""/>
          <p:cNvSpPr/>
          <p:nvPr/>
        </p:nvSpPr>
        <p:spPr>
          <a:xfrm>
            <a:off x="3786480" y="0"/>
            <a:ext cx="5357520" cy="5142240"/>
          </a:xfrm>
          <a:custGeom>
            <a:avLst/>
            <a:gdLst/>
            <a:ahLst/>
            <a:rect l="0" t="0" r="r" b="b"/>
            <a:pathLst>
              <a:path w="14882" h="14284">
                <a:moveTo>
                  <a:pt x="14285" y="0"/>
                </a:moveTo>
                <a:lnTo>
                  <a:pt x="0" y="14284"/>
                </a:lnTo>
                <a:lnTo>
                  <a:pt x="598" y="14284"/>
                </a:lnTo>
                <a:lnTo>
                  <a:pt x="14882" y="0"/>
                </a:lnTo>
                <a:lnTo>
                  <a:pt x="14285" y="0"/>
                </a:lnTo>
                <a:close/>
              </a:path>
            </a:pathLst>
          </a:custGeom>
          <a:solidFill>
            <a:srgbClr val="172D4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03" name=""/>
          <p:cNvSpPr/>
          <p:nvPr/>
        </p:nvSpPr>
        <p:spPr>
          <a:xfrm>
            <a:off x="4001760" y="0"/>
            <a:ext cx="5142240" cy="5142240"/>
          </a:xfrm>
          <a:custGeom>
            <a:avLst/>
            <a:gdLst/>
            <a:ahLst/>
            <a:rect l="0" t="0" r="r" b="b"/>
            <a:pathLst>
              <a:path w="14284" h="14284">
                <a:moveTo>
                  <a:pt x="14284" y="0"/>
                </a:moveTo>
                <a:lnTo>
                  <a:pt x="0" y="14284"/>
                </a:lnTo>
                <a:lnTo>
                  <a:pt x="22" y="14284"/>
                </a:lnTo>
                <a:lnTo>
                  <a:pt x="14284" y="22"/>
                </a:lnTo>
                <a:lnTo>
                  <a:pt x="14284" y="0"/>
                </a:lnTo>
                <a:close/>
              </a:path>
            </a:pathLst>
          </a:custGeom>
          <a:solidFill>
            <a:srgbClr val="172D4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04" name=""/>
          <p:cNvSpPr/>
          <p:nvPr/>
        </p:nvSpPr>
        <p:spPr>
          <a:xfrm>
            <a:off x="4009680" y="7920"/>
            <a:ext cx="5134320" cy="5134320"/>
          </a:xfrm>
          <a:custGeom>
            <a:avLst/>
            <a:gdLst/>
            <a:ahLst/>
            <a:rect l="0" t="0" r="r" b="b"/>
            <a:pathLst>
              <a:path w="14262" h="14262">
                <a:moveTo>
                  <a:pt x="14262" y="0"/>
                </a:moveTo>
                <a:lnTo>
                  <a:pt x="0" y="14262"/>
                </a:lnTo>
                <a:lnTo>
                  <a:pt x="620" y="14262"/>
                </a:lnTo>
                <a:lnTo>
                  <a:pt x="14262" y="620"/>
                </a:lnTo>
                <a:lnTo>
                  <a:pt x="14262" y="0"/>
                </a:lnTo>
                <a:close/>
              </a:path>
            </a:pathLst>
          </a:custGeom>
          <a:solidFill>
            <a:srgbClr val="172D4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05" name=""/>
          <p:cNvSpPr/>
          <p:nvPr/>
        </p:nvSpPr>
        <p:spPr>
          <a:xfrm>
            <a:off x="4232880" y="231120"/>
            <a:ext cx="4911120" cy="4911120"/>
          </a:xfrm>
          <a:custGeom>
            <a:avLst/>
            <a:gdLst/>
            <a:ahLst/>
            <a:rect l="0" t="0" r="r" b="b"/>
            <a:pathLst>
              <a:path w="13642" h="13642">
                <a:moveTo>
                  <a:pt x="13642" y="0"/>
                </a:moveTo>
                <a:lnTo>
                  <a:pt x="0" y="13642"/>
                </a:lnTo>
                <a:lnTo>
                  <a:pt x="620" y="13642"/>
                </a:lnTo>
                <a:lnTo>
                  <a:pt x="13642" y="620"/>
                </a:lnTo>
                <a:lnTo>
                  <a:pt x="13642" y="0"/>
                </a:lnTo>
                <a:close/>
              </a:path>
            </a:pathLst>
          </a:custGeom>
          <a:solidFill>
            <a:srgbClr val="172E4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06" name=""/>
          <p:cNvSpPr/>
          <p:nvPr/>
        </p:nvSpPr>
        <p:spPr>
          <a:xfrm>
            <a:off x="4456080" y="454320"/>
            <a:ext cx="4687920" cy="4687920"/>
          </a:xfrm>
          <a:custGeom>
            <a:avLst/>
            <a:gdLst/>
            <a:ahLst/>
            <a:rect l="0" t="0" r="r" b="b"/>
            <a:pathLst>
              <a:path w="13022" h="13022">
                <a:moveTo>
                  <a:pt x="13022" y="0"/>
                </a:moveTo>
                <a:lnTo>
                  <a:pt x="0" y="13022"/>
                </a:lnTo>
                <a:lnTo>
                  <a:pt x="620" y="13022"/>
                </a:lnTo>
                <a:lnTo>
                  <a:pt x="13022" y="620"/>
                </a:lnTo>
                <a:lnTo>
                  <a:pt x="13022" y="0"/>
                </a:lnTo>
                <a:close/>
              </a:path>
            </a:pathLst>
          </a:custGeom>
          <a:solidFill>
            <a:srgbClr val="182E4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07" name=""/>
          <p:cNvSpPr/>
          <p:nvPr/>
        </p:nvSpPr>
        <p:spPr>
          <a:xfrm>
            <a:off x="4679280" y="677520"/>
            <a:ext cx="4464720" cy="4464720"/>
          </a:xfrm>
          <a:custGeom>
            <a:avLst/>
            <a:gdLst/>
            <a:ahLst/>
            <a:rect l="0" t="0" r="r" b="b"/>
            <a:pathLst>
              <a:path w="12402" h="12402">
                <a:moveTo>
                  <a:pt x="12402" y="0"/>
                </a:moveTo>
                <a:lnTo>
                  <a:pt x="0" y="12402"/>
                </a:lnTo>
                <a:lnTo>
                  <a:pt x="621" y="12402"/>
                </a:lnTo>
                <a:lnTo>
                  <a:pt x="12402" y="620"/>
                </a:lnTo>
                <a:lnTo>
                  <a:pt x="12402" y="0"/>
                </a:lnTo>
                <a:close/>
              </a:path>
            </a:pathLst>
          </a:custGeom>
          <a:solidFill>
            <a:srgbClr val="182F4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08" name=""/>
          <p:cNvSpPr/>
          <p:nvPr/>
        </p:nvSpPr>
        <p:spPr>
          <a:xfrm>
            <a:off x="4902840" y="900720"/>
            <a:ext cx="4241160" cy="4241520"/>
          </a:xfrm>
          <a:custGeom>
            <a:avLst/>
            <a:gdLst/>
            <a:ahLst/>
            <a:rect l="0" t="0" r="r" b="b"/>
            <a:pathLst>
              <a:path w="11781" h="11782">
                <a:moveTo>
                  <a:pt x="11781" y="0"/>
                </a:moveTo>
                <a:lnTo>
                  <a:pt x="0" y="11782"/>
                </a:lnTo>
                <a:lnTo>
                  <a:pt x="620" y="11782"/>
                </a:lnTo>
                <a:lnTo>
                  <a:pt x="11781" y="620"/>
                </a:lnTo>
                <a:lnTo>
                  <a:pt x="11781" y="0"/>
                </a:lnTo>
                <a:close/>
              </a:path>
            </a:pathLst>
          </a:custGeom>
          <a:solidFill>
            <a:srgbClr val="18304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09" name=""/>
          <p:cNvSpPr/>
          <p:nvPr/>
        </p:nvSpPr>
        <p:spPr>
          <a:xfrm>
            <a:off x="5126040" y="1123920"/>
            <a:ext cx="4017960" cy="4018320"/>
          </a:xfrm>
          <a:custGeom>
            <a:avLst/>
            <a:gdLst/>
            <a:ahLst/>
            <a:rect l="0" t="0" r="r" b="b"/>
            <a:pathLst>
              <a:path w="11161" h="11162">
                <a:moveTo>
                  <a:pt x="11161" y="0"/>
                </a:moveTo>
                <a:lnTo>
                  <a:pt x="0" y="11162"/>
                </a:lnTo>
                <a:lnTo>
                  <a:pt x="620" y="11162"/>
                </a:lnTo>
                <a:lnTo>
                  <a:pt x="11161" y="620"/>
                </a:lnTo>
                <a:lnTo>
                  <a:pt x="11161" y="0"/>
                </a:lnTo>
                <a:close/>
              </a:path>
            </a:pathLst>
          </a:custGeom>
          <a:solidFill>
            <a:srgbClr val="19305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10" name=""/>
          <p:cNvSpPr/>
          <p:nvPr/>
        </p:nvSpPr>
        <p:spPr>
          <a:xfrm>
            <a:off x="5349240" y="1347120"/>
            <a:ext cx="3794760" cy="3795120"/>
          </a:xfrm>
          <a:custGeom>
            <a:avLst/>
            <a:gdLst/>
            <a:ahLst/>
            <a:rect l="0" t="0" r="r" b="b"/>
            <a:pathLst>
              <a:path w="10541" h="10542">
                <a:moveTo>
                  <a:pt x="10541" y="0"/>
                </a:moveTo>
                <a:lnTo>
                  <a:pt x="0" y="10542"/>
                </a:lnTo>
                <a:lnTo>
                  <a:pt x="620" y="10542"/>
                </a:lnTo>
                <a:lnTo>
                  <a:pt x="10541" y="620"/>
                </a:lnTo>
                <a:lnTo>
                  <a:pt x="10541" y="0"/>
                </a:lnTo>
                <a:close/>
              </a:path>
            </a:pathLst>
          </a:custGeom>
          <a:solidFill>
            <a:srgbClr val="19315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11" name=""/>
          <p:cNvSpPr/>
          <p:nvPr/>
        </p:nvSpPr>
        <p:spPr>
          <a:xfrm>
            <a:off x="5572440" y="1570320"/>
            <a:ext cx="3571560" cy="3571920"/>
          </a:xfrm>
          <a:custGeom>
            <a:avLst/>
            <a:gdLst/>
            <a:ahLst/>
            <a:rect l="0" t="0" r="r" b="b"/>
            <a:pathLst>
              <a:path w="9921" h="9922">
                <a:moveTo>
                  <a:pt x="9921" y="0"/>
                </a:moveTo>
                <a:lnTo>
                  <a:pt x="0" y="9922"/>
                </a:lnTo>
                <a:lnTo>
                  <a:pt x="620" y="9922"/>
                </a:lnTo>
                <a:lnTo>
                  <a:pt x="9921" y="621"/>
                </a:lnTo>
                <a:lnTo>
                  <a:pt x="9921" y="0"/>
                </a:lnTo>
                <a:close/>
              </a:path>
            </a:pathLst>
          </a:custGeom>
          <a:solidFill>
            <a:srgbClr val="19315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12" name=""/>
          <p:cNvSpPr/>
          <p:nvPr/>
        </p:nvSpPr>
        <p:spPr>
          <a:xfrm>
            <a:off x="5795640" y="1793520"/>
            <a:ext cx="3348360" cy="3348720"/>
          </a:xfrm>
          <a:custGeom>
            <a:avLst/>
            <a:gdLst/>
            <a:ahLst/>
            <a:rect l="0" t="0" r="r" b="b"/>
            <a:pathLst>
              <a:path w="9301" h="9302">
                <a:moveTo>
                  <a:pt x="9301" y="0"/>
                </a:moveTo>
                <a:lnTo>
                  <a:pt x="0" y="9302"/>
                </a:lnTo>
                <a:lnTo>
                  <a:pt x="620" y="9302"/>
                </a:lnTo>
                <a:lnTo>
                  <a:pt x="9301" y="620"/>
                </a:lnTo>
                <a:lnTo>
                  <a:pt x="9301" y="0"/>
                </a:lnTo>
                <a:close/>
              </a:path>
            </a:pathLst>
          </a:custGeom>
          <a:solidFill>
            <a:srgbClr val="19325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13" name=""/>
          <p:cNvSpPr/>
          <p:nvPr/>
        </p:nvSpPr>
        <p:spPr>
          <a:xfrm>
            <a:off x="6018840" y="2016720"/>
            <a:ext cx="3125160" cy="3125520"/>
          </a:xfrm>
          <a:custGeom>
            <a:avLst/>
            <a:gdLst/>
            <a:ahLst/>
            <a:rect l="0" t="0" r="r" b="b"/>
            <a:pathLst>
              <a:path w="8681" h="8682">
                <a:moveTo>
                  <a:pt x="8681" y="0"/>
                </a:moveTo>
                <a:lnTo>
                  <a:pt x="0" y="8682"/>
                </a:lnTo>
                <a:lnTo>
                  <a:pt x="620" y="8682"/>
                </a:lnTo>
                <a:lnTo>
                  <a:pt x="8681" y="620"/>
                </a:lnTo>
                <a:lnTo>
                  <a:pt x="8681" y="0"/>
                </a:lnTo>
                <a:close/>
              </a:path>
            </a:pathLst>
          </a:custGeom>
          <a:solidFill>
            <a:srgbClr val="1A325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14" name=""/>
          <p:cNvSpPr/>
          <p:nvPr/>
        </p:nvSpPr>
        <p:spPr>
          <a:xfrm>
            <a:off x="6242040" y="2239920"/>
            <a:ext cx="2901960" cy="2902320"/>
          </a:xfrm>
          <a:custGeom>
            <a:avLst/>
            <a:gdLst/>
            <a:ahLst/>
            <a:rect l="0" t="0" r="r" b="b"/>
            <a:pathLst>
              <a:path w="8061" h="8062">
                <a:moveTo>
                  <a:pt x="8061" y="0"/>
                </a:moveTo>
                <a:lnTo>
                  <a:pt x="0" y="8062"/>
                </a:lnTo>
                <a:lnTo>
                  <a:pt x="620" y="8062"/>
                </a:lnTo>
                <a:lnTo>
                  <a:pt x="8061" y="620"/>
                </a:lnTo>
                <a:lnTo>
                  <a:pt x="8061" y="0"/>
                </a:lnTo>
                <a:close/>
              </a:path>
            </a:pathLst>
          </a:custGeom>
          <a:solidFill>
            <a:srgbClr val="1A335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15" name=""/>
          <p:cNvSpPr/>
          <p:nvPr/>
        </p:nvSpPr>
        <p:spPr>
          <a:xfrm>
            <a:off x="6465240" y="2463120"/>
            <a:ext cx="2678760" cy="2679120"/>
          </a:xfrm>
          <a:custGeom>
            <a:avLst/>
            <a:gdLst/>
            <a:ahLst/>
            <a:rect l="0" t="0" r="r" b="b"/>
            <a:pathLst>
              <a:path w="7441" h="7442">
                <a:moveTo>
                  <a:pt x="7441" y="0"/>
                </a:moveTo>
                <a:lnTo>
                  <a:pt x="0" y="7442"/>
                </a:lnTo>
                <a:lnTo>
                  <a:pt x="620" y="7442"/>
                </a:lnTo>
                <a:lnTo>
                  <a:pt x="7441" y="620"/>
                </a:lnTo>
                <a:lnTo>
                  <a:pt x="7441" y="0"/>
                </a:lnTo>
                <a:close/>
              </a:path>
            </a:pathLst>
          </a:custGeom>
          <a:solidFill>
            <a:srgbClr val="1A345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16" name=""/>
          <p:cNvSpPr/>
          <p:nvPr/>
        </p:nvSpPr>
        <p:spPr>
          <a:xfrm>
            <a:off x="6688440" y="2686320"/>
            <a:ext cx="2455560" cy="2455920"/>
          </a:xfrm>
          <a:custGeom>
            <a:avLst/>
            <a:gdLst/>
            <a:ahLst/>
            <a:rect l="0" t="0" r="r" b="b"/>
            <a:pathLst>
              <a:path w="6821" h="6822">
                <a:moveTo>
                  <a:pt x="6821" y="0"/>
                </a:moveTo>
                <a:lnTo>
                  <a:pt x="0" y="6822"/>
                </a:lnTo>
                <a:lnTo>
                  <a:pt x="620" y="6822"/>
                </a:lnTo>
                <a:lnTo>
                  <a:pt x="6821" y="620"/>
                </a:lnTo>
                <a:lnTo>
                  <a:pt x="6821" y="0"/>
                </a:lnTo>
                <a:close/>
              </a:path>
            </a:pathLst>
          </a:custGeom>
          <a:solidFill>
            <a:srgbClr val="1B345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17" name=""/>
          <p:cNvSpPr/>
          <p:nvPr/>
        </p:nvSpPr>
        <p:spPr>
          <a:xfrm>
            <a:off x="6911640" y="2909520"/>
            <a:ext cx="2232360" cy="2232720"/>
          </a:xfrm>
          <a:custGeom>
            <a:avLst/>
            <a:gdLst/>
            <a:ahLst/>
            <a:rect l="0" t="0" r="r" b="b"/>
            <a:pathLst>
              <a:path w="6201" h="6202">
                <a:moveTo>
                  <a:pt x="6201" y="0"/>
                </a:moveTo>
                <a:lnTo>
                  <a:pt x="0" y="6202"/>
                </a:lnTo>
                <a:lnTo>
                  <a:pt x="620" y="6202"/>
                </a:lnTo>
                <a:lnTo>
                  <a:pt x="6201" y="620"/>
                </a:lnTo>
                <a:lnTo>
                  <a:pt x="6201" y="0"/>
                </a:lnTo>
                <a:close/>
              </a:path>
            </a:pathLst>
          </a:custGeom>
          <a:solidFill>
            <a:srgbClr val="1B355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18" name=""/>
          <p:cNvSpPr/>
          <p:nvPr/>
        </p:nvSpPr>
        <p:spPr>
          <a:xfrm>
            <a:off x="7134840" y="3132720"/>
            <a:ext cx="2009160" cy="2009520"/>
          </a:xfrm>
          <a:custGeom>
            <a:avLst/>
            <a:gdLst/>
            <a:ahLst/>
            <a:rect l="0" t="0" r="r" b="b"/>
            <a:pathLst>
              <a:path w="5581" h="5582">
                <a:moveTo>
                  <a:pt x="5581" y="0"/>
                </a:moveTo>
                <a:lnTo>
                  <a:pt x="0" y="5582"/>
                </a:lnTo>
                <a:lnTo>
                  <a:pt x="620" y="5582"/>
                </a:lnTo>
                <a:lnTo>
                  <a:pt x="5581" y="620"/>
                </a:lnTo>
                <a:lnTo>
                  <a:pt x="5581" y="0"/>
                </a:lnTo>
                <a:close/>
              </a:path>
            </a:pathLst>
          </a:custGeom>
          <a:solidFill>
            <a:srgbClr val="1B355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19" name=""/>
          <p:cNvSpPr/>
          <p:nvPr/>
        </p:nvSpPr>
        <p:spPr>
          <a:xfrm>
            <a:off x="7358040" y="3355920"/>
            <a:ext cx="1785960" cy="1786320"/>
          </a:xfrm>
          <a:custGeom>
            <a:avLst/>
            <a:gdLst/>
            <a:ahLst/>
            <a:rect l="0" t="0" r="r" b="b"/>
            <a:pathLst>
              <a:path w="4961" h="4962">
                <a:moveTo>
                  <a:pt x="4961" y="0"/>
                </a:moveTo>
                <a:lnTo>
                  <a:pt x="0" y="4962"/>
                </a:lnTo>
                <a:lnTo>
                  <a:pt x="620" y="4962"/>
                </a:lnTo>
                <a:lnTo>
                  <a:pt x="4961" y="620"/>
                </a:lnTo>
                <a:lnTo>
                  <a:pt x="4961" y="0"/>
                </a:lnTo>
                <a:close/>
              </a:path>
            </a:pathLst>
          </a:custGeom>
          <a:solidFill>
            <a:srgbClr val="1C365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20" name=""/>
          <p:cNvSpPr/>
          <p:nvPr/>
        </p:nvSpPr>
        <p:spPr>
          <a:xfrm>
            <a:off x="7581240" y="3579120"/>
            <a:ext cx="1562760" cy="1563120"/>
          </a:xfrm>
          <a:custGeom>
            <a:avLst/>
            <a:gdLst/>
            <a:ahLst/>
            <a:rect l="0" t="0" r="r" b="b"/>
            <a:pathLst>
              <a:path w="4341" h="4342">
                <a:moveTo>
                  <a:pt x="4341" y="0"/>
                </a:moveTo>
                <a:lnTo>
                  <a:pt x="0" y="4342"/>
                </a:lnTo>
                <a:lnTo>
                  <a:pt x="620" y="4342"/>
                </a:lnTo>
                <a:lnTo>
                  <a:pt x="4341" y="620"/>
                </a:lnTo>
                <a:lnTo>
                  <a:pt x="4341" y="0"/>
                </a:lnTo>
                <a:close/>
              </a:path>
            </a:pathLst>
          </a:custGeom>
          <a:solidFill>
            <a:srgbClr val="1C365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21" name=""/>
          <p:cNvSpPr/>
          <p:nvPr/>
        </p:nvSpPr>
        <p:spPr>
          <a:xfrm>
            <a:off x="7804440" y="3802320"/>
            <a:ext cx="1339560" cy="1339920"/>
          </a:xfrm>
          <a:custGeom>
            <a:avLst/>
            <a:gdLst/>
            <a:ahLst/>
            <a:rect l="0" t="0" r="r" b="b"/>
            <a:pathLst>
              <a:path w="3721" h="3722">
                <a:moveTo>
                  <a:pt x="3721" y="0"/>
                </a:moveTo>
                <a:lnTo>
                  <a:pt x="0" y="3722"/>
                </a:lnTo>
                <a:lnTo>
                  <a:pt x="620" y="3722"/>
                </a:lnTo>
                <a:lnTo>
                  <a:pt x="3721" y="621"/>
                </a:lnTo>
                <a:lnTo>
                  <a:pt x="3721" y="0"/>
                </a:lnTo>
                <a:close/>
              </a:path>
            </a:pathLst>
          </a:custGeom>
          <a:solidFill>
            <a:srgbClr val="1C375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22" name=""/>
          <p:cNvSpPr/>
          <p:nvPr/>
        </p:nvSpPr>
        <p:spPr>
          <a:xfrm>
            <a:off x="8027640" y="4025880"/>
            <a:ext cx="1116360" cy="1116360"/>
          </a:xfrm>
          <a:custGeom>
            <a:avLst/>
            <a:gdLst/>
            <a:ahLst/>
            <a:rect l="0" t="0" r="r" b="b"/>
            <a:pathLst>
              <a:path w="3101" h="3101">
                <a:moveTo>
                  <a:pt x="3101" y="0"/>
                </a:moveTo>
                <a:lnTo>
                  <a:pt x="0" y="3101"/>
                </a:lnTo>
                <a:lnTo>
                  <a:pt x="620" y="3101"/>
                </a:lnTo>
                <a:lnTo>
                  <a:pt x="3101" y="620"/>
                </a:lnTo>
                <a:lnTo>
                  <a:pt x="3101" y="0"/>
                </a:lnTo>
                <a:close/>
              </a:path>
            </a:pathLst>
          </a:custGeom>
          <a:solidFill>
            <a:srgbClr val="1D375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23" name=""/>
          <p:cNvSpPr/>
          <p:nvPr/>
        </p:nvSpPr>
        <p:spPr>
          <a:xfrm>
            <a:off x="8250840" y="4249080"/>
            <a:ext cx="893160" cy="893160"/>
          </a:xfrm>
          <a:custGeom>
            <a:avLst/>
            <a:gdLst/>
            <a:ahLst/>
            <a:rect l="0" t="0" r="r" b="b"/>
            <a:pathLst>
              <a:path w="2481" h="2481">
                <a:moveTo>
                  <a:pt x="2481" y="0"/>
                </a:moveTo>
                <a:lnTo>
                  <a:pt x="0" y="2481"/>
                </a:lnTo>
                <a:lnTo>
                  <a:pt x="620" y="2481"/>
                </a:lnTo>
                <a:lnTo>
                  <a:pt x="2481" y="620"/>
                </a:lnTo>
                <a:lnTo>
                  <a:pt x="2481" y="0"/>
                </a:lnTo>
                <a:close/>
              </a:path>
            </a:pathLst>
          </a:custGeom>
          <a:solidFill>
            <a:srgbClr val="1D385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24" name=""/>
          <p:cNvSpPr/>
          <p:nvPr/>
        </p:nvSpPr>
        <p:spPr>
          <a:xfrm>
            <a:off x="8474040" y="4472280"/>
            <a:ext cx="669960" cy="669960"/>
          </a:xfrm>
          <a:custGeom>
            <a:avLst/>
            <a:gdLst/>
            <a:ahLst/>
            <a:rect l="0" t="0" r="r" b="b"/>
            <a:pathLst>
              <a:path w="1861" h="1861">
                <a:moveTo>
                  <a:pt x="1861" y="0"/>
                </a:moveTo>
                <a:lnTo>
                  <a:pt x="0" y="1861"/>
                </a:lnTo>
                <a:lnTo>
                  <a:pt x="620" y="1861"/>
                </a:lnTo>
                <a:lnTo>
                  <a:pt x="1861" y="620"/>
                </a:lnTo>
                <a:lnTo>
                  <a:pt x="1861" y="0"/>
                </a:lnTo>
                <a:close/>
              </a:path>
            </a:pathLst>
          </a:custGeom>
          <a:solidFill>
            <a:srgbClr val="1D395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25" name=""/>
          <p:cNvSpPr/>
          <p:nvPr/>
        </p:nvSpPr>
        <p:spPr>
          <a:xfrm>
            <a:off x="8697240" y="4695480"/>
            <a:ext cx="446760" cy="446760"/>
          </a:xfrm>
          <a:custGeom>
            <a:avLst/>
            <a:gdLst/>
            <a:ahLst/>
            <a:rect l="0" t="0" r="r" b="b"/>
            <a:pathLst>
              <a:path w="1241" h="1241">
                <a:moveTo>
                  <a:pt x="1241" y="0"/>
                </a:moveTo>
                <a:lnTo>
                  <a:pt x="0" y="1241"/>
                </a:lnTo>
                <a:lnTo>
                  <a:pt x="621" y="1241"/>
                </a:lnTo>
                <a:lnTo>
                  <a:pt x="1241" y="620"/>
                </a:lnTo>
                <a:lnTo>
                  <a:pt x="1241" y="0"/>
                </a:lnTo>
                <a:close/>
              </a:path>
            </a:pathLst>
          </a:custGeom>
          <a:solidFill>
            <a:srgbClr val="1E39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26" name=""/>
          <p:cNvSpPr/>
          <p:nvPr/>
        </p:nvSpPr>
        <p:spPr>
          <a:xfrm>
            <a:off x="8920440" y="4918680"/>
            <a:ext cx="223560" cy="223560"/>
          </a:xfrm>
          <a:custGeom>
            <a:avLst/>
            <a:gdLst/>
            <a:ahLst/>
            <a:rect l="0" t="0" r="r" b="b"/>
            <a:pathLst>
              <a:path w="621" h="621">
                <a:moveTo>
                  <a:pt x="621" y="0"/>
                </a:moveTo>
                <a:lnTo>
                  <a:pt x="0" y="621"/>
                </a:lnTo>
                <a:lnTo>
                  <a:pt x="621" y="621"/>
                </a:lnTo>
                <a:lnTo>
                  <a:pt x="621" y="0"/>
                </a:lnTo>
                <a:close/>
              </a:path>
            </a:pathLst>
          </a:custGeom>
          <a:solidFill>
            <a:srgbClr val="1E3A5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27" name=""/>
          <p:cNvSpPr/>
          <p:nvPr/>
        </p:nvSpPr>
        <p:spPr>
          <a:xfrm>
            <a:off x="4162320" y="456840"/>
            <a:ext cx="9720" cy="4229640"/>
          </a:xfrm>
          <a:custGeom>
            <a:avLst/>
            <a:gdLst/>
            <a:ahLst/>
            <a:rect l="0" t="0" r="r" b="b"/>
            <a:pathLst>
              <a:path w="27" h="11749">
                <a:moveTo>
                  <a:pt x="0" y="0"/>
                </a:moveTo>
                <a:lnTo>
                  <a:pt x="27" y="0"/>
                </a:lnTo>
                <a:lnTo>
                  <a:pt x="27" y="11749"/>
                </a:lnTo>
                <a:lnTo>
                  <a:pt x="0" y="117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8" name=""/>
          <p:cNvSpPr txBox="1"/>
          <p:nvPr/>
        </p:nvSpPr>
        <p:spPr>
          <a:xfrm>
            <a:off x="571320" y="981360"/>
            <a:ext cx="13330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0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M A R K E T  A N A LY S I S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9" name=""/>
          <p:cNvSpPr txBox="1"/>
          <p:nvPr/>
        </p:nvSpPr>
        <p:spPr>
          <a:xfrm>
            <a:off x="571320" y="1251720"/>
            <a:ext cx="1677960" cy="384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70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A Massive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0" name=""/>
          <p:cNvSpPr txBox="1"/>
          <p:nvPr/>
        </p:nvSpPr>
        <p:spPr>
          <a:xfrm>
            <a:off x="571320" y="1651680"/>
            <a:ext cx="1962360" cy="384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70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Opportunity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1" name=""/>
          <p:cNvSpPr txBox="1"/>
          <p:nvPr/>
        </p:nvSpPr>
        <p:spPr>
          <a:xfrm>
            <a:off x="571320" y="2301120"/>
            <a:ext cx="1822320" cy="852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0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$47B</a:t>
            </a:r>
            <a:endParaRPr lang="en-US" sz="6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2" name=""/>
          <p:cNvSpPr/>
          <p:nvPr/>
        </p:nvSpPr>
        <p:spPr>
          <a:xfrm>
            <a:off x="571320" y="3638520"/>
            <a:ext cx="3134160" cy="533520"/>
          </a:xfrm>
          <a:custGeom>
            <a:avLst/>
            <a:gdLst/>
            <a:ahLst/>
            <a:rect l="0" t="0" r="r" b="b"/>
            <a:pathLst>
              <a:path w="8706" h="1482">
                <a:moveTo>
                  <a:pt x="0" y="1271"/>
                </a:moveTo>
                <a:lnTo>
                  <a:pt x="0" y="211"/>
                </a:lnTo>
                <a:cubicBezTo>
                  <a:pt x="0" y="197"/>
                  <a:pt x="1" y="184"/>
                  <a:pt x="4" y="170"/>
                </a:cubicBezTo>
                <a:cubicBezTo>
                  <a:pt x="7" y="156"/>
                  <a:pt x="11" y="143"/>
                  <a:pt x="16" y="130"/>
                </a:cubicBezTo>
                <a:cubicBezTo>
                  <a:pt x="21" y="117"/>
                  <a:pt x="28" y="105"/>
                  <a:pt x="36" y="94"/>
                </a:cubicBezTo>
                <a:cubicBezTo>
                  <a:pt x="43" y="82"/>
                  <a:pt x="52" y="71"/>
                  <a:pt x="62" y="62"/>
                </a:cubicBezTo>
                <a:cubicBezTo>
                  <a:pt x="72" y="52"/>
                  <a:pt x="83" y="43"/>
                  <a:pt x="94" y="35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0"/>
                  <a:pt x="157" y="6"/>
                  <a:pt x="170" y="4"/>
                </a:cubicBezTo>
                <a:cubicBezTo>
                  <a:pt x="184" y="1"/>
                  <a:pt x="198" y="0"/>
                  <a:pt x="212" y="0"/>
                </a:cubicBezTo>
                <a:lnTo>
                  <a:pt x="8494" y="0"/>
                </a:lnTo>
                <a:cubicBezTo>
                  <a:pt x="8508" y="0"/>
                  <a:pt x="8522" y="1"/>
                  <a:pt x="8535" y="4"/>
                </a:cubicBezTo>
                <a:cubicBezTo>
                  <a:pt x="8549" y="6"/>
                  <a:pt x="8562" y="10"/>
                  <a:pt x="8575" y="16"/>
                </a:cubicBezTo>
                <a:cubicBezTo>
                  <a:pt x="8588" y="21"/>
                  <a:pt x="8600" y="28"/>
                  <a:pt x="8612" y="35"/>
                </a:cubicBezTo>
                <a:cubicBezTo>
                  <a:pt x="8623" y="43"/>
                  <a:pt x="8634" y="52"/>
                  <a:pt x="8644" y="62"/>
                </a:cubicBezTo>
                <a:cubicBezTo>
                  <a:pt x="8654" y="71"/>
                  <a:pt x="8662" y="82"/>
                  <a:pt x="8670" y="94"/>
                </a:cubicBezTo>
                <a:cubicBezTo>
                  <a:pt x="8678" y="105"/>
                  <a:pt x="8684" y="117"/>
                  <a:pt x="8690" y="130"/>
                </a:cubicBezTo>
                <a:cubicBezTo>
                  <a:pt x="8695" y="143"/>
                  <a:pt x="8699" y="156"/>
                  <a:pt x="8702" y="170"/>
                </a:cubicBezTo>
                <a:cubicBezTo>
                  <a:pt x="8704" y="184"/>
                  <a:pt x="8706" y="197"/>
                  <a:pt x="8706" y="211"/>
                </a:cubicBezTo>
                <a:lnTo>
                  <a:pt x="8706" y="1271"/>
                </a:lnTo>
                <a:cubicBezTo>
                  <a:pt x="8706" y="1284"/>
                  <a:pt x="8704" y="1298"/>
                  <a:pt x="8702" y="1312"/>
                </a:cubicBezTo>
                <a:cubicBezTo>
                  <a:pt x="8699" y="1326"/>
                  <a:pt x="8695" y="1339"/>
                  <a:pt x="8690" y="1352"/>
                </a:cubicBezTo>
                <a:cubicBezTo>
                  <a:pt x="8684" y="1364"/>
                  <a:pt x="8678" y="1377"/>
                  <a:pt x="8670" y="1388"/>
                </a:cubicBezTo>
                <a:cubicBezTo>
                  <a:pt x="8662" y="1400"/>
                  <a:pt x="8654" y="1410"/>
                  <a:pt x="8644" y="1420"/>
                </a:cubicBezTo>
                <a:cubicBezTo>
                  <a:pt x="8634" y="1430"/>
                  <a:pt x="8623" y="1439"/>
                  <a:pt x="8612" y="1447"/>
                </a:cubicBezTo>
                <a:cubicBezTo>
                  <a:pt x="8600" y="1454"/>
                  <a:pt x="8588" y="1461"/>
                  <a:pt x="8575" y="1466"/>
                </a:cubicBezTo>
                <a:cubicBezTo>
                  <a:pt x="8562" y="1471"/>
                  <a:pt x="8549" y="1475"/>
                  <a:pt x="8535" y="1478"/>
                </a:cubicBezTo>
                <a:cubicBezTo>
                  <a:pt x="8522" y="1481"/>
                  <a:pt x="8508" y="1482"/>
                  <a:pt x="8494" y="1482"/>
                </a:cubicBezTo>
                <a:lnTo>
                  <a:pt x="212" y="1482"/>
                </a:lnTo>
                <a:cubicBezTo>
                  <a:pt x="198" y="1482"/>
                  <a:pt x="184" y="1481"/>
                  <a:pt x="170" y="1478"/>
                </a:cubicBezTo>
                <a:cubicBezTo>
                  <a:pt x="157" y="1475"/>
                  <a:pt x="144" y="1471"/>
                  <a:pt x="131" y="1466"/>
                </a:cubicBezTo>
                <a:cubicBezTo>
                  <a:pt x="118" y="1461"/>
                  <a:pt x="106" y="1454"/>
                  <a:pt x="94" y="1447"/>
                </a:cubicBezTo>
                <a:cubicBezTo>
                  <a:pt x="83" y="1439"/>
                  <a:pt x="72" y="1430"/>
                  <a:pt x="62" y="1420"/>
                </a:cubicBezTo>
                <a:cubicBezTo>
                  <a:pt x="52" y="1410"/>
                  <a:pt x="43" y="1400"/>
                  <a:pt x="36" y="1388"/>
                </a:cubicBezTo>
                <a:cubicBezTo>
                  <a:pt x="28" y="1377"/>
                  <a:pt x="21" y="1364"/>
                  <a:pt x="16" y="1352"/>
                </a:cubicBezTo>
                <a:cubicBezTo>
                  <a:pt x="11" y="1339"/>
                  <a:pt x="7" y="1326"/>
                  <a:pt x="4" y="1312"/>
                </a:cubicBezTo>
                <a:cubicBezTo>
                  <a:pt x="1" y="1298"/>
                  <a:pt x="0" y="1284"/>
                  <a:pt x="0" y="1271"/>
                </a:cubicBezTo>
                <a:close/>
              </a:path>
            </a:pathLst>
          </a:custGeom>
          <a:solidFill>
            <a:srgbClr val="16A085">
              <a:alpha val="2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33" name=""/>
          <p:cNvSpPr txBox="1"/>
          <p:nvPr/>
        </p:nvSpPr>
        <p:spPr>
          <a:xfrm>
            <a:off x="571320" y="3214080"/>
            <a:ext cx="1784160" cy="160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13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Global ADU Market by 2035</a:t>
            </a:r>
            <a:endParaRPr lang="en-US" sz="113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4" name=""/>
          <p:cNvSpPr txBox="1"/>
          <p:nvPr/>
        </p:nvSpPr>
        <p:spPr>
          <a:xfrm>
            <a:off x="799920" y="3749760"/>
            <a:ext cx="757080" cy="29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100" b="1" u="none" strike="noStrike">
                <a:solidFill>
                  <a:srgbClr val="16A085"/>
                </a:solidFill>
                <a:effectLst/>
                <a:uFillTx/>
                <a:latin typeface="Arial"/>
                <a:ea typeface="Arial"/>
              </a:rPr>
              <a:t>9.19%</a:t>
            </a:r>
            <a:endParaRPr lang="en-US" sz="21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5" name=""/>
          <p:cNvSpPr txBox="1"/>
          <p:nvPr/>
        </p:nvSpPr>
        <p:spPr>
          <a:xfrm>
            <a:off x="1556280" y="3853080"/>
            <a:ext cx="15192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6" name=""/>
          <p:cNvSpPr/>
          <p:nvPr/>
        </p:nvSpPr>
        <p:spPr>
          <a:xfrm>
            <a:off x="4628880" y="1371240"/>
            <a:ext cx="457560" cy="457560"/>
          </a:xfrm>
          <a:custGeom>
            <a:avLst/>
            <a:gdLst/>
            <a:ahLst/>
            <a:rect l="0" t="0" r="r" b="b"/>
            <a:pathLst>
              <a:path w="1271" h="1271">
                <a:moveTo>
                  <a:pt x="0" y="954"/>
                </a:moveTo>
                <a:lnTo>
                  <a:pt x="0" y="318"/>
                </a:lnTo>
                <a:cubicBezTo>
                  <a:pt x="0" y="297"/>
                  <a:pt x="2" y="277"/>
                  <a:pt x="6" y="256"/>
                </a:cubicBezTo>
                <a:cubicBezTo>
                  <a:pt x="10" y="236"/>
                  <a:pt x="16" y="216"/>
                  <a:pt x="24" y="196"/>
                </a:cubicBezTo>
                <a:cubicBezTo>
                  <a:pt x="32" y="177"/>
                  <a:pt x="42" y="159"/>
                  <a:pt x="54" y="142"/>
                </a:cubicBezTo>
                <a:cubicBezTo>
                  <a:pt x="65" y="124"/>
                  <a:pt x="79" y="108"/>
                  <a:pt x="93" y="93"/>
                </a:cubicBezTo>
                <a:cubicBezTo>
                  <a:pt x="108" y="79"/>
                  <a:pt x="124" y="66"/>
                  <a:pt x="141" y="54"/>
                </a:cubicBezTo>
                <a:cubicBezTo>
                  <a:pt x="159" y="42"/>
                  <a:pt x="177" y="33"/>
                  <a:pt x="196" y="25"/>
                </a:cubicBezTo>
                <a:cubicBezTo>
                  <a:pt x="216" y="17"/>
                  <a:pt x="235" y="11"/>
                  <a:pt x="256" y="7"/>
                </a:cubicBezTo>
                <a:cubicBezTo>
                  <a:pt x="276" y="3"/>
                  <a:pt x="297" y="0"/>
                  <a:pt x="318" y="0"/>
                </a:cubicBezTo>
                <a:lnTo>
                  <a:pt x="954" y="0"/>
                </a:lnTo>
                <a:cubicBezTo>
                  <a:pt x="975" y="0"/>
                  <a:pt x="995" y="3"/>
                  <a:pt x="1016" y="7"/>
                </a:cubicBezTo>
                <a:cubicBezTo>
                  <a:pt x="1036" y="11"/>
                  <a:pt x="1056" y="17"/>
                  <a:pt x="1075" y="25"/>
                </a:cubicBezTo>
                <a:cubicBezTo>
                  <a:pt x="1095" y="33"/>
                  <a:pt x="1113" y="42"/>
                  <a:pt x="1130" y="54"/>
                </a:cubicBezTo>
                <a:cubicBezTo>
                  <a:pt x="1147" y="66"/>
                  <a:pt x="1164" y="79"/>
                  <a:pt x="1178" y="93"/>
                </a:cubicBezTo>
                <a:cubicBezTo>
                  <a:pt x="1193" y="108"/>
                  <a:pt x="1206" y="124"/>
                  <a:pt x="1218" y="142"/>
                </a:cubicBezTo>
                <a:cubicBezTo>
                  <a:pt x="1229" y="159"/>
                  <a:pt x="1239" y="177"/>
                  <a:pt x="1247" y="196"/>
                </a:cubicBezTo>
                <a:cubicBezTo>
                  <a:pt x="1255" y="216"/>
                  <a:pt x="1261" y="236"/>
                  <a:pt x="1265" y="256"/>
                </a:cubicBezTo>
                <a:cubicBezTo>
                  <a:pt x="1269" y="277"/>
                  <a:pt x="1271" y="297"/>
                  <a:pt x="1271" y="318"/>
                </a:cubicBezTo>
                <a:lnTo>
                  <a:pt x="1271" y="954"/>
                </a:lnTo>
                <a:cubicBezTo>
                  <a:pt x="1271" y="975"/>
                  <a:pt x="1269" y="995"/>
                  <a:pt x="1265" y="1016"/>
                </a:cubicBezTo>
                <a:cubicBezTo>
                  <a:pt x="1261" y="1036"/>
                  <a:pt x="1255" y="1056"/>
                  <a:pt x="1247" y="1076"/>
                </a:cubicBezTo>
                <a:cubicBezTo>
                  <a:pt x="1239" y="1095"/>
                  <a:pt x="1229" y="1113"/>
                  <a:pt x="1218" y="1130"/>
                </a:cubicBezTo>
                <a:cubicBezTo>
                  <a:pt x="1206" y="1148"/>
                  <a:pt x="1193" y="1164"/>
                  <a:pt x="1178" y="1179"/>
                </a:cubicBezTo>
                <a:cubicBezTo>
                  <a:pt x="1164" y="1193"/>
                  <a:pt x="1147" y="1206"/>
                  <a:pt x="1130" y="1218"/>
                </a:cubicBezTo>
                <a:cubicBezTo>
                  <a:pt x="1113" y="1230"/>
                  <a:pt x="1095" y="1239"/>
                  <a:pt x="1075" y="1247"/>
                </a:cubicBezTo>
                <a:cubicBezTo>
                  <a:pt x="1056" y="1255"/>
                  <a:pt x="1036" y="1261"/>
                  <a:pt x="1016" y="1265"/>
                </a:cubicBezTo>
                <a:cubicBezTo>
                  <a:pt x="995" y="1269"/>
                  <a:pt x="975" y="1271"/>
                  <a:pt x="954" y="1271"/>
                </a:cubicBezTo>
                <a:lnTo>
                  <a:pt x="318" y="1271"/>
                </a:lnTo>
                <a:cubicBezTo>
                  <a:pt x="297" y="1271"/>
                  <a:pt x="276" y="1269"/>
                  <a:pt x="256" y="1265"/>
                </a:cubicBezTo>
                <a:cubicBezTo>
                  <a:pt x="235" y="1261"/>
                  <a:pt x="216" y="1255"/>
                  <a:pt x="196" y="1247"/>
                </a:cubicBezTo>
                <a:cubicBezTo>
                  <a:pt x="177" y="1239"/>
                  <a:pt x="159" y="1230"/>
                  <a:pt x="141" y="1218"/>
                </a:cubicBezTo>
                <a:cubicBezTo>
                  <a:pt x="124" y="1206"/>
                  <a:pt x="108" y="1193"/>
                  <a:pt x="93" y="1179"/>
                </a:cubicBezTo>
                <a:cubicBezTo>
                  <a:pt x="79" y="1164"/>
                  <a:pt x="65" y="1148"/>
                  <a:pt x="54" y="1130"/>
                </a:cubicBezTo>
                <a:cubicBezTo>
                  <a:pt x="42" y="1113"/>
                  <a:pt x="32" y="1095"/>
                  <a:pt x="24" y="1076"/>
                </a:cubicBezTo>
                <a:cubicBezTo>
                  <a:pt x="16" y="1056"/>
                  <a:pt x="10" y="1036"/>
                  <a:pt x="6" y="1016"/>
                </a:cubicBezTo>
                <a:cubicBezTo>
                  <a:pt x="2" y="995"/>
                  <a:pt x="0" y="975"/>
                  <a:pt x="0" y="954"/>
                </a:cubicBezTo>
                <a:close/>
              </a:path>
            </a:pathLst>
          </a:custGeom>
          <a:solidFill>
            <a:srgbClr val="E8A838">
              <a:alpha val="1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7" name=""/>
          <p:cNvSpPr txBox="1"/>
          <p:nvPr/>
        </p:nvSpPr>
        <p:spPr>
          <a:xfrm>
            <a:off x="1694160" y="3887640"/>
            <a:ext cx="330840" cy="128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0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CAGR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8" name=""/>
          <p:cNvSpPr txBox="1"/>
          <p:nvPr/>
        </p:nvSpPr>
        <p:spPr>
          <a:xfrm>
            <a:off x="4729320" y="1442880"/>
            <a:ext cx="20952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650" b="0" u="none" strike="noStrike">
                <a:solidFill>
                  <a:srgbClr val="000000"/>
                </a:solidFill>
                <a:effectLst/>
                <a:uFillTx/>
                <a:latin typeface="NotoColorEmoji"/>
                <a:ea typeface="NotoColorEmoji"/>
              </a:rPr>
              <a:t>🏠</a:t>
            </a:r>
            <a:endParaRPr lang="en-US" sz="16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9" name=""/>
          <p:cNvSpPr txBox="1"/>
          <p:nvPr/>
        </p:nvSpPr>
        <p:spPr>
          <a:xfrm>
            <a:off x="5238720" y="1339200"/>
            <a:ext cx="2136960" cy="180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28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Housing Affordability Crisis</a:t>
            </a:r>
            <a:endParaRPr lang="en-US" sz="12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0" name=""/>
          <p:cNvSpPr txBox="1"/>
          <p:nvPr/>
        </p:nvSpPr>
        <p:spPr>
          <a:xfrm>
            <a:off x="5238720" y="1573920"/>
            <a:ext cx="287244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ADUs add $100K+ property value with rental income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1" name=""/>
          <p:cNvSpPr/>
          <p:nvPr/>
        </p:nvSpPr>
        <p:spPr>
          <a:xfrm>
            <a:off x="4628880" y="2047680"/>
            <a:ext cx="457560" cy="457560"/>
          </a:xfrm>
          <a:custGeom>
            <a:avLst/>
            <a:gdLst/>
            <a:ahLst/>
            <a:rect l="0" t="0" r="r" b="b"/>
            <a:pathLst>
              <a:path w="1271" h="1271">
                <a:moveTo>
                  <a:pt x="0" y="954"/>
                </a:moveTo>
                <a:lnTo>
                  <a:pt x="0" y="319"/>
                </a:lnTo>
                <a:cubicBezTo>
                  <a:pt x="0" y="298"/>
                  <a:pt x="2" y="277"/>
                  <a:pt x="6" y="257"/>
                </a:cubicBezTo>
                <a:cubicBezTo>
                  <a:pt x="10" y="236"/>
                  <a:pt x="16" y="216"/>
                  <a:pt x="24" y="197"/>
                </a:cubicBezTo>
                <a:cubicBezTo>
                  <a:pt x="32" y="178"/>
                  <a:pt x="42" y="159"/>
                  <a:pt x="54" y="142"/>
                </a:cubicBezTo>
                <a:cubicBezTo>
                  <a:pt x="65" y="125"/>
                  <a:pt x="79" y="109"/>
                  <a:pt x="93" y="94"/>
                </a:cubicBezTo>
                <a:cubicBezTo>
                  <a:pt x="108" y="79"/>
                  <a:pt x="124" y="66"/>
                  <a:pt x="141" y="55"/>
                </a:cubicBezTo>
                <a:cubicBezTo>
                  <a:pt x="159" y="43"/>
                  <a:pt x="177" y="33"/>
                  <a:pt x="196" y="25"/>
                </a:cubicBezTo>
                <a:cubicBezTo>
                  <a:pt x="216" y="16"/>
                  <a:pt x="235" y="10"/>
                  <a:pt x="256" y="6"/>
                </a:cubicBezTo>
                <a:cubicBezTo>
                  <a:pt x="276" y="2"/>
                  <a:pt x="297" y="0"/>
                  <a:pt x="318" y="0"/>
                </a:cubicBezTo>
                <a:lnTo>
                  <a:pt x="954" y="0"/>
                </a:lnTo>
                <a:cubicBezTo>
                  <a:pt x="975" y="0"/>
                  <a:pt x="995" y="2"/>
                  <a:pt x="1016" y="6"/>
                </a:cubicBezTo>
                <a:cubicBezTo>
                  <a:pt x="1036" y="10"/>
                  <a:pt x="1056" y="16"/>
                  <a:pt x="1075" y="25"/>
                </a:cubicBezTo>
                <a:cubicBezTo>
                  <a:pt x="1095" y="33"/>
                  <a:pt x="1113" y="43"/>
                  <a:pt x="1130" y="55"/>
                </a:cubicBezTo>
                <a:cubicBezTo>
                  <a:pt x="1147" y="66"/>
                  <a:pt x="1164" y="79"/>
                  <a:pt x="1178" y="94"/>
                </a:cubicBezTo>
                <a:cubicBezTo>
                  <a:pt x="1193" y="109"/>
                  <a:pt x="1206" y="125"/>
                  <a:pt x="1218" y="142"/>
                </a:cubicBezTo>
                <a:cubicBezTo>
                  <a:pt x="1229" y="159"/>
                  <a:pt x="1239" y="178"/>
                  <a:pt x="1247" y="197"/>
                </a:cubicBezTo>
                <a:cubicBezTo>
                  <a:pt x="1255" y="216"/>
                  <a:pt x="1261" y="236"/>
                  <a:pt x="1265" y="257"/>
                </a:cubicBezTo>
                <a:cubicBezTo>
                  <a:pt x="1269" y="277"/>
                  <a:pt x="1271" y="298"/>
                  <a:pt x="1271" y="319"/>
                </a:cubicBezTo>
                <a:lnTo>
                  <a:pt x="1271" y="954"/>
                </a:lnTo>
                <a:cubicBezTo>
                  <a:pt x="1271" y="974"/>
                  <a:pt x="1269" y="995"/>
                  <a:pt x="1265" y="1015"/>
                </a:cubicBezTo>
                <a:cubicBezTo>
                  <a:pt x="1261" y="1036"/>
                  <a:pt x="1255" y="1056"/>
                  <a:pt x="1247" y="1075"/>
                </a:cubicBezTo>
                <a:cubicBezTo>
                  <a:pt x="1239" y="1094"/>
                  <a:pt x="1229" y="1113"/>
                  <a:pt x="1218" y="1130"/>
                </a:cubicBezTo>
                <a:cubicBezTo>
                  <a:pt x="1206" y="1147"/>
                  <a:pt x="1193" y="1163"/>
                  <a:pt x="1178" y="1178"/>
                </a:cubicBezTo>
                <a:cubicBezTo>
                  <a:pt x="1164" y="1193"/>
                  <a:pt x="1147" y="1206"/>
                  <a:pt x="1130" y="1218"/>
                </a:cubicBezTo>
                <a:cubicBezTo>
                  <a:pt x="1113" y="1229"/>
                  <a:pt x="1095" y="1239"/>
                  <a:pt x="1075" y="1247"/>
                </a:cubicBezTo>
                <a:cubicBezTo>
                  <a:pt x="1056" y="1255"/>
                  <a:pt x="1036" y="1261"/>
                  <a:pt x="1016" y="1265"/>
                </a:cubicBezTo>
                <a:cubicBezTo>
                  <a:pt x="995" y="1269"/>
                  <a:pt x="975" y="1271"/>
                  <a:pt x="954" y="1271"/>
                </a:cubicBezTo>
                <a:lnTo>
                  <a:pt x="318" y="1271"/>
                </a:lnTo>
                <a:cubicBezTo>
                  <a:pt x="297" y="1271"/>
                  <a:pt x="276" y="1269"/>
                  <a:pt x="256" y="1265"/>
                </a:cubicBezTo>
                <a:cubicBezTo>
                  <a:pt x="235" y="1261"/>
                  <a:pt x="216" y="1255"/>
                  <a:pt x="196" y="1247"/>
                </a:cubicBezTo>
                <a:cubicBezTo>
                  <a:pt x="177" y="1239"/>
                  <a:pt x="159" y="1229"/>
                  <a:pt x="141" y="1218"/>
                </a:cubicBezTo>
                <a:cubicBezTo>
                  <a:pt x="124" y="1206"/>
                  <a:pt x="108" y="1193"/>
                  <a:pt x="93" y="1178"/>
                </a:cubicBezTo>
                <a:cubicBezTo>
                  <a:pt x="79" y="1163"/>
                  <a:pt x="65" y="1147"/>
                  <a:pt x="54" y="1130"/>
                </a:cubicBezTo>
                <a:cubicBezTo>
                  <a:pt x="42" y="1113"/>
                  <a:pt x="32" y="1094"/>
                  <a:pt x="24" y="1075"/>
                </a:cubicBezTo>
                <a:cubicBezTo>
                  <a:pt x="16" y="1056"/>
                  <a:pt x="10" y="1036"/>
                  <a:pt x="6" y="1015"/>
                </a:cubicBezTo>
                <a:cubicBezTo>
                  <a:pt x="2" y="995"/>
                  <a:pt x="0" y="974"/>
                  <a:pt x="0" y="954"/>
                </a:cubicBezTo>
                <a:close/>
              </a:path>
            </a:pathLst>
          </a:custGeom>
          <a:solidFill>
            <a:srgbClr val="16A085">
              <a:alpha val="1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42" name=""/>
          <p:cNvSpPr txBox="1"/>
          <p:nvPr/>
        </p:nvSpPr>
        <p:spPr>
          <a:xfrm>
            <a:off x="5238720" y="1716840"/>
            <a:ext cx="46728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potential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3" name=""/>
          <p:cNvSpPr txBox="1"/>
          <p:nvPr/>
        </p:nvSpPr>
        <p:spPr>
          <a:xfrm>
            <a:off x="4729320" y="2119320"/>
            <a:ext cx="20952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650" b="0" u="none" strike="noStrike">
                <a:solidFill>
                  <a:srgbClr val="000000"/>
                </a:solidFill>
                <a:effectLst/>
                <a:uFillTx/>
                <a:latin typeface="NotoColorEmoji"/>
                <a:ea typeface="NotoColorEmoji"/>
              </a:rPr>
              <a:t>📋</a:t>
            </a:r>
            <a:endParaRPr lang="en-US" sz="16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4" name=""/>
          <p:cNvSpPr txBox="1"/>
          <p:nvPr/>
        </p:nvSpPr>
        <p:spPr>
          <a:xfrm>
            <a:off x="5238720" y="2091960"/>
            <a:ext cx="1625400" cy="180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28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Regulatory Tailwinds</a:t>
            </a:r>
            <a:endParaRPr lang="en-US" sz="12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5" name=""/>
          <p:cNvSpPr/>
          <p:nvPr/>
        </p:nvSpPr>
        <p:spPr>
          <a:xfrm>
            <a:off x="4628880" y="2695320"/>
            <a:ext cx="457560" cy="457560"/>
          </a:xfrm>
          <a:custGeom>
            <a:avLst/>
            <a:gdLst/>
            <a:ahLst/>
            <a:rect l="0" t="0" r="r" b="b"/>
            <a:pathLst>
              <a:path w="1271" h="1271">
                <a:moveTo>
                  <a:pt x="0" y="954"/>
                </a:moveTo>
                <a:lnTo>
                  <a:pt x="0" y="318"/>
                </a:lnTo>
                <a:cubicBezTo>
                  <a:pt x="0" y="297"/>
                  <a:pt x="2" y="276"/>
                  <a:pt x="6" y="256"/>
                </a:cubicBezTo>
                <a:cubicBezTo>
                  <a:pt x="10" y="235"/>
                  <a:pt x="16" y="215"/>
                  <a:pt x="24" y="196"/>
                </a:cubicBezTo>
                <a:cubicBezTo>
                  <a:pt x="32" y="177"/>
                  <a:pt x="42" y="159"/>
                  <a:pt x="54" y="141"/>
                </a:cubicBezTo>
                <a:cubicBezTo>
                  <a:pt x="65" y="124"/>
                  <a:pt x="79" y="108"/>
                  <a:pt x="93" y="93"/>
                </a:cubicBezTo>
                <a:cubicBezTo>
                  <a:pt x="108" y="78"/>
                  <a:pt x="124" y="65"/>
                  <a:pt x="141" y="54"/>
                </a:cubicBezTo>
                <a:cubicBezTo>
                  <a:pt x="159" y="42"/>
                  <a:pt x="177" y="32"/>
                  <a:pt x="196" y="24"/>
                </a:cubicBezTo>
                <a:cubicBezTo>
                  <a:pt x="216" y="16"/>
                  <a:pt x="235" y="10"/>
                  <a:pt x="256" y="6"/>
                </a:cubicBezTo>
                <a:cubicBezTo>
                  <a:pt x="276" y="2"/>
                  <a:pt x="297" y="0"/>
                  <a:pt x="318" y="0"/>
                </a:cubicBezTo>
                <a:lnTo>
                  <a:pt x="954" y="0"/>
                </a:lnTo>
                <a:cubicBezTo>
                  <a:pt x="975" y="0"/>
                  <a:pt x="995" y="2"/>
                  <a:pt x="1016" y="6"/>
                </a:cubicBezTo>
                <a:cubicBezTo>
                  <a:pt x="1036" y="10"/>
                  <a:pt x="1056" y="16"/>
                  <a:pt x="1075" y="24"/>
                </a:cubicBezTo>
                <a:cubicBezTo>
                  <a:pt x="1095" y="32"/>
                  <a:pt x="1113" y="42"/>
                  <a:pt x="1130" y="54"/>
                </a:cubicBezTo>
                <a:cubicBezTo>
                  <a:pt x="1147" y="65"/>
                  <a:pt x="1164" y="78"/>
                  <a:pt x="1178" y="93"/>
                </a:cubicBezTo>
                <a:cubicBezTo>
                  <a:pt x="1193" y="108"/>
                  <a:pt x="1206" y="124"/>
                  <a:pt x="1218" y="141"/>
                </a:cubicBezTo>
                <a:cubicBezTo>
                  <a:pt x="1229" y="159"/>
                  <a:pt x="1239" y="177"/>
                  <a:pt x="1247" y="196"/>
                </a:cubicBezTo>
                <a:cubicBezTo>
                  <a:pt x="1255" y="215"/>
                  <a:pt x="1261" y="235"/>
                  <a:pt x="1265" y="256"/>
                </a:cubicBezTo>
                <a:cubicBezTo>
                  <a:pt x="1269" y="276"/>
                  <a:pt x="1271" y="297"/>
                  <a:pt x="1271" y="318"/>
                </a:cubicBezTo>
                <a:lnTo>
                  <a:pt x="1271" y="954"/>
                </a:lnTo>
                <a:cubicBezTo>
                  <a:pt x="1271" y="975"/>
                  <a:pt x="1269" y="995"/>
                  <a:pt x="1265" y="1016"/>
                </a:cubicBezTo>
                <a:cubicBezTo>
                  <a:pt x="1261" y="1036"/>
                  <a:pt x="1255" y="1056"/>
                  <a:pt x="1247" y="1075"/>
                </a:cubicBezTo>
                <a:cubicBezTo>
                  <a:pt x="1239" y="1094"/>
                  <a:pt x="1229" y="1113"/>
                  <a:pt x="1218" y="1130"/>
                </a:cubicBezTo>
                <a:cubicBezTo>
                  <a:pt x="1206" y="1147"/>
                  <a:pt x="1193" y="1163"/>
                  <a:pt x="1178" y="1178"/>
                </a:cubicBezTo>
                <a:cubicBezTo>
                  <a:pt x="1164" y="1193"/>
                  <a:pt x="1147" y="1206"/>
                  <a:pt x="1130" y="1218"/>
                </a:cubicBezTo>
                <a:cubicBezTo>
                  <a:pt x="1113" y="1229"/>
                  <a:pt x="1095" y="1239"/>
                  <a:pt x="1075" y="1247"/>
                </a:cubicBezTo>
                <a:cubicBezTo>
                  <a:pt x="1056" y="1255"/>
                  <a:pt x="1036" y="1261"/>
                  <a:pt x="1016" y="1265"/>
                </a:cubicBezTo>
                <a:cubicBezTo>
                  <a:pt x="995" y="1269"/>
                  <a:pt x="975" y="1271"/>
                  <a:pt x="954" y="1271"/>
                </a:cubicBezTo>
                <a:lnTo>
                  <a:pt x="318" y="1271"/>
                </a:lnTo>
                <a:cubicBezTo>
                  <a:pt x="297" y="1271"/>
                  <a:pt x="276" y="1269"/>
                  <a:pt x="256" y="1265"/>
                </a:cubicBezTo>
                <a:cubicBezTo>
                  <a:pt x="235" y="1261"/>
                  <a:pt x="216" y="1255"/>
                  <a:pt x="196" y="1247"/>
                </a:cubicBezTo>
                <a:cubicBezTo>
                  <a:pt x="177" y="1239"/>
                  <a:pt x="159" y="1229"/>
                  <a:pt x="141" y="1218"/>
                </a:cubicBezTo>
                <a:cubicBezTo>
                  <a:pt x="124" y="1206"/>
                  <a:pt x="108" y="1193"/>
                  <a:pt x="93" y="1178"/>
                </a:cubicBezTo>
                <a:cubicBezTo>
                  <a:pt x="79" y="1163"/>
                  <a:pt x="65" y="1147"/>
                  <a:pt x="54" y="1130"/>
                </a:cubicBezTo>
                <a:cubicBezTo>
                  <a:pt x="42" y="1113"/>
                  <a:pt x="32" y="1094"/>
                  <a:pt x="24" y="1075"/>
                </a:cubicBezTo>
                <a:cubicBezTo>
                  <a:pt x="16" y="1056"/>
                  <a:pt x="10" y="1036"/>
                  <a:pt x="6" y="1016"/>
                </a:cubicBezTo>
                <a:cubicBezTo>
                  <a:pt x="2" y="995"/>
                  <a:pt x="0" y="975"/>
                  <a:pt x="0" y="954"/>
                </a:cubicBezTo>
                <a:close/>
              </a:path>
            </a:pathLst>
          </a:custGeom>
          <a:solidFill>
            <a:srgbClr val="4A90D9">
              <a:alpha val="1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46" name=""/>
          <p:cNvSpPr txBox="1"/>
          <p:nvPr/>
        </p:nvSpPr>
        <p:spPr>
          <a:xfrm>
            <a:off x="5238720" y="2326320"/>
            <a:ext cx="289620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MA and other states rapidly easing ADU zoning rules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7" name=""/>
          <p:cNvSpPr txBox="1"/>
          <p:nvPr/>
        </p:nvSpPr>
        <p:spPr>
          <a:xfrm>
            <a:off x="4729320" y="2766960"/>
            <a:ext cx="20952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650" b="0" u="none" strike="noStrike">
                <a:solidFill>
                  <a:srgbClr val="000000"/>
                </a:solidFill>
                <a:effectLst/>
                <a:uFillTx/>
                <a:latin typeface="NotoColorEmoji"/>
                <a:ea typeface="NotoColorEmoji"/>
              </a:rPr>
              <a:t>👨‍👩‍👧</a:t>
            </a:r>
            <a:endParaRPr lang="en-US" sz="16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8" name=""/>
          <p:cNvSpPr txBox="1"/>
          <p:nvPr/>
        </p:nvSpPr>
        <p:spPr>
          <a:xfrm>
            <a:off x="5238720" y="2739600"/>
            <a:ext cx="2020320" cy="180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28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Multigenerational Demand</a:t>
            </a:r>
            <a:endParaRPr lang="en-US" sz="12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9" name=""/>
          <p:cNvSpPr/>
          <p:nvPr/>
        </p:nvSpPr>
        <p:spPr>
          <a:xfrm>
            <a:off x="4628880" y="3342960"/>
            <a:ext cx="457560" cy="457560"/>
          </a:xfrm>
          <a:custGeom>
            <a:avLst/>
            <a:gdLst/>
            <a:ahLst/>
            <a:rect l="0" t="0" r="r" b="b"/>
            <a:pathLst>
              <a:path w="1271" h="1271">
                <a:moveTo>
                  <a:pt x="0" y="954"/>
                </a:moveTo>
                <a:lnTo>
                  <a:pt x="0" y="319"/>
                </a:lnTo>
                <a:cubicBezTo>
                  <a:pt x="0" y="298"/>
                  <a:pt x="2" y="277"/>
                  <a:pt x="6" y="257"/>
                </a:cubicBezTo>
                <a:cubicBezTo>
                  <a:pt x="10" y="236"/>
                  <a:pt x="16" y="216"/>
                  <a:pt x="24" y="196"/>
                </a:cubicBezTo>
                <a:cubicBezTo>
                  <a:pt x="32" y="177"/>
                  <a:pt x="42" y="159"/>
                  <a:pt x="54" y="141"/>
                </a:cubicBezTo>
                <a:cubicBezTo>
                  <a:pt x="65" y="124"/>
                  <a:pt x="79" y="108"/>
                  <a:pt x="93" y="93"/>
                </a:cubicBezTo>
                <a:cubicBezTo>
                  <a:pt x="108" y="79"/>
                  <a:pt x="124" y="65"/>
                  <a:pt x="141" y="54"/>
                </a:cubicBezTo>
                <a:cubicBezTo>
                  <a:pt x="159" y="42"/>
                  <a:pt x="177" y="33"/>
                  <a:pt x="196" y="25"/>
                </a:cubicBezTo>
                <a:cubicBezTo>
                  <a:pt x="216" y="17"/>
                  <a:pt x="235" y="11"/>
                  <a:pt x="256" y="6"/>
                </a:cubicBezTo>
                <a:cubicBezTo>
                  <a:pt x="276" y="2"/>
                  <a:pt x="297" y="0"/>
                  <a:pt x="318" y="0"/>
                </a:cubicBezTo>
                <a:lnTo>
                  <a:pt x="954" y="0"/>
                </a:lnTo>
                <a:cubicBezTo>
                  <a:pt x="975" y="0"/>
                  <a:pt x="995" y="2"/>
                  <a:pt x="1016" y="6"/>
                </a:cubicBezTo>
                <a:cubicBezTo>
                  <a:pt x="1036" y="11"/>
                  <a:pt x="1056" y="17"/>
                  <a:pt x="1075" y="25"/>
                </a:cubicBezTo>
                <a:cubicBezTo>
                  <a:pt x="1095" y="33"/>
                  <a:pt x="1113" y="42"/>
                  <a:pt x="1130" y="54"/>
                </a:cubicBezTo>
                <a:cubicBezTo>
                  <a:pt x="1147" y="65"/>
                  <a:pt x="1164" y="79"/>
                  <a:pt x="1178" y="93"/>
                </a:cubicBezTo>
                <a:cubicBezTo>
                  <a:pt x="1193" y="108"/>
                  <a:pt x="1206" y="124"/>
                  <a:pt x="1218" y="141"/>
                </a:cubicBezTo>
                <a:cubicBezTo>
                  <a:pt x="1229" y="159"/>
                  <a:pt x="1239" y="177"/>
                  <a:pt x="1247" y="196"/>
                </a:cubicBezTo>
                <a:cubicBezTo>
                  <a:pt x="1255" y="216"/>
                  <a:pt x="1261" y="236"/>
                  <a:pt x="1265" y="257"/>
                </a:cubicBezTo>
                <a:cubicBezTo>
                  <a:pt x="1269" y="277"/>
                  <a:pt x="1271" y="298"/>
                  <a:pt x="1271" y="319"/>
                </a:cubicBezTo>
                <a:lnTo>
                  <a:pt x="1271" y="954"/>
                </a:lnTo>
                <a:cubicBezTo>
                  <a:pt x="1271" y="975"/>
                  <a:pt x="1269" y="995"/>
                  <a:pt x="1265" y="1016"/>
                </a:cubicBezTo>
                <a:cubicBezTo>
                  <a:pt x="1261" y="1036"/>
                  <a:pt x="1255" y="1056"/>
                  <a:pt x="1247" y="1075"/>
                </a:cubicBezTo>
                <a:cubicBezTo>
                  <a:pt x="1239" y="1095"/>
                  <a:pt x="1229" y="1113"/>
                  <a:pt x="1218" y="1130"/>
                </a:cubicBezTo>
                <a:cubicBezTo>
                  <a:pt x="1206" y="1148"/>
                  <a:pt x="1193" y="1164"/>
                  <a:pt x="1178" y="1178"/>
                </a:cubicBezTo>
                <a:cubicBezTo>
                  <a:pt x="1164" y="1193"/>
                  <a:pt x="1147" y="1206"/>
                  <a:pt x="1130" y="1218"/>
                </a:cubicBezTo>
                <a:cubicBezTo>
                  <a:pt x="1113" y="1229"/>
                  <a:pt x="1095" y="1239"/>
                  <a:pt x="1075" y="1247"/>
                </a:cubicBezTo>
                <a:cubicBezTo>
                  <a:pt x="1056" y="1255"/>
                  <a:pt x="1036" y="1261"/>
                  <a:pt x="1016" y="1265"/>
                </a:cubicBezTo>
                <a:cubicBezTo>
                  <a:pt x="995" y="1269"/>
                  <a:pt x="975" y="1271"/>
                  <a:pt x="954" y="1271"/>
                </a:cubicBezTo>
                <a:lnTo>
                  <a:pt x="318" y="1271"/>
                </a:lnTo>
                <a:cubicBezTo>
                  <a:pt x="297" y="1271"/>
                  <a:pt x="276" y="1269"/>
                  <a:pt x="256" y="1265"/>
                </a:cubicBezTo>
                <a:cubicBezTo>
                  <a:pt x="235" y="1261"/>
                  <a:pt x="216" y="1255"/>
                  <a:pt x="196" y="1247"/>
                </a:cubicBezTo>
                <a:cubicBezTo>
                  <a:pt x="177" y="1239"/>
                  <a:pt x="159" y="1229"/>
                  <a:pt x="141" y="1218"/>
                </a:cubicBezTo>
                <a:cubicBezTo>
                  <a:pt x="124" y="1206"/>
                  <a:pt x="108" y="1193"/>
                  <a:pt x="93" y="1178"/>
                </a:cubicBezTo>
                <a:cubicBezTo>
                  <a:pt x="79" y="1164"/>
                  <a:pt x="65" y="1148"/>
                  <a:pt x="54" y="1130"/>
                </a:cubicBezTo>
                <a:cubicBezTo>
                  <a:pt x="42" y="1113"/>
                  <a:pt x="32" y="1095"/>
                  <a:pt x="24" y="1075"/>
                </a:cubicBezTo>
                <a:cubicBezTo>
                  <a:pt x="16" y="1056"/>
                  <a:pt x="10" y="1036"/>
                  <a:pt x="6" y="1016"/>
                </a:cubicBezTo>
                <a:cubicBezTo>
                  <a:pt x="2" y="995"/>
                  <a:pt x="0" y="975"/>
                  <a:pt x="0" y="954"/>
                </a:cubicBezTo>
                <a:close/>
              </a:path>
            </a:pathLst>
          </a:custGeom>
          <a:solidFill>
            <a:srgbClr val="9B59B6">
              <a:alpha val="1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50" name=""/>
          <p:cNvSpPr txBox="1"/>
          <p:nvPr/>
        </p:nvSpPr>
        <p:spPr>
          <a:xfrm>
            <a:off x="5238720" y="2973960"/>
            <a:ext cx="319140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Aging parents, adult children, remote work driving demand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1" name=""/>
          <p:cNvSpPr txBox="1"/>
          <p:nvPr/>
        </p:nvSpPr>
        <p:spPr>
          <a:xfrm>
            <a:off x="4729320" y="3414600"/>
            <a:ext cx="20952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650" b="0" u="none" strike="noStrike">
                <a:solidFill>
                  <a:srgbClr val="000000"/>
                </a:solidFill>
                <a:effectLst/>
                <a:uFillTx/>
                <a:latin typeface="NotoColorEmoji"/>
                <a:ea typeface="NotoColorEmoji"/>
              </a:rPr>
              <a:t>🏭</a:t>
            </a:r>
            <a:endParaRPr lang="en-US" sz="16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2" name=""/>
          <p:cNvSpPr txBox="1"/>
          <p:nvPr/>
        </p:nvSpPr>
        <p:spPr>
          <a:xfrm>
            <a:off x="5238720" y="3387240"/>
            <a:ext cx="2289240" cy="180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28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Modular Construction Growth</a:t>
            </a:r>
            <a:endParaRPr lang="en-US" sz="12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3" name=""/>
          <p:cNvSpPr txBox="1"/>
          <p:nvPr/>
        </p:nvSpPr>
        <p:spPr>
          <a:xfrm>
            <a:off x="5238720" y="3621600"/>
            <a:ext cx="282744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40% labor reductions driving industry shift to factory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"/>
          <p:cNvSpPr/>
          <p:nvPr/>
        </p:nvSpPr>
        <p:spPr>
          <a:xfrm>
            <a:off x="0" y="0"/>
            <a:ext cx="9144000" cy="5142240"/>
          </a:xfrm>
          <a:custGeom>
            <a:avLst/>
            <a:gdLst/>
            <a:ahLst/>
            <a:rect l="0" t="0" r="r" b="b"/>
            <a:pathLst>
              <a:path w="25400" h="14284">
                <a:moveTo>
                  <a:pt x="0" y="0"/>
                </a:moveTo>
                <a:lnTo>
                  <a:pt x="25400" y="0"/>
                </a:lnTo>
                <a:lnTo>
                  <a:pt x="25400" y="14284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solidFill>
            <a:srgbClr val="F5F0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5" name=""/>
          <p:cNvSpPr txBox="1"/>
          <p:nvPr/>
        </p:nvSpPr>
        <p:spPr>
          <a:xfrm>
            <a:off x="266760" y="228240"/>
            <a:ext cx="124380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0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M A R K E T   A N A LY S I S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6" name=""/>
          <p:cNvSpPr/>
          <p:nvPr/>
        </p:nvSpPr>
        <p:spPr>
          <a:xfrm>
            <a:off x="266400" y="819000"/>
            <a:ext cx="2791440" cy="4096080"/>
          </a:xfrm>
          <a:custGeom>
            <a:avLst/>
            <a:gdLst/>
            <a:ahLst/>
            <a:rect l="0" t="0" r="r" b="b"/>
            <a:pathLst>
              <a:path w="7754" h="11378">
                <a:moveTo>
                  <a:pt x="0" y="11113"/>
                </a:moveTo>
                <a:lnTo>
                  <a:pt x="0" y="264"/>
                </a:lnTo>
                <a:cubicBezTo>
                  <a:pt x="0" y="247"/>
                  <a:pt x="2" y="230"/>
                  <a:pt x="5" y="213"/>
                </a:cubicBezTo>
                <a:cubicBezTo>
                  <a:pt x="9" y="196"/>
                  <a:pt x="14" y="179"/>
                  <a:pt x="20" y="163"/>
                </a:cubicBezTo>
                <a:cubicBezTo>
                  <a:pt x="27" y="147"/>
                  <a:pt x="35" y="132"/>
                  <a:pt x="45" y="118"/>
                </a:cubicBezTo>
                <a:cubicBezTo>
                  <a:pt x="55" y="103"/>
                  <a:pt x="66" y="90"/>
                  <a:pt x="78" y="77"/>
                </a:cubicBezTo>
                <a:cubicBezTo>
                  <a:pt x="90" y="65"/>
                  <a:pt x="103" y="54"/>
                  <a:pt x="118" y="45"/>
                </a:cubicBezTo>
                <a:cubicBezTo>
                  <a:pt x="132" y="35"/>
                  <a:pt x="148" y="27"/>
                  <a:pt x="164" y="20"/>
                </a:cubicBezTo>
                <a:cubicBezTo>
                  <a:pt x="180" y="13"/>
                  <a:pt x="196" y="8"/>
                  <a:pt x="213" y="5"/>
                </a:cubicBezTo>
                <a:cubicBezTo>
                  <a:pt x="230" y="2"/>
                  <a:pt x="248" y="0"/>
                  <a:pt x="265" y="0"/>
                </a:cubicBezTo>
                <a:lnTo>
                  <a:pt x="7489" y="0"/>
                </a:lnTo>
                <a:cubicBezTo>
                  <a:pt x="7506" y="0"/>
                  <a:pt x="7524" y="2"/>
                  <a:pt x="7541" y="5"/>
                </a:cubicBezTo>
                <a:cubicBezTo>
                  <a:pt x="7558" y="8"/>
                  <a:pt x="7574" y="13"/>
                  <a:pt x="7590" y="20"/>
                </a:cubicBezTo>
                <a:cubicBezTo>
                  <a:pt x="7606" y="27"/>
                  <a:pt x="7622" y="35"/>
                  <a:pt x="7636" y="45"/>
                </a:cubicBezTo>
                <a:cubicBezTo>
                  <a:pt x="7650" y="54"/>
                  <a:pt x="7664" y="65"/>
                  <a:pt x="7676" y="77"/>
                </a:cubicBezTo>
                <a:cubicBezTo>
                  <a:pt x="7688" y="90"/>
                  <a:pt x="7699" y="103"/>
                  <a:pt x="7709" y="118"/>
                </a:cubicBezTo>
                <a:cubicBezTo>
                  <a:pt x="7719" y="132"/>
                  <a:pt x="7727" y="147"/>
                  <a:pt x="7733" y="163"/>
                </a:cubicBezTo>
                <a:cubicBezTo>
                  <a:pt x="7740" y="179"/>
                  <a:pt x="7745" y="196"/>
                  <a:pt x="7749" y="213"/>
                </a:cubicBezTo>
                <a:cubicBezTo>
                  <a:pt x="7752" y="230"/>
                  <a:pt x="7754" y="247"/>
                  <a:pt x="7754" y="264"/>
                </a:cubicBezTo>
                <a:lnTo>
                  <a:pt x="7754" y="11113"/>
                </a:lnTo>
                <a:cubicBezTo>
                  <a:pt x="7754" y="11131"/>
                  <a:pt x="7752" y="11148"/>
                  <a:pt x="7749" y="11165"/>
                </a:cubicBezTo>
                <a:cubicBezTo>
                  <a:pt x="7745" y="11182"/>
                  <a:pt x="7740" y="11199"/>
                  <a:pt x="7733" y="11215"/>
                </a:cubicBezTo>
                <a:cubicBezTo>
                  <a:pt x="7727" y="11231"/>
                  <a:pt x="7719" y="11246"/>
                  <a:pt x="7709" y="11260"/>
                </a:cubicBezTo>
                <a:cubicBezTo>
                  <a:pt x="7699" y="11275"/>
                  <a:pt x="7688" y="11288"/>
                  <a:pt x="7676" y="11301"/>
                </a:cubicBezTo>
                <a:cubicBezTo>
                  <a:pt x="7664" y="11313"/>
                  <a:pt x="7650" y="11324"/>
                  <a:pt x="7636" y="11333"/>
                </a:cubicBezTo>
                <a:cubicBezTo>
                  <a:pt x="7622" y="11343"/>
                  <a:pt x="7606" y="11351"/>
                  <a:pt x="7590" y="11358"/>
                </a:cubicBezTo>
                <a:cubicBezTo>
                  <a:pt x="7574" y="11365"/>
                  <a:pt x="7558" y="11370"/>
                  <a:pt x="7541" y="11373"/>
                </a:cubicBezTo>
                <a:cubicBezTo>
                  <a:pt x="7524" y="11376"/>
                  <a:pt x="7506" y="11378"/>
                  <a:pt x="7489" y="11378"/>
                </a:cubicBezTo>
                <a:lnTo>
                  <a:pt x="265" y="11378"/>
                </a:lnTo>
                <a:cubicBezTo>
                  <a:pt x="248" y="11378"/>
                  <a:pt x="230" y="11376"/>
                  <a:pt x="213" y="11373"/>
                </a:cubicBezTo>
                <a:cubicBezTo>
                  <a:pt x="196" y="11370"/>
                  <a:pt x="180" y="11365"/>
                  <a:pt x="164" y="11358"/>
                </a:cubicBezTo>
                <a:cubicBezTo>
                  <a:pt x="148" y="11351"/>
                  <a:pt x="132" y="11343"/>
                  <a:pt x="118" y="11333"/>
                </a:cubicBezTo>
                <a:cubicBezTo>
                  <a:pt x="103" y="11324"/>
                  <a:pt x="90" y="11313"/>
                  <a:pt x="78" y="11301"/>
                </a:cubicBezTo>
                <a:cubicBezTo>
                  <a:pt x="66" y="11288"/>
                  <a:pt x="55" y="11275"/>
                  <a:pt x="45" y="11260"/>
                </a:cubicBezTo>
                <a:cubicBezTo>
                  <a:pt x="35" y="11246"/>
                  <a:pt x="27" y="11231"/>
                  <a:pt x="20" y="11215"/>
                </a:cubicBezTo>
                <a:cubicBezTo>
                  <a:pt x="14" y="11199"/>
                  <a:pt x="9" y="11182"/>
                  <a:pt x="5" y="11165"/>
                </a:cubicBezTo>
                <a:cubicBezTo>
                  <a:pt x="2" y="11148"/>
                  <a:pt x="0" y="11131"/>
                  <a:pt x="0" y="1111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7" name=""/>
          <p:cNvSpPr/>
          <p:nvPr/>
        </p:nvSpPr>
        <p:spPr>
          <a:xfrm>
            <a:off x="266400" y="819000"/>
            <a:ext cx="2791440" cy="429120"/>
          </a:xfrm>
          <a:custGeom>
            <a:avLst/>
            <a:gdLst/>
            <a:ahLst/>
            <a:rect l="0" t="0" r="r" b="b"/>
            <a:pathLst>
              <a:path w="7754" h="1192">
                <a:moveTo>
                  <a:pt x="20" y="163"/>
                </a:moveTo>
                <a:cubicBezTo>
                  <a:pt x="34" y="131"/>
                  <a:pt x="53" y="102"/>
                  <a:pt x="78" y="77"/>
                </a:cubicBezTo>
                <a:cubicBezTo>
                  <a:pt x="103" y="53"/>
                  <a:pt x="131" y="33"/>
                  <a:pt x="164" y="20"/>
                </a:cubicBezTo>
                <a:cubicBezTo>
                  <a:pt x="196" y="7"/>
                  <a:pt x="230" y="0"/>
                  <a:pt x="265" y="0"/>
                </a:cubicBezTo>
                <a:lnTo>
                  <a:pt x="7489" y="0"/>
                </a:lnTo>
                <a:cubicBezTo>
                  <a:pt x="7524" y="0"/>
                  <a:pt x="7558" y="7"/>
                  <a:pt x="7590" y="20"/>
                </a:cubicBezTo>
                <a:cubicBezTo>
                  <a:pt x="7623" y="33"/>
                  <a:pt x="7651" y="53"/>
                  <a:pt x="7676" y="77"/>
                </a:cubicBezTo>
                <a:cubicBezTo>
                  <a:pt x="7701" y="102"/>
                  <a:pt x="7720" y="131"/>
                  <a:pt x="7733" y="163"/>
                </a:cubicBezTo>
                <a:cubicBezTo>
                  <a:pt x="7747" y="196"/>
                  <a:pt x="7754" y="229"/>
                  <a:pt x="7754" y="264"/>
                </a:cubicBezTo>
                <a:lnTo>
                  <a:pt x="7754" y="1192"/>
                </a:lnTo>
                <a:lnTo>
                  <a:pt x="0" y="1192"/>
                </a:lnTo>
                <a:lnTo>
                  <a:pt x="0" y="264"/>
                </a:lnTo>
                <a:cubicBezTo>
                  <a:pt x="0" y="229"/>
                  <a:pt x="7" y="196"/>
                  <a:pt x="20" y="163"/>
                </a:cubicBezTo>
                <a:close/>
              </a:path>
            </a:pathLst>
          </a:custGeom>
          <a:solidFill>
            <a:srgbClr val="16A08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58" name=""/>
          <p:cNvSpPr txBox="1"/>
          <p:nvPr/>
        </p:nvSpPr>
        <p:spPr>
          <a:xfrm>
            <a:off x="266760" y="394920"/>
            <a:ext cx="278928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950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Competitive Landscape</a:t>
            </a:r>
            <a:endParaRPr lang="en-US" sz="19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9" name=""/>
          <p:cNvSpPr txBox="1"/>
          <p:nvPr/>
        </p:nvSpPr>
        <p:spPr>
          <a:xfrm>
            <a:off x="1045440" y="915840"/>
            <a:ext cx="1239120" cy="128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0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West Coast Innovators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60" name=""/>
          <p:cNvPicPr/>
          <p:nvPr/>
        </p:nvPicPr>
        <p:blipFill>
          <a:blip r:embed="rId1"/>
          <a:stretch/>
        </p:blipFill>
        <p:spPr>
          <a:xfrm>
            <a:off x="266760" y="1247760"/>
            <a:ext cx="1390320" cy="76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1" name=""/>
          <p:cNvPicPr/>
          <p:nvPr/>
        </p:nvPicPr>
        <p:blipFill>
          <a:blip r:embed="rId2"/>
          <a:stretch/>
        </p:blipFill>
        <p:spPr>
          <a:xfrm>
            <a:off x="1676520" y="1247760"/>
            <a:ext cx="1342800" cy="76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2" name=""/>
          <p:cNvPicPr/>
          <p:nvPr/>
        </p:nvPicPr>
        <p:blipFill>
          <a:blip r:embed="rId3"/>
          <a:stretch/>
        </p:blipFill>
        <p:spPr>
          <a:xfrm>
            <a:off x="3038400" y="1247760"/>
            <a:ext cx="1399680" cy="761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3" name=""/>
          <p:cNvSpPr/>
          <p:nvPr/>
        </p:nvSpPr>
        <p:spPr>
          <a:xfrm>
            <a:off x="342720" y="2085840"/>
            <a:ext cx="2638800" cy="324000"/>
          </a:xfrm>
          <a:custGeom>
            <a:avLst/>
            <a:gdLst/>
            <a:ahLst/>
            <a:rect l="0" t="0" r="r" b="b"/>
            <a:pathLst>
              <a:path w="7330" h="900">
                <a:moveTo>
                  <a:pt x="0" y="795"/>
                </a:moveTo>
                <a:lnTo>
                  <a:pt x="0" y="107"/>
                </a:lnTo>
                <a:cubicBezTo>
                  <a:pt x="0" y="93"/>
                  <a:pt x="3" y="79"/>
                  <a:pt x="8" y="66"/>
                </a:cubicBezTo>
                <a:cubicBezTo>
                  <a:pt x="13" y="53"/>
                  <a:pt x="21" y="41"/>
                  <a:pt x="31" y="31"/>
                </a:cubicBezTo>
                <a:cubicBezTo>
                  <a:pt x="41" y="21"/>
                  <a:pt x="52" y="13"/>
                  <a:pt x="65" y="8"/>
                </a:cubicBezTo>
                <a:cubicBezTo>
                  <a:pt x="78" y="3"/>
                  <a:pt x="92" y="0"/>
                  <a:pt x="106" y="0"/>
                </a:cubicBezTo>
                <a:lnTo>
                  <a:pt x="7224" y="0"/>
                </a:lnTo>
                <a:cubicBezTo>
                  <a:pt x="7238" y="0"/>
                  <a:pt x="7252" y="3"/>
                  <a:pt x="7265" y="8"/>
                </a:cubicBezTo>
                <a:cubicBezTo>
                  <a:pt x="7278" y="13"/>
                  <a:pt x="7289" y="21"/>
                  <a:pt x="7299" y="31"/>
                </a:cubicBezTo>
                <a:cubicBezTo>
                  <a:pt x="7309" y="41"/>
                  <a:pt x="7317" y="53"/>
                  <a:pt x="7322" y="66"/>
                </a:cubicBezTo>
                <a:cubicBezTo>
                  <a:pt x="7327" y="79"/>
                  <a:pt x="7330" y="93"/>
                  <a:pt x="7330" y="107"/>
                </a:cubicBezTo>
                <a:lnTo>
                  <a:pt x="7330" y="795"/>
                </a:lnTo>
                <a:cubicBezTo>
                  <a:pt x="7330" y="809"/>
                  <a:pt x="7327" y="822"/>
                  <a:pt x="7322" y="835"/>
                </a:cubicBezTo>
                <a:cubicBezTo>
                  <a:pt x="7317" y="848"/>
                  <a:pt x="7309" y="860"/>
                  <a:pt x="7299" y="869"/>
                </a:cubicBezTo>
                <a:cubicBezTo>
                  <a:pt x="7289" y="879"/>
                  <a:pt x="7278" y="887"/>
                  <a:pt x="7265" y="892"/>
                </a:cubicBezTo>
                <a:cubicBezTo>
                  <a:pt x="7252" y="898"/>
                  <a:pt x="7238" y="900"/>
                  <a:pt x="7224" y="900"/>
                </a:cubicBezTo>
                <a:lnTo>
                  <a:pt x="106" y="900"/>
                </a:lnTo>
                <a:cubicBezTo>
                  <a:pt x="92" y="900"/>
                  <a:pt x="78" y="898"/>
                  <a:pt x="65" y="892"/>
                </a:cubicBezTo>
                <a:cubicBezTo>
                  <a:pt x="52" y="887"/>
                  <a:pt x="41" y="879"/>
                  <a:pt x="31" y="869"/>
                </a:cubicBezTo>
                <a:cubicBezTo>
                  <a:pt x="21" y="860"/>
                  <a:pt x="13" y="848"/>
                  <a:pt x="8" y="835"/>
                </a:cubicBezTo>
                <a:cubicBezTo>
                  <a:pt x="3" y="822"/>
                  <a:pt x="0" y="809"/>
                  <a:pt x="0" y="795"/>
                </a:cubicBezTo>
                <a:close/>
              </a:path>
            </a:pathLst>
          </a:custGeom>
          <a:solidFill>
            <a:srgbClr val="F5F0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4" name=""/>
          <p:cNvSpPr txBox="1"/>
          <p:nvPr/>
        </p:nvSpPr>
        <p:spPr>
          <a:xfrm>
            <a:off x="1347120" y="1064520"/>
            <a:ext cx="633960" cy="86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0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3,000+ miles away</a:t>
            </a:r>
            <a:endParaRPr lang="en-US" sz="6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5" name=""/>
          <p:cNvSpPr/>
          <p:nvPr/>
        </p:nvSpPr>
        <p:spPr>
          <a:xfrm>
            <a:off x="2457360" y="2143080"/>
            <a:ext cx="447840" cy="105120"/>
          </a:xfrm>
          <a:custGeom>
            <a:avLst/>
            <a:gdLst/>
            <a:ahLst/>
            <a:rect l="0" t="0" r="r" b="b"/>
            <a:pathLst>
              <a:path w="1244" h="292">
                <a:moveTo>
                  <a:pt x="0" y="239"/>
                </a:moveTo>
                <a:lnTo>
                  <a:pt x="0" y="54"/>
                </a:lnTo>
                <a:cubicBezTo>
                  <a:pt x="0" y="47"/>
                  <a:pt x="1" y="40"/>
                  <a:pt x="4" y="33"/>
                </a:cubicBezTo>
                <a:cubicBezTo>
                  <a:pt x="6" y="27"/>
                  <a:pt x="10" y="21"/>
                  <a:pt x="16" y="16"/>
                </a:cubicBezTo>
                <a:cubicBezTo>
                  <a:pt x="21" y="10"/>
                  <a:pt x="27" y="6"/>
                  <a:pt x="33" y="4"/>
                </a:cubicBezTo>
                <a:cubicBezTo>
                  <a:pt x="40" y="1"/>
                  <a:pt x="47" y="0"/>
                  <a:pt x="54" y="0"/>
                </a:cubicBezTo>
                <a:lnTo>
                  <a:pt x="1191" y="0"/>
                </a:lnTo>
                <a:cubicBezTo>
                  <a:pt x="1198" y="0"/>
                  <a:pt x="1205" y="1"/>
                  <a:pt x="1212" y="4"/>
                </a:cubicBezTo>
                <a:cubicBezTo>
                  <a:pt x="1218" y="6"/>
                  <a:pt x="1224" y="10"/>
                  <a:pt x="1229" y="16"/>
                </a:cubicBezTo>
                <a:cubicBezTo>
                  <a:pt x="1234" y="21"/>
                  <a:pt x="1238" y="27"/>
                  <a:pt x="1240" y="33"/>
                </a:cubicBezTo>
                <a:cubicBezTo>
                  <a:pt x="1243" y="40"/>
                  <a:pt x="1244" y="47"/>
                  <a:pt x="1244" y="54"/>
                </a:cubicBezTo>
                <a:lnTo>
                  <a:pt x="1244" y="239"/>
                </a:lnTo>
                <a:cubicBezTo>
                  <a:pt x="1244" y="246"/>
                  <a:pt x="1243" y="253"/>
                  <a:pt x="1240" y="259"/>
                </a:cubicBezTo>
                <a:cubicBezTo>
                  <a:pt x="1238" y="265"/>
                  <a:pt x="1234" y="271"/>
                  <a:pt x="1229" y="276"/>
                </a:cubicBezTo>
                <a:cubicBezTo>
                  <a:pt x="1224" y="281"/>
                  <a:pt x="1218" y="285"/>
                  <a:pt x="1212" y="288"/>
                </a:cubicBezTo>
                <a:cubicBezTo>
                  <a:pt x="1205" y="290"/>
                  <a:pt x="1198" y="292"/>
                  <a:pt x="1191" y="292"/>
                </a:cubicBezTo>
                <a:lnTo>
                  <a:pt x="54" y="292"/>
                </a:lnTo>
                <a:cubicBezTo>
                  <a:pt x="47" y="292"/>
                  <a:pt x="40" y="290"/>
                  <a:pt x="33" y="288"/>
                </a:cubicBezTo>
                <a:cubicBezTo>
                  <a:pt x="27" y="285"/>
                  <a:pt x="21" y="281"/>
                  <a:pt x="16" y="276"/>
                </a:cubicBezTo>
                <a:cubicBezTo>
                  <a:pt x="10" y="271"/>
                  <a:pt x="6" y="265"/>
                  <a:pt x="4" y="259"/>
                </a:cubicBezTo>
                <a:cubicBezTo>
                  <a:pt x="1" y="253"/>
                  <a:pt x="0" y="246"/>
                  <a:pt x="0" y="239"/>
                </a:cubicBezTo>
                <a:close/>
              </a:path>
            </a:pathLst>
          </a:custGeom>
          <a:solidFill>
            <a:srgbClr val="16A085">
              <a:alpha val="1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66" name=""/>
          <p:cNvSpPr txBox="1"/>
          <p:nvPr/>
        </p:nvSpPr>
        <p:spPr>
          <a:xfrm>
            <a:off x="419040" y="2142720"/>
            <a:ext cx="81144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Cosmic Buildings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7" name=""/>
          <p:cNvSpPr txBox="1"/>
          <p:nvPr/>
        </p:nvSpPr>
        <p:spPr>
          <a:xfrm>
            <a:off x="2495160" y="2158920"/>
            <a:ext cx="354600" cy="7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520" b="1" u="none" strike="noStrike">
                <a:solidFill>
                  <a:srgbClr val="16A085"/>
                </a:solidFill>
                <a:effectLst/>
                <a:uFillTx/>
                <a:latin typeface="Arial"/>
                <a:ea typeface="Arial"/>
              </a:rPr>
              <a:t>ROBOTICS</a:t>
            </a:r>
            <a:endParaRPr lang="en-US" sz="5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8" name=""/>
          <p:cNvSpPr/>
          <p:nvPr/>
        </p:nvSpPr>
        <p:spPr>
          <a:xfrm>
            <a:off x="342720" y="2447640"/>
            <a:ext cx="2638800" cy="324360"/>
          </a:xfrm>
          <a:custGeom>
            <a:avLst/>
            <a:gdLst/>
            <a:ahLst/>
            <a:rect l="0" t="0" r="r" b="b"/>
            <a:pathLst>
              <a:path w="7330" h="901">
                <a:moveTo>
                  <a:pt x="0" y="794"/>
                </a:moveTo>
                <a:lnTo>
                  <a:pt x="0" y="106"/>
                </a:lnTo>
                <a:cubicBezTo>
                  <a:pt x="0" y="92"/>
                  <a:pt x="3" y="79"/>
                  <a:pt x="8" y="66"/>
                </a:cubicBezTo>
                <a:cubicBezTo>
                  <a:pt x="13" y="53"/>
                  <a:pt x="21" y="41"/>
                  <a:pt x="31" y="31"/>
                </a:cubicBezTo>
                <a:cubicBezTo>
                  <a:pt x="41" y="21"/>
                  <a:pt x="52" y="14"/>
                  <a:pt x="65" y="8"/>
                </a:cubicBezTo>
                <a:cubicBezTo>
                  <a:pt x="78" y="3"/>
                  <a:pt x="92" y="0"/>
                  <a:pt x="106" y="0"/>
                </a:cubicBezTo>
                <a:lnTo>
                  <a:pt x="7224" y="0"/>
                </a:lnTo>
                <a:cubicBezTo>
                  <a:pt x="7238" y="0"/>
                  <a:pt x="7252" y="3"/>
                  <a:pt x="7265" y="8"/>
                </a:cubicBezTo>
                <a:cubicBezTo>
                  <a:pt x="7278" y="14"/>
                  <a:pt x="7289" y="21"/>
                  <a:pt x="7299" y="31"/>
                </a:cubicBezTo>
                <a:cubicBezTo>
                  <a:pt x="7309" y="41"/>
                  <a:pt x="7317" y="53"/>
                  <a:pt x="7322" y="66"/>
                </a:cubicBezTo>
                <a:cubicBezTo>
                  <a:pt x="7327" y="79"/>
                  <a:pt x="7330" y="92"/>
                  <a:pt x="7330" y="106"/>
                </a:cubicBezTo>
                <a:lnTo>
                  <a:pt x="7330" y="794"/>
                </a:lnTo>
                <a:cubicBezTo>
                  <a:pt x="7330" y="808"/>
                  <a:pt x="7327" y="822"/>
                  <a:pt x="7322" y="835"/>
                </a:cubicBezTo>
                <a:cubicBezTo>
                  <a:pt x="7317" y="849"/>
                  <a:pt x="7309" y="860"/>
                  <a:pt x="7299" y="870"/>
                </a:cubicBezTo>
                <a:cubicBezTo>
                  <a:pt x="7289" y="880"/>
                  <a:pt x="7278" y="887"/>
                  <a:pt x="7265" y="893"/>
                </a:cubicBezTo>
                <a:cubicBezTo>
                  <a:pt x="7252" y="898"/>
                  <a:pt x="7238" y="901"/>
                  <a:pt x="7224" y="901"/>
                </a:cubicBezTo>
                <a:lnTo>
                  <a:pt x="106" y="901"/>
                </a:lnTo>
                <a:cubicBezTo>
                  <a:pt x="92" y="901"/>
                  <a:pt x="78" y="898"/>
                  <a:pt x="65" y="893"/>
                </a:cubicBezTo>
                <a:cubicBezTo>
                  <a:pt x="52" y="887"/>
                  <a:pt x="41" y="880"/>
                  <a:pt x="31" y="870"/>
                </a:cubicBezTo>
                <a:cubicBezTo>
                  <a:pt x="21" y="860"/>
                  <a:pt x="13" y="849"/>
                  <a:pt x="8" y="835"/>
                </a:cubicBezTo>
                <a:cubicBezTo>
                  <a:pt x="3" y="822"/>
                  <a:pt x="0" y="808"/>
                  <a:pt x="0" y="794"/>
                </a:cubicBezTo>
                <a:close/>
              </a:path>
            </a:pathLst>
          </a:custGeom>
          <a:solidFill>
            <a:srgbClr val="F5F0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9" name=""/>
          <p:cNvSpPr txBox="1"/>
          <p:nvPr/>
        </p:nvSpPr>
        <p:spPr>
          <a:xfrm>
            <a:off x="419040" y="2264760"/>
            <a:ext cx="1034280" cy="86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00" b="0" u="none" strike="noStrike">
                <a:solidFill>
                  <a:srgbClr val="5A6B7A"/>
                </a:solidFill>
                <a:effectLst/>
                <a:uFillTx/>
                <a:latin typeface="Arial"/>
                <a:ea typeface="Arial"/>
              </a:rPr>
              <a:t>Mobile robotic factories, SoCal</a:t>
            </a:r>
            <a:endParaRPr lang="en-US" sz="6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0" name=""/>
          <p:cNvSpPr/>
          <p:nvPr/>
        </p:nvSpPr>
        <p:spPr>
          <a:xfrm>
            <a:off x="2495520" y="2504880"/>
            <a:ext cx="409680" cy="105120"/>
          </a:xfrm>
          <a:custGeom>
            <a:avLst/>
            <a:gdLst/>
            <a:ahLst/>
            <a:rect l="0" t="0" r="r" b="b"/>
            <a:pathLst>
              <a:path w="1138" h="292">
                <a:moveTo>
                  <a:pt x="0" y="239"/>
                </a:moveTo>
                <a:lnTo>
                  <a:pt x="0" y="53"/>
                </a:lnTo>
                <a:cubicBezTo>
                  <a:pt x="0" y="46"/>
                  <a:pt x="1" y="39"/>
                  <a:pt x="4" y="33"/>
                </a:cubicBezTo>
                <a:cubicBezTo>
                  <a:pt x="6" y="26"/>
                  <a:pt x="10" y="21"/>
                  <a:pt x="15" y="16"/>
                </a:cubicBezTo>
                <a:cubicBezTo>
                  <a:pt x="20" y="11"/>
                  <a:pt x="26" y="7"/>
                  <a:pt x="32" y="4"/>
                </a:cubicBezTo>
                <a:cubicBezTo>
                  <a:pt x="39" y="1"/>
                  <a:pt x="45" y="0"/>
                  <a:pt x="52" y="0"/>
                </a:cubicBezTo>
                <a:lnTo>
                  <a:pt x="1085" y="0"/>
                </a:lnTo>
                <a:cubicBezTo>
                  <a:pt x="1092" y="0"/>
                  <a:pt x="1099" y="1"/>
                  <a:pt x="1106" y="4"/>
                </a:cubicBezTo>
                <a:cubicBezTo>
                  <a:pt x="1112" y="7"/>
                  <a:pt x="1118" y="11"/>
                  <a:pt x="1123" y="16"/>
                </a:cubicBezTo>
                <a:cubicBezTo>
                  <a:pt x="1128" y="21"/>
                  <a:pt x="1132" y="26"/>
                  <a:pt x="1134" y="33"/>
                </a:cubicBezTo>
                <a:cubicBezTo>
                  <a:pt x="1137" y="39"/>
                  <a:pt x="1138" y="46"/>
                  <a:pt x="1138" y="53"/>
                </a:cubicBezTo>
                <a:lnTo>
                  <a:pt x="1138" y="239"/>
                </a:lnTo>
                <a:cubicBezTo>
                  <a:pt x="1138" y="246"/>
                  <a:pt x="1137" y="253"/>
                  <a:pt x="1134" y="259"/>
                </a:cubicBezTo>
                <a:cubicBezTo>
                  <a:pt x="1132" y="266"/>
                  <a:pt x="1128" y="272"/>
                  <a:pt x="1123" y="277"/>
                </a:cubicBezTo>
                <a:cubicBezTo>
                  <a:pt x="1118" y="282"/>
                  <a:pt x="1112" y="285"/>
                  <a:pt x="1106" y="288"/>
                </a:cubicBezTo>
                <a:cubicBezTo>
                  <a:pt x="1099" y="291"/>
                  <a:pt x="1092" y="292"/>
                  <a:pt x="1085" y="292"/>
                </a:cubicBezTo>
                <a:lnTo>
                  <a:pt x="52" y="292"/>
                </a:lnTo>
                <a:cubicBezTo>
                  <a:pt x="45" y="292"/>
                  <a:pt x="39" y="291"/>
                  <a:pt x="32" y="288"/>
                </a:cubicBezTo>
                <a:cubicBezTo>
                  <a:pt x="26" y="285"/>
                  <a:pt x="20" y="282"/>
                  <a:pt x="15" y="277"/>
                </a:cubicBezTo>
                <a:cubicBezTo>
                  <a:pt x="10" y="272"/>
                  <a:pt x="6" y="266"/>
                  <a:pt x="4" y="259"/>
                </a:cubicBezTo>
                <a:cubicBezTo>
                  <a:pt x="1" y="253"/>
                  <a:pt x="0" y="246"/>
                  <a:pt x="0" y="239"/>
                </a:cubicBezTo>
                <a:close/>
              </a:path>
            </a:pathLst>
          </a:custGeom>
          <a:solidFill>
            <a:srgbClr val="16A085">
              <a:alpha val="1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71" name=""/>
          <p:cNvSpPr txBox="1"/>
          <p:nvPr/>
        </p:nvSpPr>
        <p:spPr>
          <a:xfrm>
            <a:off x="419040" y="2504520"/>
            <a:ext cx="80676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Reframe Systems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2" name=""/>
          <p:cNvSpPr txBox="1"/>
          <p:nvPr/>
        </p:nvSpPr>
        <p:spPr>
          <a:xfrm>
            <a:off x="2535120" y="2521080"/>
            <a:ext cx="324720" cy="7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520" b="1" u="none" strike="noStrike">
                <a:solidFill>
                  <a:srgbClr val="16A085"/>
                </a:solidFill>
                <a:effectLst/>
                <a:uFillTx/>
                <a:latin typeface="Arial"/>
                <a:ea typeface="Arial"/>
              </a:rPr>
              <a:t>FACTORY</a:t>
            </a:r>
            <a:endParaRPr lang="en-US" sz="5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3" name=""/>
          <p:cNvSpPr/>
          <p:nvPr/>
        </p:nvSpPr>
        <p:spPr>
          <a:xfrm>
            <a:off x="342720" y="2809800"/>
            <a:ext cx="2638800" cy="324000"/>
          </a:xfrm>
          <a:custGeom>
            <a:avLst/>
            <a:gdLst/>
            <a:ahLst/>
            <a:rect l="0" t="0" r="r" b="b"/>
            <a:pathLst>
              <a:path w="7330" h="900">
                <a:moveTo>
                  <a:pt x="0" y="794"/>
                </a:moveTo>
                <a:lnTo>
                  <a:pt x="0" y="106"/>
                </a:lnTo>
                <a:cubicBezTo>
                  <a:pt x="0" y="92"/>
                  <a:pt x="3" y="78"/>
                  <a:pt x="8" y="65"/>
                </a:cubicBezTo>
                <a:cubicBezTo>
                  <a:pt x="13" y="52"/>
                  <a:pt x="21" y="41"/>
                  <a:pt x="31" y="31"/>
                </a:cubicBezTo>
                <a:cubicBezTo>
                  <a:pt x="41" y="21"/>
                  <a:pt x="52" y="13"/>
                  <a:pt x="65" y="8"/>
                </a:cubicBezTo>
                <a:cubicBezTo>
                  <a:pt x="78" y="2"/>
                  <a:pt x="92" y="0"/>
                  <a:pt x="106" y="0"/>
                </a:cubicBezTo>
                <a:lnTo>
                  <a:pt x="7224" y="0"/>
                </a:lnTo>
                <a:cubicBezTo>
                  <a:pt x="7238" y="0"/>
                  <a:pt x="7252" y="2"/>
                  <a:pt x="7265" y="8"/>
                </a:cubicBezTo>
                <a:cubicBezTo>
                  <a:pt x="7278" y="13"/>
                  <a:pt x="7289" y="21"/>
                  <a:pt x="7299" y="31"/>
                </a:cubicBezTo>
                <a:cubicBezTo>
                  <a:pt x="7309" y="41"/>
                  <a:pt x="7317" y="52"/>
                  <a:pt x="7322" y="65"/>
                </a:cubicBezTo>
                <a:cubicBezTo>
                  <a:pt x="7327" y="78"/>
                  <a:pt x="7330" y="92"/>
                  <a:pt x="7330" y="106"/>
                </a:cubicBezTo>
                <a:lnTo>
                  <a:pt x="7330" y="794"/>
                </a:lnTo>
                <a:cubicBezTo>
                  <a:pt x="7330" y="808"/>
                  <a:pt x="7327" y="822"/>
                  <a:pt x="7322" y="835"/>
                </a:cubicBezTo>
                <a:cubicBezTo>
                  <a:pt x="7317" y="848"/>
                  <a:pt x="7309" y="859"/>
                  <a:pt x="7299" y="869"/>
                </a:cubicBezTo>
                <a:cubicBezTo>
                  <a:pt x="7289" y="879"/>
                  <a:pt x="7278" y="887"/>
                  <a:pt x="7265" y="892"/>
                </a:cubicBezTo>
                <a:cubicBezTo>
                  <a:pt x="7252" y="898"/>
                  <a:pt x="7238" y="900"/>
                  <a:pt x="7224" y="900"/>
                </a:cubicBezTo>
                <a:lnTo>
                  <a:pt x="106" y="900"/>
                </a:lnTo>
                <a:cubicBezTo>
                  <a:pt x="92" y="900"/>
                  <a:pt x="78" y="898"/>
                  <a:pt x="65" y="892"/>
                </a:cubicBezTo>
                <a:cubicBezTo>
                  <a:pt x="52" y="887"/>
                  <a:pt x="41" y="879"/>
                  <a:pt x="31" y="869"/>
                </a:cubicBezTo>
                <a:cubicBezTo>
                  <a:pt x="21" y="859"/>
                  <a:pt x="13" y="848"/>
                  <a:pt x="8" y="835"/>
                </a:cubicBezTo>
                <a:cubicBezTo>
                  <a:pt x="3" y="822"/>
                  <a:pt x="0" y="808"/>
                  <a:pt x="0" y="794"/>
                </a:cubicBezTo>
                <a:close/>
              </a:path>
            </a:pathLst>
          </a:custGeom>
          <a:solidFill>
            <a:srgbClr val="F5F0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4" name=""/>
          <p:cNvSpPr txBox="1"/>
          <p:nvPr/>
        </p:nvSpPr>
        <p:spPr>
          <a:xfrm>
            <a:off x="419040" y="2626560"/>
            <a:ext cx="843480" cy="86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00" b="0" u="none" strike="noStrike">
                <a:solidFill>
                  <a:srgbClr val="5A6B7A"/>
                </a:solidFill>
                <a:effectLst/>
                <a:uFillTx/>
                <a:latin typeface="Arial"/>
                <a:ea typeface="Arial"/>
              </a:rPr>
              <a:t>Large-scale modular, CA</a:t>
            </a:r>
            <a:endParaRPr lang="en-US" sz="6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5" name=""/>
          <p:cNvSpPr/>
          <p:nvPr/>
        </p:nvSpPr>
        <p:spPr>
          <a:xfrm>
            <a:off x="2457360" y="2866680"/>
            <a:ext cx="447840" cy="105120"/>
          </a:xfrm>
          <a:custGeom>
            <a:avLst/>
            <a:gdLst/>
            <a:ahLst/>
            <a:rect l="0" t="0" r="r" b="b"/>
            <a:pathLst>
              <a:path w="1244" h="292">
                <a:moveTo>
                  <a:pt x="0" y="240"/>
                </a:moveTo>
                <a:lnTo>
                  <a:pt x="0" y="54"/>
                </a:lnTo>
                <a:cubicBezTo>
                  <a:pt x="0" y="47"/>
                  <a:pt x="1" y="41"/>
                  <a:pt x="4" y="33"/>
                </a:cubicBezTo>
                <a:cubicBezTo>
                  <a:pt x="6" y="27"/>
                  <a:pt x="10" y="21"/>
                  <a:pt x="16" y="16"/>
                </a:cubicBezTo>
                <a:cubicBezTo>
                  <a:pt x="21" y="11"/>
                  <a:pt x="27" y="7"/>
                  <a:pt x="33" y="4"/>
                </a:cubicBezTo>
                <a:cubicBezTo>
                  <a:pt x="40" y="2"/>
                  <a:pt x="47" y="0"/>
                  <a:pt x="54" y="0"/>
                </a:cubicBezTo>
                <a:lnTo>
                  <a:pt x="1191" y="0"/>
                </a:lnTo>
                <a:cubicBezTo>
                  <a:pt x="1198" y="0"/>
                  <a:pt x="1205" y="2"/>
                  <a:pt x="1212" y="4"/>
                </a:cubicBezTo>
                <a:cubicBezTo>
                  <a:pt x="1218" y="7"/>
                  <a:pt x="1224" y="11"/>
                  <a:pt x="1229" y="16"/>
                </a:cubicBezTo>
                <a:cubicBezTo>
                  <a:pt x="1234" y="21"/>
                  <a:pt x="1238" y="27"/>
                  <a:pt x="1240" y="33"/>
                </a:cubicBezTo>
                <a:cubicBezTo>
                  <a:pt x="1243" y="41"/>
                  <a:pt x="1244" y="47"/>
                  <a:pt x="1244" y="54"/>
                </a:cubicBezTo>
                <a:lnTo>
                  <a:pt x="1244" y="240"/>
                </a:lnTo>
                <a:cubicBezTo>
                  <a:pt x="1244" y="247"/>
                  <a:pt x="1243" y="253"/>
                  <a:pt x="1240" y="260"/>
                </a:cubicBezTo>
                <a:cubicBezTo>
                  <a:pt x="1238" y="266"/>
                  <a:pt x="1234" y="272"/>
                  <a:pt x="1229" y="277"/>
                </a:cubicBezTo>
                <a:cubicBezTo>
                  <a:pt x="1224" y="282"/>
                  <a:pt x="1218" y="286"/>
                  <a:pt x="1212" y="288"/>
                </a:cubicBezTo>
                <a:cubicBezTo>
                  <a:pt x="1205" y="291"/>
                  <a:pt x="1198" y="292"/>
                  <a:pt x="1191" y="292"/>
                </a:cubicBezTo>
                <a:lnTo>
                  <a:pt x="54" y="292"/>
                </a:lnTo>
                <a:cubicBezTo>
                  <a:pt x="47" y="292"/>
                  <a:pt x="40" y="291"/>
                  <a:pt x="33" y="288"/>
                </a:cubicBezTo>
                <a:cubicBezTo>
                  <a:pt x="27" y="286"/>
                  <a:pt x="21" y="282"/>
                  <a:pt x="16" y="277"/>
                </a:cubicBezTo>
                <a:cubicBezTo>
                  <a:pt x="10" y="272"/>
                  <a:pt x="6" y="266"/>
                  <a:pt x="4" y="260"/>
                </a:cubicBezTo>
                <a:cubicBezTo>
                  <a:pt x="1" y="253"/>
                  <a:pt x="0" y="247"/>
                  <a:pt x="0" y="240"/>
                </a:cubicBezTo>
                <a:close/>
              </a:path>
            </a:pathLst>
          </a:custGeom>
          <a:solidFill>
            <a:srgbClr val="E8A838">
              <a:alpha val="1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6" name=""/>
          <p:cNvSpPr txBox="1"/>
          <p:nvPr/>
        </p:nvSpPr>
        <p:spPr>
          <a:xfrm>
            <a:off x="419040" y="2866680"/>
            <a:ext cx="34776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Samara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7" name=""/>
          <p:cNvSpPr txBox="1"/>
          <p:nvPr/>
        </p:nvSpPr>
        <p:spPr>
          <a:xfrm>
            <a:off x="2493000" y="2882880"/>
            <a:ext cx="362160" cy="7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52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TEMPLATE</a:t>
            </a:r>
            <a:endParaRPr lang="en-US" sz="5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8" name=""/>
          <p:cNvSpPr/>
          <p:nvPr/>
        </p:nvSpPr>
        <p:spPr>
          <a:xfrm>
            <a:off x="342720" y="3171600"/>
            <a:ext cx="2638800" cy="324360"/>
          </a:xfrm>
          <a:custGeom>
            <a:avLst/>
            <a:gdLst/>
            <a:ahLst/>
            <a:rect l="0" t="0" r="r" b="b"/>
            <a:pathLst>
              <a:path w="7330" h="901">
                <a:moveTo>
                  <a:pt x="0" y="795"/>
                </a:moveTo>
                <a:lnTo>
                  <a:pt x="0" y="106"/>
                </a:lnTo>
                <a:cubicBezTo>
                  <a:pt x="0" y="92"/>
                  <a:pt x="3" y="78"/>
                  <a:pt x="8" y="65"/>
                </a:cubicBezTo>
                <a:cubicBezTo>
                  <a:pt x="13" y="52"/>
                  <a:pt x="21" y="41"/>
                  <a:pt x="31" y="31"/>
                </a:cubicBezTo>
                <a:cubicBezTo>
                  <a:pt x="41" y="21"/>
                  <a:pt x="52" y="14"/>
                  <a:pt x="65" y="8"/>
                </a:cubicBezTo>
                <a:cubicBezTo>
                  <a:pt x="78" y="3"/>
                  <a:pt x="92" y="0"/>
                  <a:pt x="106" y="0"/>
                </a:cubicBezTo>
                <a:lnTo>
                  <a:pt x="7224" y="0"/>
                </a:lnTo>
                <a:cubicBezTo>
                  <a:pt x="7238" y="0"/>
                  <a:pt x="7252" y="3"/>
                  <a:pt x="7265" y="8"/>
                </a:cubicBezTo>
                <a:cubicBezTo>
                  <a:pt x="7278" y="14"/>
                  <a:pt x="7289" y="21"/>
                  <a:pt x="7299" y="31"/>
                </a:cubicBezTo>
                <a:cubicBezTo>
                  <a:pt x="7309" y="41"/>
                  <a:pt x="7317" y="52"/>
                  <a:pt x="7322" y="65"/>
                </a:cubicBezTo>
                <a:cubicBezTo>
                  <a:pt x="7327" y="78"/>
                  <a:pt x="7330" y="92"/>
                  <a:pt x="7330" y="106"/>
                </a:cubicBezTo>
                <a:lnTo>
                  <a:pt x="7330" y="795"/>
                </a:lnTo>
                <a:cubicBezTo>
                  <a:pt x="7330" y="809"/>
                  <a:pt x="7327" y="822"/>
                  <a:pt x="7322" y="835"/>
                </a:cubicBezTo>
                <a:cubicBezTo>
                  <a:pt x="7317" y="848"/>
                  <a:pt x="7309" y="860"/>
                  <a:pt x="7299" y="870"/>
                </a:cubicBezTo>
                <a:cubicBezTo>
                  <a:pt x="7289" y="880"/>
                  <a:pt x="7278" y="887"/>
                  <a:pt x="7265" y="893"/>
                </a:cubicBezTo>
                <a:cubicBezTo>
                  <a:pt x="7252" y="898"/>
                  <a:pt x="7238" y="901"/>
                  <a:pt x="7224" y="901"/>
                </a:cubicBezTo>
                <a:lnTo>
                  <a:pt x="106" y="901"/>
                </a:lnTo>
                <a:cubicBezTo>
                  <a:pt x="92" y="901"/>
                  <a:pt x="78" y="898"/>
                  <a:pt x="65" y="893"/>
                </a:cubicBezTo>
                <a:cubicBezTo>
                  <a:pt x="52" y="887"/>
                  <a:pt x="41" y="880"/>
                  <a:pt x="31" y="870"/>
                </a:cubicBezTo>
                <a:cubicBezTo>
                  <a:pt x="21" y="860"/>
                  <a:pt x="13" y="848"/>
                  <a:pt x="8" y="835"/>
                </a:cubicBezTo>
                <a:cubicBezTo>
                  <a:pt x="3" y="822"/>
                  <a:pt x="0" y="809"/>
                  <a:pt x="0" y="795"/>
                </a:cubicBezTo>
                <a:close/>
              </a:path>
            </a:pathLst>
          </a:custGeom>
          <a:solidFill>
            <a:srgbClr val="F5F0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9" name=""/>
          <p:cNvSpPr txBox="1"/>
          <p:nvPr/>
        </p:nvSpPr>
        <p:spPr>
          <a:xfrm>
            <a:off x="419040" y="2988720"/>
            <a:ext cx="1059480" cy="86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00" b="0" u="none" strike="noStrike">
                <a:solidFill>
                  <a:srgbClr val="5A6B7A"/>
                </a:solidFill>
                <a:effectLst/>
                <a:uFillTx/>
                <a:latin typeface="Arial"/>
                <a:ea typeface="Arial"/>
              </a:rPr>
              <a:t>5 fixed models, template-based</a:t>
            </a:r>
            <a:endParaRPr lang="en-US" sz="6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0" name=""/>
          <p:cNvSpPr/>
          <p:nvPr/>
        </p:nvSpPr>
        <p:spPr>
          <a:xfrm>
            <a:off x="2438280" y="3228840"/>
            <a:ext cx="466920" cy="105120"/>
          </a:xfrm>
          <a:custGeom>
            <a:avLst/>
            <a:gdLst/>
            <a:ahLst/>
            <a:rect l="0" t="0" r="r" b="b"/>
            <a:pathLst>
              <a:path w="1297" h="292">
                <a:moveTo>
                  <a:pt x="0" y="239"/>
                </a:moveTo>
                <a:lnTo>
                  <a:pt x="0" y="53"/>
                </a:lnTo>
                <a:cubicBezTo>
                  <a:pt x="0" y="46"/>
                  <a:pt x="1" y="39"/>
                  <a:pt x="4" y="33"/>
                </a:cubicBezTo>
                <a:cubicBezTo>
                  <a:pt x="7" y="26"/>
                  <a:pt x="10" y="20"/>
                  <a:pt x="15" y="15"/>
                </a:cubicBezTo>
                <a:cubicBezTo>
                  <a:pt x="20" y="10"/>
                  <a:pt x="26" y="7"/>
                  <a:pt x="32" y="4"/>
                </a:cubicBezTo>
                <a:cubicBezTo>
                  <a:pt x="39" y="1"/>
                  <a:pt x="46" y="0"/>
                  <a:pt x="53" y="0"/>
                </a:cubicBezTo>
                <a:lnTo>
                  <a:pt x="1244" y="0"/>
                </a:lnTo>
                <a:cubicBezTo>
                  <a:pt x="1251" y="0"/>
                  <a:pt x="1258" y="1"/>
                  <a:pt x="1265" y="4"/>
                </a:cubicBezTo>
                <a:cubicBezTo>
                  <a:pt x="1271" y="7"/>
                  <a:pt x="1277" y="10"/>
                  <a:pt x="1282" y="15"/>
                </a:cubicBezTo>
                <a:cubicBezTo>
                  <a:pt x="1287" y="20"/>
                  <a:pt x="1291" y="26"/>
                  <a:pt x="1293" y="33"/>
                </a:cubicBezTo>
                <a:cubicBezTo>
                  <a:pt x="1296" y="39"/>
                  <a:pt x="1297" y="46"/>
                  <a:pt x="1297" y="53"/>
                </a:cubicBezTo>
                <a:lnTo>
                  <a:pt x="1297" y="239"/>
                </a:lnTo>
                <a:cubicBezTo>
                  <a:pt x="1297" y="246"/>
                  <a:pt x="1296" y="253"/>
                  <a:pt x="1293" y="259"/>
                </a:cubicBezTo>
                <a:cubicBezTo>
                  <a:pt x="1291" y="266"/>
                  <a:pt x="1287" y="271"/>
                  <a:pt x="1282" y="276"/>
                </a:cubicBezTo>
                <a:cubicBezTo>
                  <a:pt x="1277" y="281"/>
                  <a:pt x="1271" y="285"/>
                  <a:pt x="1265" y="288"/>
                </a:cubicBezTo>
                <a:cubicBezTo>
                  <a:pt x="1258" y="291"/>
                  <a:pt x="1251" y="292"/>
                  <a:pt x="1244" y="292"/>
                </a:cubicBezTo>
                <a:lnTo>
                  <a:pt x="53" y="292"/>
                </a:lnTo>
                <a:cubicBezTo>
                  <a:pt x="46" y="292"/>
                  <a:pt x="39" y="291"/>
                  <a:pt x="32" y="288"/>
                </a:cubicBezTo>
                <a:cubicBezTo>
                  <a:pt x="26" y="285"/>
                  <a:pt x="20" y="281"/>
                  <a:pt x="15" y="276"/>
                </a:cubicBezTo>
                <a:cubicBezTo>
                  <a:pt x="10" y="271"/>
                  <a:pt x="7" y="266"/>
                  <a:pt x="4" y="259"/>
                </a:cubicBezTo>
                <a:cubicBezTo>
                  <a:pt x="1" y="253"/>
                  <a:pt x="0" y="246"/>
                  <a:pt x="0" y="239"/>
                </a:cubicBezTo>
                <a:close/>
              </a:path>
            </a:pathLst>
          </a:custGeom>
          <a:solidFill>
            <a:srgbClr val="16A085">
              <a:alpha val="1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81" name=""/>
          <p:cNvSpPr txBox="1"/>
          <p:nvPr/>
        </p:nvSpPr>
        <p:spPr>
          <a:xfrm>
            <a:off x="419040" y="3228480"/>
            <a:ext cx="25704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Dvele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2" name=""/>
          <p:cNvSpPr txBox="1"/>
          <p:nvPr/>
        </p:nvSpPr>
        <p:spPr>
          <a:xfrm>
            <a:off x="2473920" y="3244680"/>
            <a:ext cx="373320" cy="7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520" b="1" u="none" strike="noStrike">
                <a:solidFill>
                  <a:srgbClr val="16A085"/>
                </a:solidFill>
                <a:effectLst/>
                <a:uFillTx/>
                <a:latin typeface="Arial"/>
                <a:ea typeface="Arial"/>
              </a:rPr>
              <a:t>HIGH-TECH</a:t>
            </a:r>
            <a:endParaRPr lang="en-US" sz="5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3" name=""/>
          <p:cNvSpPr/>
          <p:nvPr/>
        </p:nvSpPr>
        <p:spPr>
          <a:xfrm>
            <a:off x="266400" y="4657680"/>
            <a:ext cx="2791440" cy="9720"/>
          </a:xfrm>
          <a:custGeom>
            <a:avLst/>
            <a:gdLst/>
            <a:ahLst/>
            <a:rect l="0" t="0" r="r" b="b"/>
            <a:pathLst>
              <a:path w="7754" h="27">
                <a:moveTo>
                  <a:pt x="7754" y="27"/>
                </a:moveTo>
                <a:lnTo>
                  <a:pt x="0" y="27"/>
                </a:lnTo>
                <a:lnTo>
                  <a:pt x="0" y="0"/>
                </a:lnTo>
                <a:lnTo>
                  <a:pt x="7754" y="0"/>
                </a:lnTo>
                <a:lnTo>
                  <a:pt x="7754" y="27"/>
                </a:ln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4" name=""/>
          <p:cNvSpPr txBox="1"/>
          <p:nvPr/>
        </p:nvSpPr>
        <p:spPr>
          <a:xfrm>
            <a:off x="419040" y="3350520"/>
            <a:ext cx="762840" cy="86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00" b="0" u="none" strike="noStrike">
                <a:solidFill>
                  <a:srgbClr val="5A6B7A"/>
                </a:solidFill>
                <a:effectLst/>
                <a:uFillTx/>
                <a:latin typeface="Arial"/>
                <a:ea typeface="Arial"/>
              </a:rPr>
              <a:t>Premium prefab ADUs</a:t>
            </a:r>
            <a:endParaRPr lang="en-US" sz="6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5" name=""/>
          <p:cNvSpPr/>
          <p:nvPr/>
        </p:nvSpPr>
        <p:spPr>
          <a:xfrm>
            <a:off x="3171600" y="819000"/>
            <a:ext cx="2800800" cy="4096080"/>
          </a:xfrm>
          <a:custGeom>
            <a:avLst/>
            <a:gdLst/>
            <a:ahLst/>
            <a:rect l="0" t="0" r="r" b="b"/>
            <a:pathLst>
              <a:path w="7780" h="11378">
                <a:moveTo>
                  <a:pt x="0" y="11113"/>
                </a:moveTo>
                <a:lnTo>
                  <a:pt x="0" y="264"/>
                </a:lnTo>
                <a:cubicBezTo>
                  <a:pt x="0" y="247"/>
                  <a:pt x="2" y="230"/>
                  <a:pt x="5" y="213"/>
                </a:cubicBezTo>
                <a:cubicBezTo>
                  <a:pt x="9" y="196"/>
                  <a:pt x="14" y="179"/>
                  <a:pt x="20" y="163"/>
                </a:cubicBezTo>
                <a:cubicBezTo>
                  <a:pt x="27" y="147"/>
                  <a:pt x="35" y="132"/>
                  <a:pt x="45" y="118"/>
                </a:cubicBezTo>
                <a:cubicBezTo>
                  <a:pt x="54" y="103"/>
                  <a:pt x="65" y="90"/>
                  <a:pt x="78" y="77"/>
                </a:cubicBezTo>
                <a:cubicBezTo>
                  <a:pt x="90" y="65"/>
                  <a:pt x="103" y="54"/>
                  <a:pt x="118" y="45"/>
                </a:cubicBezTo>
                <a:cubicBezTo>
                  <a:pt x="132" y="35"/>
                  <a:pt x="147" y="27"/>
                  <a:pt x="163" y="20"/>
                </a:cubicBezTo>
                <a:cubicBezTo>
                  <a:pt x="180" y="13"/>
                  <a:pt x="196" y="8"/>
                  <a:pt x="213" y="5"/>
                </a:cubicBezTo>
                <a:cubicBezTo>
                  <a:pt x="230" y="2"/>
                  <a:pt x="247" y="0"/>
                  <a:pt x="265" y="0"/>
                </a:cubicBezTo>
                <a:lnTo>
                  <a:pt x="7515" y="0"/>
                </a:lnTo>
                <a:cubicBezTo>
                  <a:pt x="7533" y="0"/>
                  <a:pt x="7550" y="2"/>
                  <a:pt x="7567" y="5"/>
                </a:cubicBezTo>
                <a:cubicBezTo>
                  <a:pt x="7584" y="8"/>
                  <a:pt x="7600" y="13"/>
                  <a:pt x="7617" y="20"/>
                </a:cubicBezTo>
                <a:cubicBezTo>
                  <a:pt x="7633" y="27"/>
                  <a:pt x="7648" y="35"/>
                  <a:pt x="7662" y="45"/>
                </a:cubicBezTo>
                <a:cubicBezTo>
                  <a:pt x="7677" y="54"/>
                  <a:pt x="7690" y="65"/>
                  <a:pt x="7702" y="77"/>
                </a:cubicBezTo>
                <a:cubicBezTo>
                  <a:pt x="7715" y="90"/>
                  <a:pt x="7726" y="103"/>
                  <a:pt x="7735" y="118"/>
                </a:cubicBezTo>
                <a:cubicBezTo>
                  <a:pt x="7745" y="132"/>
                  <a:pt x="7753" y="147"/>
                  <a:pt x="7760" y="163"/>
                </a:cubicBezTo>
                <a:cubicBezTo>
                  <a:pt x="7766" y="179"/>
                  <a:pt x="7771" y="196"/>
                  <a:pt x="7775" y="213"/>
                </a:cubicBezTo>
                <a:cubicBezTo>
                  <a:pt x="7778" y="230"/>
                  <a:pt x="7780" y="247"/>
                  <a:pt x="7780" y="264"/>
                </a:cubicBezTo>
                <a:lnTo>
                  <a:pt x="7780" y="11113"/>
                </a:lnTo>
                <a:cubicBezTo>
                  <a:pt x="7780" y="11131"/>
                  <a:pt x="7778" y="11148"/>
                  <a:pt x="7775" y="11165"/>
                </a:cubicBezTo>
                <a:cubicBezTo>
                  <a:pt x="7771" y="11182"/>
                  <a:pt x="7766" y="11199"/>
                  <a:pt x="7760" y="11215"/>
                </a:cubicBezTo>
                <a:cubicBezTo>
                  <a:pt x="7753" y="11231"/>
                  <a:pt x="7745" y="11246"/>
                  <a:pt x="7735" y="11260"/>
                </a:cubicBezTo>
                <a:cubicBezTo>
                  <a:pt x="7726" y="11275"/>
                  <a:pt x="7715" y="11288"/>
                  <a:pt x="7702" y="11301"/>
                </a:cubicBezTo>
                <a:cubicBezTo>
                  <a:pt x="7690" y="11313"/>
                  <a:pt x="7677" y="11324"/>
                  <a:pt x="7662" y="11333"/>
                </a:cubicBezTo>
                <a:cubicBezTo>
                  <a:pt x="7648" y="11343"/>
                  <a:pt x="7633" y="11351"/>
                  <a:pt x="7617" y="11358"/>
                </a:cubicBezTo>
                <a:cubicBezTo>
                  <a:pt x="7600" y="11365"/>
                  <a:pt x="7584" y="11370"/>
                  <a:pt x="7567" y="11373"/>
                </a:cubicBezTo>
                <a:cubicBezTo>
                  <a:pt x="7550" y="11376"/>
                  <a:pt x="7533" y="11378"/>
                  <a:pt x="7515" y="11378"/>
                </a:cubicBezTo>
                <a:lnTo>
                  <a:pt x="265" y="11378"/>
                </a:lnTo>
                <a:cubicBezTo>
                  <a:pt x="247" y="11378"/>
                  <a:pt x="230" y="11376"/>
                  <a:pt x="213" y="11373"/>
                </a:cubicBezTo>
                <a:cubicBezTo>
                  <a:pt x="196" y="11370"/>
                  <a:pt x="180" y="11365"/>
                  <a:pt x="163" y="11358"/>
                </a:cubicBezTo>
                <a:cubicBezTo>
                  <a:pt x="147" y="11351"/>
                  <a:pt x="132" y="11343"/>
                  <a:pt x="118" y="11333"/>
                </a:cubicBezTo>
                <a:cubicBezTo>
                  <a:pt x="103" y="11324"/>
                  <a:pt x="90" y="11313"/>
                  <a:pt x="78" y="11301"/>
                </a:cubicBezTo>
                <a:cubicBezTo>
                  <a:pt x="65" y="11288"/>
                  <a:pt x="54" y="11275"/>
                  <a:pt x="45" y="11260"/>
                </a:cubicBezTo>
                <a:cubicBezTo>
                  <a:pt x="35" y="11246"/>
                  <a:pt x="27" y="11231"/>
                  <a:pt x="20" y="11215"/>
                </a:cubicBezTo>
                <a:cubicBezTo>
                  <a:pt x="14" y="11199"/>
                  <a:pt x="9" y="11182"/>
                  <a:pt x="5" y="11165"/>
                </a:cubicBezTo>
                <a:cubicBezTo>
                  <a:pt x="2" y="11148"/>
                  <a:pt x="0" y="11131"/>
                  <a:pt x="0" y="1111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6" name=""/>
          <p:cNvSpPr/>
          <p:nvPr/>
        </p:nvSpPr>
        <p:spPr>
          <a:xfrm>
            <a:off x="3171600" y="819000"/>
            <a:ext cx="2800800" cy="429120"/>
          </a:xfrm>
          <a:custGeom>
            <a:avLst/>
            <a:gdLst/>
            <a:ahLst/>
            <a:rect l="0" t="0" r="r" b="b"/>
            <a:pathLst>
              <a:path w="7780" h="1192">
                <a:moveTo>
                  <a:pt x="20" y="163"/>
                </a:moveTo>
                <a:cubicBezTo>
                  <a:pt x="34" y="131"/>
                  <a:pt x="53" y="102"/>
                  <a:pt x="78" y="77"/>
                </a:cubicBezTo>
                <a:cubicBezTo>
                  <a:pt x="102" y="53"/>
                  <a:pt x="131" y="33"/>
                  <a:pt x="163" y="20"/>
                </a:cubicBezTo>
                <a:cubicBezTo>
                  <a:pt x="196" y="7"/>
                  <a:pt x="230" y="0"/>
                  <a:pt x="265" y="0"/>
                </a:cubicBezTo>
                <a:lnTo>
                  <a:pt x="7515" y="0"/>
                </a:lnTo>
                <a:cubicBezTo>
                  <a:pt x="7550" y="0"/>
                  <a:pt x="7584" y="7"/>
                  <a:pt x="7617" y="20"/>
                </a:cubicBezTo>
                <a:cubicBezTo>
                  <a:pt x="7649" y="33"/>
                  <a:pt x="7678" y="53"/>
                  <a:pt x="7702" y="77"/>
                </a:cubicBezTo>
                <a:cubicBezTo>
                  <a:pt x="7727" y="102"/>
                  <a:pt x="7746" y="131"/>
                  <a:pt x="7760" y="163"/>
                </a:cubicBezTo>
                <a:cubicBezTo>
                  <a:pt x="7773" y="196"/>
                  <a:pt x="7780" y="229"/>
                  <a:pt x="7780" y="264"/>
                </a:cubicBezTo>
                <a:lnTo>
                  <a:pt x="7780" y="1192"/>
                </a:lnTo>
                <a:lnTo>
                  <a:pt x="0" y="1192"/>
                </a:lnTo>
                <a:lnTo>
                  <a:pt x="0" y="264"/>
                </a:lnTo>
                <a:cubicBezTo>
                  <a:pt x="0" y="229"/>
                  <a:pt x="7" y="196"/>
                  <a:pt x="20" y="163"/>
                </a:cubicBezTo>
                <a:close/>
              </a:path>
            </a:pathLst>
          </a:custGeom>
          <a:solidFill>
            <a:srgbClr val="E8A83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7" name=""/>
          <p:cNvSpPr txBox="1"/>
          <p:nvPr/>
        </p:nvSpPr>
        <p:spPr>
          <a:xfrm>
            <a:off x="795240" y="4741200"/>
            <a:ext cx="1737360" cy="86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00" b="0" u="none" strike="noStrike">
                <a:solidFill>
                  <a:srgbClr val="5A6B7A"/>
                </a:solidFill>
                <a:effectLst/>
                <a:uFillTx/>
                <a:latin typeface="Arial"/>
                <a:ea typeface="Arial"/>
              </a:rPr>
              <a:t>Leading innovation but logistics barrier to Northeast</a:t>
            </a:r>
            <a:endParaRPr lang="en-US" sz="6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8" name=""/>
          <p:cNvSpPr txBox="1"/>
          <p:nvPr/>
        </p:nvSpPr>
        <p:spPr>
          <a:xfrm>
            <a:off x="4088880" y="915840"/>
            <a:ext cx="966240" cy="128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0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Emerging Players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89" name=""/>
          <p:cNvPicPr/>
          <p:nvPr/>
        </p:nvPicPr>
        <p:blipFill>
          <a:blip r:embed="rId4"/>
          <a:stretch/>
        </p:blipFill>
        <p:spPr>
          <a:xfrm>
            <a:off x="3171960" y="1247760"/>
            <a:ext cx="1752120" cy="76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0" name=""/>
          <p:cNvPicPr/>
          <p:nvPr/>
        </p:nvPicPr>
        <p:blipFill>
          <a:blip r:embed="rId5"/>
          <a:stretch/>
        </p:blipFill>
        <p:spPr>
          <a:xfrm>
            <a:off x="4943520" y="1247760"/>
            <a:ext cx="1028160" cy="761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1" name=""/>
          <p:cNvSpPr/>
          <p:nvPr/>
        </p:nvSpPr>
        <p:spPr>
          <a:xfrm>
            <a:off x="3247920" y="2085840"/>
            <a:ext cx="2648160" cy="324000"/>
          </a:xfrm>
          <a:custGeom>
            <a:avLst/>
            <a:gdLst/>
            <a:ahLst/>
            <a:rect l="0" t="0" r="r" b="b"/>
            <a:pathLst>
              <a:path w="7356" h="900">
                <a:moveTo>
                  <a:pt x="0" y="795"/>
                </a:moveTo>
                <a:lnTo>
                  <a:pt x="0" y="107"/>
                </a:lnTo>
                <a:cubicBezTo>
                  <a:pt x="0" y="93"/>
                  <a:pt x="2" y="79"/>
                  <a:pt x="8" y="66"/>
                </a:cubicBezTo>
                <a:cubicBezTo>
                  <a:pt x="13" y="53"/>
                  <a:pt x="21" y="41"/>
                  <a:pt x="31" y="31"/>
                </a:cubicBezTo>
                <a:cubicBezTo>
                  <a:pt x="41" y="21"/>
                  <a:pt x="52" y="13"/>
                  <a:pt x="65" y="8"/>
                </a:cubicBezTo>
                <a:cubicBezTo>
                  <a:pt x="78" y="3"/>
                  <a:pt x="92" y="0"/>
                  <a:pt x="106" y="0"/>
                </a:cubicBezTo>
                <a:lnTo>
                  <a:pt x="7250" y="0"/>
                </a:lnTo>
                <a:cubicBezTo>
                  <a:pt x="7264" y="0"/>
                  <a:pt x="7278" y="3"/>
                  <a:pt x="7291" y="8"/>
                </a:cubicBezTo>
                <a:cubicBezTo>
                  <a:pt x="7304" y="13"/>
                  <a:pt x="7315" y="21"/>
                  <a:pt x="7325" y="31"/>
                </a:cubicBezTo>
                <a:cubicBezTo>
                  <a:pt x="7335" y="41"/>
                  <a:pt x="7343" y="53"/>
                  <a:pt x="7348" y="66"/>
                </a:cubicBezTo>
                <a:cubicBezTo>
                  <a:pt x="7354" y="79"/>
                  <a:pt x="7356" y="93"/>
                  <a:pt x="7356" y="107"/>
                </a:cubicBezTo>
                <a:lnTo>
                  <a:pt x="7356" y="795"/>
                </a:lnTo>
                <a:cubicBezTo>
                  <a:pt x="7356" y="809"/>
                  <a:pt x="7354" y="822"/>
                  <a:pt x="7348" y="835"/>
                </a:cubicBezTo>
                <a:cubicBezTo>
                  <a:pt x="7343" y="848"/>
                  <a:pt x="7335" y="860"/>
                  <a:pt x="7325" y="869"/>
                </a:cubicBezTo>
                <a:cubicBezTo>
                  <a:pt x="7315" y="879"/>
                  <a:pt x="7304" y="887"/>
                  <a:pt x="7291" y="892"/>
                </a:cubicBezTo>
                <a:cubicBezTo>
                  <a:pt x="7278" y="898"/>
                  <a:pt x="7264" y="900"/>
                  <a:pt x="7250" y="900"/>
                </a:cubicBezTo>
                <a:lnTo>
                  <a:pt x="106" y="900"/>
                </a:lnTo>
                <a:cubicBezTo>
                  <a:pt x="92" y="900"/>
                  <a:pt x="78" y="898"/>
                  <a:pt x="65" y="892"/>
                </a:cubicBezTo>
                <a:cubicBezTo>
                  <a:pt x="52" y="887"/>
                  <a:pt x="41" y="879"/>
                  <a:pt x="31" y="869"/>
                </a:cubicBezTo>
                <a:cubicBezTo>
                  <a:pt x="21" y="860"/>
                  <a:pt x="13" y="848"/>
                  <a:pt x="8" y="835"/>
                </a:cubicBezTo>
                <a:cubicBezTo>
                  <a:pt x="2" y="822"/>
                  <a:pt x="0" y="809"/>
                  <a:pt x="0" y="795"/>
                </a:cubicBezTo>
                <a:close/>
              </a:path>
            </a:pathLst>
          </a:custGeom>
          <a:solidFill>
            <a:srgbClr val="F5F0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2" name=""/>
          <p:cNvSpPr txBox="1"/>
          <p:nvPr/>
        </p:nvSpPr>
        <p:spPr>
          <a:xfrm>
            <a:off x="4258440" y="1064520"/>
            <a:ext cx="631800" cy="86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0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Limited ADU focus</a:t>
            </a:r>
            <a:endParaRPr lang="en-US" sz="6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3" name=""/>
          <p:cNvSpPr/>
          <p:nvPr/>
        </p:nvSpPr>
        <p:spPr>
          <a:xfrm>
            <a:off x="5638680" y="2143080"/>
            <a:ext cx="181440" cy="105120"/>
          </a:xfrm>
          <a:custGeom>
            <a:avLst/>
            <a:gdLst/>
            <a:ahLst/>
            <a:rect l="0" t="0" r="r" b="b"/>
            <a:pathLst>
              <a:path w="504" h="292">
                <a:moveTo>
                  <a:pt x="0" y="239"/>
                </a:moveTo>
                <a:lnTo>
                  <a:pt x="0" y="54"/>
                </a:lnTo>
                <a:cubicBezTo>
                  <a:pt x="0" y="47"/>
                  <a:pt x="1" y="40"/>
                  <a:pt x="4" y="33"/>
                </a:cubicBezTo>
                <a:cubicBezTo>
                  <a:pt x="7" y="27"/>
                  <a:pt x="10" y="21"/>
                  <a:pt x="15" y="16"/>
                </a:cubicBezTo>
                <a:cubicBezTo>
                  <a:pt x="20" y="10"/>
                  <a:pt x="26" y="6"/>
                  <a:pt x="32" y="4"/>
                </a:cubicBezTo>
                <a:cubicBezTo>
                  <a:pt x="39" y="1"/>
                  <a:pt x="46" y="0"/>
                  <a:pt x="53" y="0"/>
                </a:cubicBezTo>
                <a:lnTo>
                  <a:pt x="451" y="0"/>
                </a:lnTo>
                <a:cubicBezTo>
                  <a:pt x="458" y="0"/>
                  <a:pt x="464" y="1"/>
                  <a:pt x="471" y="4"/>
                </a:cubicBezTo>
                <a:cubicBezTo>
                  <a:pt x="477" y="6"/>
                  <a:pt x="483" y="10"/>
                  <a:pt x="488" y="16"/>
                </a:cubicBezTo>
                <a:cubicBezTo>
                  <a:pt x="493" y="21"/>
                  <a:pt x="497" y="27"/>
                  <a:pt x="500" y="33"/>
                </a:cubicBezTo>
                <a:cubicBezTo>
                  <a:pt x="502" y="40"/>
                  <a:pt x="504" y="47"/>
                  <a:pt x="504" y="54"/>
                </a:cubicBezTo>
                <a:lnTo>
                  <a:pt x="504" y="239"/>
                </a:lnTo>
                <a:cubicBezTo>
                  <a:pt x="504" y="246"/>
                  <a:pt x="502" y="253"/>
                  <a:pt x="500" y="259"/>
                </a:cubicBezTo>
                <a:cubicBezTo>
                  <a:pt x="497" y="265"/>
                  <a:pt x="493" y="271"/>
                  <a:pt x="488" y="276"/>
                </a:cubicBezTo>
                <a:cubicBezTo>
                  <a:pt x="483" y="281"/>
                  <a:pt x="477" y="285"/>
                  <a:pt x="471" y="288"/>
                </a:cubicBezTo>
                <a:cubicBezTo>
                  <a:pt x="464" y="290"/>
                  <a:pt x="458" y="292"/>
                  <a:pt x="451" y="292"/>
                </a:cubicBezTo>
                <a:lnTo>
                  <a:pt x="53" y="292"/>
                </a:lnTo>
                <a:cubicBezTo>
                  <a:pt x="46" y="292"/>
                  <a:pt x="39" y="290"/>
                  <a:pt x="32" y="288"/>
                </a:cubicBezTo>
                <a:cubicBezTo>
                  <a:pt x="26" y="285"/>
                  <a:pt x="20" y="281"/>
                  <a:pt x="15" y="276"/>
                </a:cubicBezTo>
                <a:cubicBezTo>
                  <a:pt x="10" y="271"/>
                  <a:pt x="7" y="265"/>
                  <a:pt x="4" y="259"/>
                </a:cubicBezTo>
                <a:cubicBezTo>
                  <a:pt x="1" y="253"/>
                  <a:pt x="0" y="246"/>
                  <a:pt x="0" y="239"/>
                </a:cubicBezTo>
                <a:close/>
              </a:path>
            </a:pathLst>
          </a:custGeom>
          <a:solidFill>
            <a:srgbClr val="E8A838">
              <a:alpha val="1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4" name=""/>
          <p:cNvSpPr txBox="1"/>
          <p:nvPr/>
        </p:nvSpPr>
        <p:spPr>
          <a:xfrm>
            <a:off x="3327480" y="2142720"/>
            <a:ext cx="48096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xHomes.ai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5" name=""/>
          <p:cNvSpPr txBox="1"/>
          <p:nvPr/>
        </p:nvSpPr>
        <p:spPr>
          <a:xfrm>
            <a:off x="5680080" y="2158920"/>
            <a:ext cx="93960" cy="7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52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NY</a:t>
            </a:r>
            <a:endParaRPr lang="en-US" sz="5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6" name=""/>
          <p:cNvSpPr/>
          <p:nvPr/>
        </p:nvSpPr>
        <p:spPr>
          <a:xfrm>
            <a:off x="3247920" y="2447640"/>
            <a:ext cx="2648160" cy="324360"/>
          </a:xfrm>
          <a:custGeom>
            <a:avLst/>
            <a:gdLst/>
            <a:ahLst/>
            <a:rect l="0" t="0" r="r" b="b"/>
            <a:pathLst>
              <a:path w="7356" h="901">
                <a:moveTo>
                  <a:pt x="0" y="794"/>
                </a:moveTo>
                <a:lnTo>
                  <a:pt x="0" y="106"/>
                </a:lnTo>
                <a:cubicBezTo>
                  <a:pt x="0" y="92"/>
                  <a:pt x="2" y="79"/>
                  <a:pt x="8" y="66"/>
                </a:cubicBezTo>
                <a:cubicBezTo>
                  <a:pt x="13" y="53"/>
                  <a:pt x="21" y="41"/>
                  <a:pt x="31" y="31"/>
                </a:cubicBezTo>
                <a:cubicBezTo>
                  <a:pt x="41" y="21"/>
                  <a:pt x="52" y="14"/>
                  <a:pt x="65" y="8"/>
                </a:cubicBezTo>
                <a:cubicBezTo>
                  <a:pt x="78" y="3"/>
                  <a:pt x="92" y="0"/>
                  <a:pt x="106" y="0"/>
                </a:cubicBezTo>
                <a:lnTo>
                  <a:pt x="7250" y="0"/>
                </a:lnTo>
                <a:cubicBezTo>
                  <a:pt x="7264" y="0"/>
                  <a:pt x="7278" y="3"/>
                  <a:pt x="7291" y="8"/>
                </a:cubicBezTo>
                <a:cubicBezTo>
                  <a:pt x="7304" y="14"/>
                  <a:pt x="7315" y="21"/>
                  <a:pt x="7325" y="31"/>
                </a:cubicBezTo>
                <a:cubicBezTo>
                  <a:pt x="7335" y="41"/>
                  <a:pt x="7343" y="53"/>
                  <a:pt x="7348" y="66"/>
                </a:cubicBezTo>
                <a:cubicBezTo>
                  <a:pt x="7354" y="79"/>
                  <a:pt x="7356" y="92"/>
                  <a:pt x="7356" y="106"/>
                </a:cubicBezTo>
                <a:lnTo>
                  <a:pt x="7356" y="794"/>
                </a:lnTo>
                <a:cubicBezTo>
                  <a:pt x="7356" y="808"/>
                  <a:pt x="7354" y="822"/>
                  <a:pt x="7348" y="835"/>
                </a:cubicBezTo>
                <a:cubicBezTo>
                  <a:pt x="7343" y="849"/>
                  <a:pt x="7335" y="860"/>
                  <a:pt x="7325" y="870"/>
                </a:cubicBezTo>
                <a:cubicBezTo>
                  <a:pt x="7315" y="880"/>
                  <a:pt x="7304" y="887"/>
                  <a:pt x="7291" y="893"/>
                </a:cubicBezTo>
                <a:cubicBezTo>
                  <a:pt x="7278" y="898"/>
                  <a:pt x="7264" y="901"/>
                  <a:pt x="7250" y="901"/>
                </a:cubicBezTo>
                <a:lnTo>
                  <a:pt x="106" y="901"/>
                </a:lnTo>
                <a:cubicBezTo>
                  <a:pt x="92" y="901"/>
                  <a:pt x="78" y="898"/>
                  <a:pt x="65" y="893"/>
                </a:cubicBezTo>
                <a:cubicBezTo>
                  <a:pt x="52" y="887"/>
                  <a:pt x="41" y="880"/>
                  <a:pt x="31" y="870"/>
                </a:cubicBezTo>
                <a:cubicBezTo>
                  <a:pt x="21" y="860"/>
                  <a:pt x="13" y="849"/>
                  <a:pt x="8" y="835"/>
                </a:cubicBezTo>
                <a:cubicBezTo>
                  <a:pt x="2" y="822"/>
                  <a:pt x="0" y="808"/>
                  <a:pt x="0" y="794"/>
                </a:cubicBezTo>
                <a:close/>
              </a:path>
            </a:pathLst>
          </a:custGeom>
          <a:solidFill>
            <a:srgbClr val="F5F0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7" name=""/>
          <p:cNvSpPr txBox="1"/>
          <p:nvPr/>
        </p:nvSpPr>
        <p:spPr>
          <a:xfrm>
            <a:off x="3327480" y="2264760"/>
            <a:ext cx="987480" cy="86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00" b="0" u="none" strike="noStrike">
                <a:solidFill>
                  <a:srgbClr val="5A6B7A"/>
                </a:solidFill>
                <a:effectLst/>
                <a:uFillTx/>
                <a:latin typeface="Arial"/>
                <a:ea typeface="Arial"/>
              </a:rPr>
              <a:t>Robotics but weak ADU spec</a:t>
            </a:r>
            <a:endParaRPr lang="en-US" sz="6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8" name=""/>
          <p:cNvSpPr/>
          <p:nvPr/>
        </p:nvSpPr>
        <p:spPr>
          <a:xfrm>
            <a:off x="5514840" y="2504880"/>
            <a:ext cx="305280" cy="105120"/>
          </a:xfrm>
          <a:custGeom>
            <a:avLst/>
            <a:gdLst/>
            <a:ahLst/>
            <a:rect l="0" t="0" r="r" b="b"/>
            <a:pathLst>
              <a:path w="848" h="292">
                <a:moveTo>
                  <a:pt x="0" y="239"/>
                </a:moveTo>
                <a:lnTo>
                  <a:pt x="0" y="53"/>
                </a:lnTo>
                <a:cubicBezTo>
                  <a:pt x="0" y="46"/>
                  <a:pt x="1" y="39"/>
                  <a:pt x="4" y="33"/>
                </a:cubicBezTo>
                <a:cubicBezTo>
                  <a:pt x="7" y="26"/>
                  <a:pt x="10" y="21"/>
                  <a:pt x="15" y="16"/>
                </a:cubicBezTo>
                <a:cubicBezTo>
                  <a:pt x="20" y="11"/>
                  <a:pt x="26" y="7"/>
                  <a:pt x="33" y="4"/>
                </a:cubicBezTo>
                <a:cubicBezTo>
                  <a:pt x="39" y="1"/>
                  <a:pt x="46" y="0"/>
                  <a:pt x="53" y="0"/>
                </a:cubicBezTo>
                <a:lnTo>
                  <a:pt x="795" y="0"/>
                </a:lnTo>
                <a:cubicBezTo>
                  <a:pt x="802" y="0"/>
                  <a:pt x="808" y="1"/>
                  <a:pt x="815" y="4"/>
                </a:cubicBezTo>
                <a:cubicBezTo>
                  <a:pt x="821" y="7"/>
                  <a:pt x="827" y="11"/>
                  <a:pt x="832" y="16"/>
                </a:cubicBezTo>
                <a:cubicBezTo>
                  <a:pt x="837" y="21"/>
                  <a:pt x="841" y="26"/>
                  <a:pt x="844" y="33"/>
                </a:cubicBezTo>
                <a:cubicBezTo>
                  <a:pt x="846" y="39"/>
                  <a:pt x="848" y="46"/>
                  <a:pt x="848" y="53"/>
                </a:cubicBezTo>
                <a:lnTo>
                  <a:pt x="848" y="239"/>
                </a:lnTo>
                <a:cubicBezTo>
                  <a:pt x="848" y="246"/>
                  <a:pt x="846" y="253"/>
                  <a:pt x="844" y="259"/>
                </a:cubicBezTo>
                <a:cubicBezTo>
                  <a:pt x="841" y="266"/>
                  <a:pt x="837" y="272"/>
                  <a:pt x="832" y="277"/>
                </a:cubicBezTo>
                <a:cubicBezTo>
                  <a:pt x="827" y="282"/>
                  <a:pt x="821" y="285"/>
                  <a:pt x="815" y="288"/>
                </a:cubicBezTo>
                <a:cubicBezTo>
                  <a:pt x="808" y="291"/>
                  <a:pt x="802" y="292"/>
                  <a:pt x="795" y="292"/>
                </a:cubicBezTo>
                <a:lnTo>
                  <a:pt x="53" y="292"/>
                </a:lnTo>
                <a:cubicBezTo>
                  <a:pt x="46" y="292"/>
                  <a:pt x="39" y="291"/>
                  <a:pt x="33" y="288"/>
                </a:cubicBezTo>
                <a:cubicBezTo>
                  <a:pt x="26" y="285"/>
                  <a:pt x="20" y="282"/>
                  <a:pt x="15" y="277"/>
                </a:cubicBezTo>
                <a:cubicBezTo>
                  <a:pt x="10" y="272"/>
                  <a:pt x="7" y="266"/>
                  <a:pt x="4" y="259"/>
                </a:cubicBezTo>
                <a:cubicBezTo>
                  <a:pt x="1" y="253"/>
                  <a:pt x="0" y="246"/>
                  <a:pt x="0" y="239"/>
                </a:cubicBezTo>
                <a:close/>
              </a:path>
            </a:pathLst>
          </a:custGeom>
          <a:solidFill>
            <a:srgbClr val="E74C3C">
              <a:alpha val="1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99" name=""/>
          <p:cNvSpPr txBox="1"/>
          <p:nvPr/>
        </p:nvSpPr>
        <p:spPr>
          <a:xfrm>
            <a:off x="3327480" y="2504520"/>
            <a:ext cx="75816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Glamni / Imports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0" name=""/>
          <p:cNvSpPr txBox="1"/>
          <p:nvPr/>
        </p:nvSpPr>
        <p:spPr>
          <a:xfrm>
            <a:off x="5553000" y="2521080"/>
            <a:ext cx="213120" cy="7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520" b="1" u="none" strike="noStrike">
                <a:solidFill>
                  <a:srgbClr val="E74C3C"/>
                </a:solidFill>
                <a:effectLst/>
                <a:uFillTx/>
                <a:latin typeface="Arial"/>
                <a:ea typeface="Arial"/>
              </a:rPr>
              <a:t>CHINA</a:t>
            </a:r>
            <a:endParaRPr lang="en-US" sz="5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1" name=""/>
          <p:cNvSpPr/>
          <p:nvPr/>
        </p:nvSpPr>
        <p:spPr>
          <a:xfrm>
            <a:off x="3171600" y="4657680"/>
            <a:ext cx="2800800" cy="9720"/>
          </a:xfrm>
          <a:custGeom>
            <a:avLst/>
            <a:gdLst/>
            <a:ahLst/>
            <a:rect l="0" t="0" r="r" b="b"/>
            <a:pathLst>
              <a:path w="7780" h="27">
                <a:moveTo>
                  <a:pt x="7780" y="27"/>
                </a:moveTo>
                <a:lnTo>
                  <a:pt x="0" y="27"/>
                </a:lnTo>
                <a:lnTo>
                  <a:pt x="0" y="0"/>
                </a:lnTo>
                <a:lnTo>
                  <a:pt x="7780" y="0"/>
                </a:lnTo>
                <a:lnTo>
                  <a:pt x="7780" y="27"/>
                </a:ln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2" name=""/>
          <p:cNvSpPr txBox="1"/>
          <p:nvPr/>
        </p:nvSpPr>
        <p:spPr>
          <a:xfrm>
            <a:off x="3327480" y="2626560"/>
            <a:ext cx="989640" cy="86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00" b="0" u="none" strike="noStrike">
                <a:solidFill>
                  <a:srgbClr val="5A6B7A"/>
                </a:solidFill>
                <a:effectLst/>
                <a:uFillTx/>
                <a:latin typeface="Arial"/>
                <a:ea typeface="Arial"/>
              </a:rPr>
              <a:t>Doesn't fit US neighborhoods</a:t>
            </a:r>
            <a:endParaRPr lang="en-US" sz="6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3" name=""/>
          <p:cNvSpPr/>
          <p:nvPr/>
        </p:nvSpPr>
        <p:spPr>
          <a:xfrm>
            <a:off x="6086160" y="819000"/>
            <a:ext cx="2791440" cy="4096080"/>
          </a:xfrm>
          <a:custGeom>
            <a:avLst/>
            <a:gdLst/>
            <a:ahLst/>
            <a:rect l="0" t="0" r="r" b="b"/>
            <a:pathLst>
              <a:path w="7754" h="11378">
                <a:moveTo>
                  <a:pt x="0" y="11113"/>
                </a:moveTo>
                <a:lnTo>
                  <a:pt x="0" y="264"/>
                </a:lnTo>
                <a:cubicBezTo>
                  <a:pt x="0" y="247"/>
                  <a:pt x="2" y="230"/>
                  <a:pt x="5" y="213"/>
                </a:cubicBezTo>
                <a:cubicBezTo>
                  <a:pt x="9" y="196"/>
                  <a:pt x="14" y="179"/>
                  <a:pt x="21" y="163"/>
                </a:cubicBezTo>
                <a:cubicBezTo>
                  <a:pt x="27" y="147"/>
                  <a:pt x="35" y="132"/>
                  <a:pt x="45" y="118"/>
                </a:cubicBezTo>
                <a:cubicBezTo>
                  <a:pt x="55" y="103"/>
                  <a:pt x="66" y="90"/>
                  <a:pt x="78" y="77"/>
                </a:cubicBezTo>
                <a:cubicBezTo>
                  <a:pt x="90" y="65"/>
                  <a:pt x="104" y="54"/>
                  <a:pt x="118" y="45"/>
                </a:cubicBezTo>
                <a:cubicBezTo>
                  <a:pt x="132" y="35"/>
                  <a:pt x="148" y="27"/>
                  <a:pt x="164" y="20"/>
                </a:cubicBezTo>
                <a:cubicBezTo>
                  <a:pt x="180" y="13"/>
                  <a:pt x="196" y="8"/>
                  <a:pt x="213" y="5"/>
                </a:cubicBezTo>
                <a:cubicBezTo>
                  <a:pt x="230" y="2"/>
                  <a:pt x="248" y="0"/>
                  <a:pt x="265" y="0"/>
                </a:cubicBezTo>
                <a:lnTo>
                  <a:pt x="7489" y="0"/>
                </a:lnTo>
                <a:cubicBezTo>
                  <a:pt x="7506" y="0"/>
                  <a:pt x="7524" y="2"/>
                  <a:pt x="7541" y="5"/>
                </a:cubicBezTo>
                <a:cubicBezTo>
                  <a:pt x="7558" y="8"/>
                  <a:pt x="7574" y="13"/>
                  <a:pt x="7590" y="20"/>
                </a:cubicBezTo>
                <a:cubicBezTo>
                  <a:pt x="7606" y="27"/>
                  <a:pt x="7622" y="35"/>
                  <a:pt x="7636" y="45"/>
                </a:cubicBezTo>
                <a:cubicBezTo>
                  <a:pt x="7651" y="54"/>
                  <a:pt x="7664" y="65"/>
                  <a:pt x="7676" y="77"/>
                </a:cubicBezTo>
                <a:cubicBezTo>
                  <a:pt x="7688" y="90"/>
                  <a:pt x="7699" y="103"/>
                  <a:pt x="7709" y="118"/>
                </a:cubicBezTo>
                <a:cubicBezTo>
                  <a:pt x="7719" y="132"/>
                  <a:pt x="7727" y="147"/>
                  <a:pt x="7734" y="163"/>
                </a:cubicBezTo>
                <a:cubicBezTo>
                  <a:pt x="7740" y="179"/>
                  <a:pt x="7745" y="196"/>
                  <a:pt x="7749" y="213"/>
                </a:cubicBezTo>
                <a:cubicBezTo>
                  <a:pt x="7752" y="230"/>
                  <a:pt x="7754" y="247"/>
                  <a:pt x="7754" y="264"/>
                </a:cubicBezTo>
                <a:lnTo>
                  <a:pt x="7754" y="11113"/>
                </a:lnTo>
                <a:cubicBezTo>
                  <a:pt x="7754" y="11131"/>
                  <a:pt x="7752" y="11148"/>
                  <a:pt x="7749" y="11165"/>
                </a:cubicBezTo>
                <a:cubicBezTo>
                  <a:pt x="7745" y="11182"/>
                  <a:pt x="7740" y="11199"/>
                  <a:pt x="7734" y="11215"/>
                </a:cubicBezTo>
                <a:cubicBezTo>
                  <a:pt x="7727" y="11231"/>
                  <a:pt x="7719" y="11246"/>
                  <a:pt x="7709" y="11260"/>
                </a:cubicBezTo>
                <a:cubicBezTo>
                  <a:pt x="7699" y="11275"/>
                  <a:pt x="7688" y="11288"/>
                  <a:pt x="7676" y="11301"/>
                </a:cubicBezTo>
                <a:cubicBezTo>
                  <a:pt x="7664" y="11313"/>
                  <a:pt x="7651" y="11324"/>
                  <a:pt x="7636" y="11333"/>
                </a:cubicBezTo>
                <a:cubicBezTo>
                  <a:pt x="7622" y="11343"/>
                  <a:pt x="7606" y="11351"/>
                  <a:pt x="7590" y="11358"/>
                </a:cubicBezTo>
                <a:cubicBezTo>
                  <a:pt x="7574" y="11365"/>
                  <a:pt x="7558" y="11370"/>
                  <a:pt x="7541" y="11373"/>
                </a:cubicBezTo>
                <a:cubicBezTo>
                  <a:pt x="7524" y="11376"/>
                  <a:pt x="7506" y="11378"/>
                  <a:pt x="7489" y="11378"/>
                </a:cubicBezTo>
                <a:lnTo>
                  <a:pt x="265" y="11378"/>
                </a:lnTo>
                <a:cubicBezTo>
                  <a:pt x="248" y="11378"/>
                  <a:pt x="230" y="11376"/>
                  <a:pt x="213" y="11373"/>
                </a:cubicBezTo>
                <a:cubicBezTo>
                  <a:pt x="196" y="11370"/>
                  <a:pt x="180" y="11365"/>
                  <a:pt x="164" y="11358"/>
                </a:cubicBezTo>
                <a:cubicBezTo>
                  <a:pt x="148" y="11351"/>
                  <a:pt x="132" y="11343"/>
                  <a:pt x="118" y="11333"/>
                </a:cubicBezTo>
                <a:cubicBezTo>
                  <a:pt x="104" y="11324"/>
                  <a:pt x="90" y="11313"/>
                  <a:pt x="78" y="11301"/>
                </a:cubicBezTo>
                <a:cubicBezTo>
                  <a:pt x="66" y="11288"/>
                  <a:pt x="55" y="11275"/>
                  <a:pt x="45" y="11260"/>
                </a:cubicBezTo>
                <a:cubicBezTo>
                  <a:pt x="35" y="11246"/>
                  <a:pt x="27" y="11231"/>
                  <a:pt x="21" y="11215"/>
                </a:cubicBezTo>
                <a:cubicBezTo>
                  <a:pt x="14" y="11199"/>
                  <a:pt x="9" y="11182"/>
                  <a:pt x="5" y="11165"/>
                </a:cubicBezTo>
                <a:cubicBezTo>
                  <a:pt x="2" y="11148"/>
                  <a:pt x="0" y="11131"/>
                  <a:pt x="0" y="1111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4" name=""/>
          <p:cNvSpPr/>
          <p:nvPr/>
        </p:nvSpPr>
        <p:spPr>
          <a:xfrm>
            <a:off x="6086160" y="819000"/>
            <a:ext cx="2791440" cy="429120"/>
          </a:xfrm>
          <a:custGeom>
            <a:avLst/>
            <a:gdLst/>
            <a:ahLst/>
            <a:rect l="0" t="0" r="r" b="b"/>
            <a:pathLst>
              <a:path w="7754" h="1192">
                <a:moveTo>
                  <a:pt x="21" y="163"/>
                </a:moveTo>
                <a:cubicBezTo>
                  <a:pt x="34" y="131"/>
                  <a:pt x="53" y="102"/>
                  <a:pt x="78" y="77"/>
                </a:cubicBezTo>
                <a:cubicBezTo>
                  <a:pt x="103" y="53"/>
                  <a:pt x="131" y="33"/>
                  <a:pt x="164" y="20"/>
                </a:cubicBezTo>
                <a:cubicBezTo>
                  <a:pt x="196" y="7"/>
                  <a:pt x="230" y="0"/>
                  <a:pt x="265" y="0"/>
                </a:cubicBezTo>
                <a:lnTo>
                  <a:pt x="7489" y="0"/>
                </a:lnTo>
                <a:cubicBezTo>
                  <a:pt x="7524" y="0"/>
                  <a:pt x="7558" y="7"/>
                  <a:pt x="7590" y="20"/>
                </a:cubicBezTo>
                <a:cubicBezTo>
                  <a:pt x="7623" y="33"/>
                  <a:pt x="7651" y="53"/>
                  <a:pt x="7676" y="77"/>
                </a:cubicBezTo>
                <a:cubicBezTo>
                  <a:pt x="7701" y="102"/>
                  <a:pt x="7720" y="131"/>
                  <a:pt x="7734" y="163"/>
                </a:cubicBezTo>
                <a:cubicBezTo>
                  <a:pt x="7747" y="196"/>
                  <a:pt x="7754" y="229"/>
                  <a:pt x="7754" y="264"/>
                </a:cubicBezTo>
                <a:lnTo>
                  <a:pt x="7754" y="1192"/>
                </a:lnTo>
                <a:lnTo>
                  <a:pt x="0" y="1192"/>
                </a:lnTo>
                <a:lnTo>
                  <a:pt x="0" y="264"/>
                </a:lnTo>
                <a:cubicBezTo>
                  <a:pt x="0" y="229"/>
                  <a:pt x="7" y="196"/>
                  <a:pt x="21" y="163"/>
                </a:cubicBezTo>
                <a:close/>
              </a:path>
            </a:pathLst>
          </a:custGeom>
          <a:solidFill>
            <a:srgbClr val="E74C3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05" name=""/>
          <p:cNvSpPr txBox="1"/>
          <p:nvPr/>
        </p:nvSpPr>
        <p:spPr>
          <a:xfrm>
            <a:off x="3911040" y="4741200"/>
            <a:ext cx="1322280" cy="86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00" b="0" u="none" strike="noStrike">
                <a:solidFill>
                  <a:srgbClr val="5A6B7A"/>
                </a:solidFill>
                <a:effectLst/>
                <a:uFillTx/>
                <a:latin typeface="Arial"/>
                <a:ea typeface="Arial"/>
              </a:rPr>
              <a:t>Closest tech players lack specialization</a:t>
            </a:r>
            <a:endParaRPr lang="en-US" sz="6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6" name=""/>
          <p:cNvSpPr txBox="1"/>
          <p:nvPr/>
        </p:nvSpPr>
        <p:spPr>
          <a:xfrm>
            <a:off x="6908400" y="915840"/>
            <a:ext cx="1150200" cy="128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0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Northeast Traditional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607" name=""/>
          <p:cNvPicPr/>
          <p:nvPr/>
        </p:nvPicPr>
        <p:blipFill>
          <a:blip r:embed="rId6"/>
          <a:stretch/>
        </p:blipFill>
        <p:spPr>
          <a:xfrm>
            <a:off x="6086520" y="1247760"/>
            <a:ext cx="1352160" cy="76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8" name=""/>
          <p:cNvPicPr/>
          <p:nvPr/>
        </p:nvPicPr>
        <p:blipFill>
          <a:blip r:embed="rId7"/>
          <a:stretch/>
        </p:blipFill>
        <p:spPr>
          <a:xfrm>
            <a:off x="7458120" y="1247760"/>
            <a:ext cx="1352160" cy="76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9" name=""/>
          <p:cNvPicPr/>
          <p:nvPr/>
        </p:nvPicPr>
        <p:blipFill>
          <a:blip r:embed="rId8"/>
          <a:stretch/>
        </p:blipFill>
        <p:spPr>
          <a:xfrm>
            <a:off x="8829720" y="1247760"/>
            <a:ext cx="1142640" cy="761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0" name=""/>
          <p:cNvSpPr/>
          <p:nvPr/>
        </p:nvSpPr>
        <p:spPr>
          <a:xfrm>
            <a:off x="6162480" y="2085840"/>
            <a:ext cx="2638800" cy="324000"/>
          </a:xfrm>
          <a:custGeom>
            <a:avLst/>
            <a:gdLst/>
            <a:ahLst/>
            <a:rect l="0" t="0" r="r" b="b"/>
            <a:pathLst>
              <a:path w="7330" h="900">
                <a:moveTo>
                  <a:pt x="0" y="795"/>
                </a:moveTo>
                <a:lnTo>
                  <a:pt x="0" y="107"/>
                </a:lnTo>
                <a:cubicBezTo>
                  <a:pt x="0" y="93"/>
                  <a:pt x="3" y="79"/>
                  <a:pt x="8" y="66"/>
                </a:cubicBezTo>
                <a:cubicBezTo>
                  <a:pt x="13" y="53"/>
                  <a:pt x="21" y="41"/>
                  <a:pt x="31" y="31"/>
                </a:cubicBezTo>
                <a:cubicBezTo>
                  <a:pt x="41" y="21"/>
                  <a:pt x="52" y="13"/>
                  <a:pt x="65" y="8"/>
                </a:cubicBezTo>
                <a:cubicBezTo>
                  <a:pt x="78" y="3"/>
                  <a:pt x="92" y="0"/>
                  <a:pt x="106" y="0"/>
                </a:cubicBezTo>
                <a:lnTo>
                  <a:pt x="7224" y="0"/>
                </a:lnTo>
                <a:cubicBezTo>
                  <a:pt x="7238" y="0"/>
                  <a:pt x="7252" y="3"/>
                  <a:pt x="7265" y="8"/>
                </a:cubicBezTo>
                <a:cubicBezTo>
                  <a:pt x="7278" y="13"/>
                  <a:pt x="7289" y="21"/>
                  <a:pt x="7299" y="31"/>
                </a:cubicBezTo>
                <a:cubicBezTo>
                  <a:pt x="7309" y="41"/>
                  <a:pt x="7317" y="53"/>
                  <a:pt x="7322" y="66"/>
                </a:cubicBezTo>
                <a:cubicBezTo>
                  <a:pt x="7327" y="79"/>
                  <a:pt x="7330" y="93"/>
                  <a:pt x="7330" y="107"/>
                </a:cubicBezTo>
                <a:lnTo>
                  <a:pt x="7330" y="795"/>
                </a:lnTo>
                <a:cubicBezTo>
                  <a:pt x="7330" y="809"/>
                  <a:pt x="7327" y="822"/>
                  <a:pt x="7322" y="835"/>
                </a:cubicBezTo>
                <a:cubicBezTo>
                  <a:pt x="7317" y="848"/>
                  <a:pt x="7309" y="860"/>
                  <a:pt x="7299" y="869"/>
                </a:cubicBezTo>
                <a:cubicBezTo>
                  <a:pt x="7289" y="879"/>
                  <a:pt x="7278" y="887"/>
                  <a:pt x="7265" y="892"/>
                </a:cubicBezTo>
                <a:cubicBezTo>
                  <a:pt x="7252" y="898"/>
                  <a:pt x="7238" y="900"/>
                  <a:pt x="7224" y="900"/>
                </a:cubicBezTo>
                <a:lnTo>
                  <a:pt x="106" y="900"/>
                </a:lnTo>
                <a:cubicBezTo>
                  <a:pt x="92" y="900"/>
                  <a:pt x="78" y="898"/>
                  <a:pt x="65" y="892"/>
                </a:cubicBezTo>
                <a:cubicBezTo>
                  <a:pt x="52" y="887"/>
                  <a:pt x="41" y="879"/>
                  <a:pt x="31" y="869"/>
                </a:cubicBezTo>
                <a:cubicBezTo>
                  <a:pt x="21" y="860"/>
                  <a:pt x="13" y="848"/>
                  <a:pt x="8" y="835"/>
                </a:cubicBezTo>
                <a:cubicBezTo>
                  <a:pt x="3" y="822"/>
                  <a:pt x="0" y="809"/>
                  <a:pt x="0" y="795"/>
                </a:cubicBezTo>
                <a:close/>
              </a:path>
            </a:pathLst>
          </a:custGeom>
          <a:solidFill>
            <a:srgbClr val="F5F0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1" name=""/>
          <p:cNvSpPr txBox="1"/>
          <p:nvPr/>
        </p:nvSpPr>
        <p:spPr>
          <a:xfrm>
            <a:off x="7247160" y="1064520"/>
            <a:ext cx="466560" cy="86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0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No innovation</a:t>
            </a:r>
            <a:endParaRPr lang="en-US" sz="6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2" name=""/>
          <p:cNvSpPr/>
          <p:nvPr/>
        </p:nvSpPr>
        <p:spPr>
          <a:xfrm>
            <a:off x="8410320" y="2143080"/>
            <a:ext cx="314640" cy="105120"/>
          </a:xfrm>
          <a:custGeom>
            <a:avLst/>
            <a:gdLst/>
            <a:ahLst/>
            <a:rect l="0" t="0" r="r" b="b"/>
            <a:pathLst>
              <a:path w="874" h="292">
                <a:moveTo>
                  <a:pt x="0" y="239"/>
                </a:moveTo>
                <a:lnTo>
                  <a:pt x="0" y="54"/>
                </a:lnTo>
                <a:cubicBezTo>
                  <a:pt x="0" y="47"/>
                  <a:pt x="2" y="40"/>
                  <a:pt x="4" y="33"/>
                </a:cubicBezTo>
                <a:cubicBezTo>
                  <a:pt x="7" y="27"/>
                  <a:pt x="11" y="21"/>
                  <a:pt x="16" y="16"/>
                </a:cubicBezTo>
                <a:cubicBezTo>
                  <a:pt x="21" y="10"/>
                  <a:pt x="26" y="6"/>
                  <a:pt x="33" y="4"/>
                </a:cubicBezTo>
                <a:cubicBezTo>
                  <a:pt x="39" y="1"/>
                  <a:pt x="46" y="0"/>
                  <a:pt x="53" y="0"/>
                </a:cubicBezTo>
                <a:lnTo>
                  <a:pt x="821" y="0"/>
                </a:lnTo>
                <a:cubicBezTo>
                  <a:pt x="828" y="0"/>
                  <a:pt x="835" y="1"/>
                  <a:pt x="842" y="4"/>
                </a:cubicBezTo>
                <a:cubicBezTo>
                  <a:pt x="848" y="6"/>
                  <a:pt x="854" y="10"/>
                  <a:pt x="859" y="16"/>
                </a:cubicBezTo>
                <a:cubicBezTo>
                  <a:pt x="864" y="21"/>
                  <a:pt x="868" y="27"/>
                  <a:pt x="870" y="33"/>
                </a:cubicBezTo>
                <a:cubicBezTo>
                  <a:pt x="873" y="40"/>
                  <a:pt x="874" y="47"/>
                  <a:pt x="874" y="54"/>
                </a:cubicBezTo>
                <a:lnTo>
                  <a:pt x="874" y="239"/>
                </a:lnTo>
                <a:cubicBezTo>
                  <a:pt x="874" y="246"/>
                  <a:pt x="873" y="253"/>
                  <a:pt x="870" y="259"/>
                </a:cubicBezTo>
                <a:cubicBezTo>
                  <a:pt x="868" y="265"/>
                  <a:pt x="864" y="271"/>
                  <a:pt x="859" y="276"/>
                </a:cubicBezTo>
                <a:cubicBezTo>
                  <a:pt x="854" y="281"/>
                  <a:pt x="848" y="285"/>
                  <a:pt x="842" y="288"/>
                </a:cubicBezTo>
                <a:cubicBezTo>
                  <a:pt x="835" y="290"/>
                  <a:pt x="828" y="292"/>
                  <a:pt x="821" y="292"/>
                </a:cubicBezTo>
                <a:lnTo>
                  <a:pt x="53" y="292"/>
                </a:lnTo>
                <a:cubicBezTo>
                  <a:pt x="46" y="292"/>
                  <a:pt x="39" y="290"/>
                  <a:pt x="33" y="288"/>
                </a:cubicBezTo>
                <a:cubicBezTo>
                  <a:pt x="26" y="285"/>
                  <a:pt x="21" y="281"/>
                  <a:pt x="16" y="276"/>
                </a:cubicBezTo>
                <a:cubicBezTo>
                  <a:pt x="11" y="271"/>
                  <a:pt x="7" y="265"/>
                  <a:pt x="4" y="259"/>
                </a:cubicBezTo>
                <a:cubicBezTo>
                  <a:pt x="2" y="253"/>
                  <a:pt x="0" y="246"/>
                  <a:pt x="0" y="239"/>
                </a:cubicBezTo>
                <a:close/>
              </a:path>
            </a:pathLst>
          </a:custGeom>
          <a:solidFill>
            <a:srgbClr val="E74C3C">
              <a:alpha val="1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13" name=""/>
          <p:cNvSpPr txBox="1"/>
          <p:nvPr/>
        </p:nvSpPr>
        <p:spPr>
          <a:xfrm>
            <a:off x="6235560" y="2142720"/>
            <a:ext cx="72108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Backyard ADUs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4" name=""/>
          <p:cNvSpPr txBox="1"/>
          <p:nvPr/>
        </p:nvSpPr>
        <p:spPr>
          <a:xfrm>
            <a:off x="8447040" y="2158920"/>
            <a:ext cx="224280" cy="7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520" b="1" u="none" strike="noStrike">
                <a:solidFill>
                  <a:srgbClr val="E74C3C"/>
                </a:solidFill>
                <a:effectLst/>
                <a:uFillTx/>
                <a:latin typeface="Arial"/>
                <a:ea typeface="Arial"/>
              </a:rPr>
              <a:t>6-7 MO</a:t>
            </a:r>
            <a:endParaRPr lang="en-US" sz="5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5" name=""/>
          <p:cNvSpPr/>
          <p:nvPr/>
        </p:nvSpPr>
        <p:spPr>
          <a:xfrm>
            <a:off x="6162480" y="2447640"/>
            <a:ext cx="2638800" cy="324360"/>
          </a:xfrm>
          <a:custGeom>
            <a:avLst/>
            <a:gdLst/>
            <a:ahLst/>
            <a:rect l="0" t="0" r="r" b="b"/>
            <a:pathLst>
              <a:path w="7330" h="901">
                <a:moveTo>
                  <a:pt x="0" y="794"/>
                </a:moveTo>
                <a:lnTo>
                  <a:pt x="0" y="106"/>
                </a:lnTo>
                <a:cubicBezTo>
                  <a:pt x="0" y="92"/>
                  <a:pt x="3" y="79"/>
                  <a:pt x="8" y="66"/>
                </a:cubicBezTo>
                <a:cubicBezTo>
                  <a:pt x="13" y="53"/>
                  <a:pt x="21" y="41"/>
                  <a:pt x="31" y="31"/>
                </a:cubicBezTo>
                <a:cubicBezTo>
                  <a:pt x="41" y="21"/>
                  <a:pt x="52" y="14"/>
                  <a:pt x="65" y="8"/>
                </a:cubicBezTo>
                <a:cubicBezTo>
                  <a:pt x="78" y="3"/>
                  <a:pt x="92" y="0"/>
                  <a:pt x="106" y="0"/>
                </a:cubicBezTo>
                <a:lnTo>
                  <a:pt x="7224" y="0"/>
                </a:lnTo>
                <a:cubicBezTo>
                  <a:pt x="7238" y="0"/>
                  <a:pt x="7252" y="3"/>
                  <a:pt x="7265" y="8"/>
                </a:cubicBezTo>
                <a:cubicBezTo>
                  <a:pt x="7278" y="14"/>
                  <a:pt x="7289" y="21"/>
                  <a:pt x="7299" y="31"/>
                </a:cubicBezTo>
                <a:cubicBezTo>
                  <a:pt x="7309" y="41"/>
                  <a:pt x="7317" y="53"/>
                  <a:pt x="7322" y="66"/>
                </a:cubicBezTo>
                <a:cubicBezTo>
                  <a:pt x="7327" y="79"/>
                  <a:pt x="7330" y="92"/>
                  <a:pt x="7330" y="106"/>
                </a:cubicBezTo>
                <a:lnTo>
                  <a:pt x="7330" y="794"/>
                </a:lnTo>
                <a:cubicBezTo>
                  <a:pt x="7330" y="808"/>
                  <a:pt x="7327" y="822"/>
                  <a:pt x="7322" y="835"/>
                </a:cubicBezTo>
                <a:cubicBezTo>
                  <a:pt x="7317" y="849"/>
                  <a:pt x="7309" y="860"/>
                  <a:pt x="7299" y="870"/>
                </a:cubicBezTo>
                <a:cubicBezTo>
                  <a:pt x="7289" y="880"/>
                  <a:pt x="7278" y="887"/>
                  <a:pt x="7265" y="893"/>
                </a:cubicBezTo>
                <a:cubicBezTo>
                  <a:pt x="7252" y="898"/>
                  <a:pt x="7238" y="901"/>
                  <a:pt x="7224" y="901"/>
                </a:cubicBezTo>
                <a:lnTo>
                  <a:pt x="106" y="901"/>
                </a:lnTo>
                <a:cubicBezTo>
                  <a:pt x="92" y="901"/>
                  <a:pt x="78" y="898"/>
                  <a:pt x="65" y="893"/>
                </a:cubicBezTo>
                <a:cubicBezTo>
                  <a:pt x="52" y="887"/>
                  <a:pt x="41" y="880"/>
                  <a:pt x="31" y="870"/>
                </a:cubicBezTo>
                <a:cubicBezTo>
                  <a:pt x="21" y="860"/>
                  <a:pt x="13" y="849"/>
                  <a:pt x="8" y="835"/>
                </a:cubicBezTo>
                <a:cubicBezTo>
                  <a:pt x="3" y="822"/>
                  <a:pt x="0" y="808"/>
                  <a:pt x="0" y="794"/>
                </a:cubicBezTo>
                <a:close/>
              </a:path>
            </a:pathLst>
          </a:custGeom>
          <a:solidFill>
            <a:srgbClr val="F5F0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6" name=""/>
          <p:cNvSpPr txBox="1"/>
          <p:nvPr/>
        </p:nvSpPr>
        <p:spPr>
          <a:xfrm>
            <a:off x="6235560" y="2264760"/>
            <a:ext cx="801360" cy="86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00" b="0" u="none" strike="noStrike">
                <a:solidFill>
                  <a:srgbClr val="5A6B7A"/>
                </a:solidFill>
                <a:effectLst/>
                <a:uFillTx/>
                <a:latin typeface="Arial"/>
                <a:ea typeface="Arial"/>
              </a:rPr>
              <a:t>Outsourced, long builds</a:t>
            </a:r>
            <a:endParaRPr lang="en-US" sz="6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7" name=""/>
          <p:cNvSpPr/>
          <p:nvPr/>
        </p:nvSpPr>
        <p:spPr>
          <a:xfrm>
            <a:off x="8353080" y="2504880"/>
            <a:ext cx="371880" cy="105120"/>
          </a:xfrm>
          <a:custGeom>
            <a:avLst/>
            <a:gdLst/>
            <a:ahLst/>
            <a:rect l="0" t="0" r="r" b="b"/>
            <a:pathLst>
              <a:path w="1033" h="292">
                <a:moveTo>
                  <a:pt x="0" y="239"/>
                </a:moveTo>
                <a:lnTo>
                  <a:pt x="0" y="53"/>
                </a:lnTo>
                <a:cubicBezTo>
                  <a:pt x="0" y="46"/>
                  <a:pt x="2" y="39"/>
                  <a:pt x="4" y="33"/>
                </a:cubicBezTo>
                <a:cubicBezTo>
                  <a:pt x="7" y="26"/>
                  <a:pt x="11" y="21"/>
                  <a:pt x="16" y="16"/>
                </a:cubicBezTo>
                <a:cubicBezTo>
                  <a:pt x="21" y="11"/>
                  <a:pt x="27" y="7"/>
                  <a:pt x="33" y="4"/>
                </a:cubicBezTo>
                <a:cubicBezTo>
                  <a:pt x="40" y="1"/>
                  <a:pt x="46" y="0"/>
                  <a:pt x="53" y="0"/>
                </a:cubicBezTo>
                <a:lnTo>
                  <a:pt x="979" y="0"/>
                </a:lnTo>
                <a:cubicBezTo>
                  <a:pt x="986" y="0"/>
                  <a:pt x="993" y="1"/>
                  <a:pt x="1000" y="4"/>
                </a:cubicBezTo>
                <a:cubicBezTo>
                  <a:pt x="1006" y="7"/>
                  <a:pt x="1012" y="11"/>
                  <a:pt x="1017" y="16"/>
                </a:cubicBezTo>
                <a:cubicBezTo>
                  <a:pt x="1022" y="21"/>
                  <a:pt x="1027" y="26"/>
                  <a:pt x="1029" y="33"/>
                </a:cubicBezTo>
                <a:cubicBezTo>
                  <a:pt x="1032" y="39"/>
                  <a:pt x="1033" y="46"/>
                  <a:pt x="1033" y="53"/>
                </a:cubicBezTo>
                <a:lnTo>
                  <a:pt x="1033" y="239"/>
                </a:lnTo>
                <a:cubicBezTo>
                  <a:pt x="1033" y="246"/>
                  <a:pt x="1032" y="253"/>
                  <a:pt x="1029" y="259"/>
                </a:cubicBezTo>
                <a:cubicBezTo>
                  <a:pt x="1027" y="266"/>
                  <a:pt x="1022" y="272"/>
                  <a:pt x="1017" y="277"/>
                </a:cubicBezTo>
                <a:cubicBezTo>
                  <a:pt x="1012" y="282"/>
                  <a:pt x="1006" y="285"/>
                  <a:pt x="1000" y="288"/>
                </a:cubicBezTo>
                <a:cubicBezTo>
                  <a:pt x="993" y="291"/>
                  <a:pt x="986" y="292"/>
                  <a:pt x="979" y="292"/>
                </a:cubicBezTo>
                <a:lnTo>
                  <a:pt x="53" y="292"/>
                </a:lnTo>
                <a:cubicBezTo>
                  <a:pt x="46" y="292"/>
                  <a:pt x="40" y="291"/>
                  <a:pt x="33" y="288"/>
                </a:cubicBezTo>
                <a:cubicBezTo>
                  <a:pt x="27" y="285"/>
                  <a:pt x="21" y="282"/>
                  <a:pt x="16" y="277"/>
                </a:cubicBezTo>
                <a:cubicBezTo>
                  <a:pt x="11" y="272"/>
                  <a:pt x="7" y="266"/>
                  <a:pt x="4" y="259"/>
                </a:cubicBezTo>
                <a:cubicBezTo>
                  <a:pt x="2" y="253"/>
                  <a:pt x="0" y="246"/>
                  <a:pt x="0" y="239"/>
                </a:cubicBezTo>
                <a:close/>
              </a:path>
            </a:pathLst>
          </a:custGeom>
          <a:solidFill>
            <a:srgbClr val="E74C3C">
              <a:alpha val="1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18" name=""/>
          <p:cNvSpPr txBox="1"/>
          <p:nvPr/>
        </p:nvSpPr>
        <p:spPr>
          <a:xfrm>
            <a:off x="6235560" y="2504520"/>
            <a:ext cx="52884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LB Modular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9" name=""/>
          <p:cNvSpPr txBox="1"/>
          <p:nvPr/>
        </p:nvSpPr>
        <p:spPr>
          <a:xfrm>
            <a:off x="8391600" y="2521080"/>
            <a:ext cx="280080" cy="7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520" b="1" u="none" strike="noStrike">
                <a:solidFill>
                  <a:srgbClr val="E74C3C"/>
                </a:solidFill>
                <a:effectLst/>
                <a:uFillTx/>
                <a:latin typeface="Arial"/>
                <a:ea typeface="Arial"/>
              </a:rPr>
              <a:t>LEGACY</a:t>
            </a:r>
            <a:endParaRPr lang="en-US" sz="5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0" name=""/>
          <p:cNvSpPr/>
          <p:nvPr/>
        </p:nvSpPr>
        <p:spPr>
          <a:xfrm>
            <a:off x="6162480" y="2809800"/>
            <a:ext cx="2638800" cy="324000"/>
          </a:xfrm>
          <a:custGeom>
            <a:avLst/>
            <a:gdLst/>
            <a:ahLst/>
            <a:rect l="0" t="0" r="r" b="b"/>
            <a:pathLst>
              <a:path w="7330" h="900">
                <a:moveTo>
                  <a:pt x="0" y="794"/>
                </a:moveTo>
                <a:lnTo>
                  <a:pt x="0" y="106"/>
                </a:lnTo>
                <a:cubicBezTo>
                  <a:pt x="0" y="92"/>
                  <a:pt x="3" y="78"/>
                  <a:pt x="8" y="65"/>
                </a:cubicBezTo>
                <a:cubicBezTo>
                  <a:pt x="13" y="52"/>
                  <a:pt x="21" y="41"/>
                  <a:pt x="31" y="31"/>
                </a:cubicBezTo>
                <a:cubicBezTo>
                  <a:pt x="41" y="21"/>
                  <a:pt x="52" y="13"/>
                  <a:pt x="65" y="8"/>
                </a:cubicBezTo>
                <a:cubicBezTo>
                  <a:pt x="78" y="2"/>
                  <a:pt x="92" y="0"/>
                  <a:pt x="106" y="0"/>
                </a:cubicBezTo>
                <a:lnTo>
                  <a:pt x="7224" y="0"/>
                </a:lnTo>
                <a:cubicBezTo>
                  <a:pt x="7238" y="0"/>
                  <a:pt x="7252" y="2"/>
                  <a:pt x="7265" y="8"/>
                </a:cubicBezTo>
                <a:cubicBezTo>
                  <a:pt x="7278" y="13"/>
                  <a:pt x="7289" y="21"/>
                  <a:pt x="7299" y="31"/>
                </a:cubicBezTo>
                <a:cubicBezTo>
                  <a:pt x="7309" y="41"/>
                  <a:pt x="7317" y="52"/>
                  <a:pt x="7322" y="65"/>
                </a:cubicBezTo>
                <a:cubicBezTo>
                  <a:pt x="7327" y="78"/>
                  <a:pt x="7330" y="92"/>
                  <a:pt x="7330" y="106"/>
                </a:cubicBezTo>
                <a:lnTo>
                  <a:pt x="7330" y="794"/>
                </a:lnTo>
                <a:cubicBezTo>
                  <a:pt x="7330" y="808"/>
                  <a:pt x="7327" y="822"/>
                  <a:pt x="7322" y="835"/>
                </a:cubicBezTo>
                <a:cubicBezTo>
                  <a:pt x="7317" y="848"/>
                  <a:pt x="7309" y="859"/>
                  <a:pt x="7299" y="869"/>
                </a:cubicBezTo>
                <a:cubicBezTo>
                  <a:pt x="7289" y="879"/>
                  <a:pt x="7278" y="887"/>
                  <a:pt x="7265" y="892"/>
                </a:cubicBezTo>
                <a:cubicBezTo>
                  <a:pt x="7252" y="898"/>
                  <a:pt x="7238" y="900"/>
                  <a:pt x="7224" y="900"/>
                </a:cubicBezTo>
                <a:lnTo>
                  <a:pt x="106" y="900"/>
                </a:lnTo>
                <a:cubicBezTo>
                  <a:pt x="92" y="900"/>
                  <a:pt x="78" y="898"/>
                  <a:pt x="65" y="892"/>
                </a:cubicBezTo>
                <a:cubicBezTo>
                  <a:pt x="52" y="887"/>
                  <a:pt x="41" y="879"/>
                  <a:pt x="31" y="869"/>
                </a:cubicBezTo>
                <a:cubicBezTo>
                  <a:pt x="21" y="859"/>
                  <a:pt x="13" y="848"/>
                  <a:pt x="8" y="835"/>
                </a:cubicBezTo>
                <a:cubicBezTo>
                  <a:pt x="3" y="822"/>
                  <a:pt x="0" y="808"/>
                  <a:pt x="0" y="794"/>
                </a:cubicBezTo>
                <a:close/>
              </a:path>
            </a:pathLst>
          </a:custGeom>
          <a:solidFill>
            <a:srgbClr val="F5F0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1" name=""/>
          <p:cNvSpPr txBox="1"/>
          <p:nvPr/>
        </p:nvSpPr>
        <p:spPr>
          <a:xfrm>
            <a:off x="6235560" y="2626560"/>
            <a:ext cx="767520" cy="86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00" b="0" u="none" strike="noStrike">
                <a:solidFill>
                  <a:srgbClr val="5A6B7A"/>
                </a:solidFill>
                <a:effectLst/>
                <a:uFillTx/>
                <a:latin typeface="Arial"/>
                <a:ea typeface="Arial"/>
              </a:rPr>
              <a:t>Full homes only, dated</a:t>
            </a:r>
            <a:endParaRPr lang="en-US" sz="6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2" name=""/>
          <p:cNvSpPr/>
          <p:nvPr/>
        </p:nvSpPr>
        <p:spPr>
          <a:xfrm>
            <a:off x="8343720" y="2866680"/>
            <a:ext cx="381240" cy="105120"/>
          </a:xfrm>
          <a:custGeom>
            <a:avLst/>
            <a:gdLst/>
            <a:ahLst/>
            <a:rect l="0" t="0" r="r" b="b"/>
            <a:pathLst>
              <a:path w="1059" h="292">
                <a:moveTo>
                  <a:pt x="0" y="240"/>
                </a:moveTo>
                <a:lnTo>
                  <a:pt x="0" y="54"/>
                </a:lnTo>
                <a:cubicBezTo>
                  <a:pt x="0" y="47"/>
                  <a:pt x="1" y="41"/>
                  <a:pt x="4" y="33"/>
                </a:cubicBezTo>
                <a:cubicBezTo>
                  <a:pt x="7" y="27"/>
                  <a:pt x="11" y="21"/>
                  <a:pt x="15" y="16"/>
                </a:cubicBezTo>
                <a:cubicBezTo>
                  <a:pt x="20" y="11"/>
                  <a:pt x="26" y="7"/>
                  <a:pt x="33" y="4"/>
                </a:cubicBezTo>
                <a:cubicBezTo>
                  <a:pt x="39" y="2"/>
                  <a:pt x="46" y="0"/>
                  <a:pt x="53" y="0"/>
                </a:cubicBezTo>
                <a:lnTo>
                  <a:pt x="1006" y="0"/>
                </a:lnTo>
                <a:cubicBezTo>
                  <a:pt x="1013" y="0"/>
                  <a:pt x="1020" y="2"/>
                  <a:pt x="1027" y="4"/>
                </a:cubicBezTo>
                <a:cubicBezTo>
                  <a:pt x="1033" y="7"/>
                  <a:pt x="1039" y="11"/>
                  <a:pt x="1044" y="16"/>
                </a:cubicBezTo>
                <a:cubicBezTo>
                  <a:pt x="1049" y="21"/>
                  <a:pt x="1053" y="27"/>
                  <a:pt x="1055" y="33"/>
                </a:cubicBezTo>
                <a:cubicBezTo>
                  <a:pt x="1058" y="41"/>
                  <a:pt x="1059" y="47"/>
                  <a:pt x="1059" y="54"/>
                </a:cubicBezTo>
                <a:lnTo>
                  <a:pt x="1059" y="240"/>
                </a:lnTo>
                <a:cubicBezTo>
                  <a:pt x="1059" y="247"/>
                  <a:pt x="1058" y="253"/>
                  <a:pt x="1055" y="260"/>
                </a:cubicBezTo>
                <a:cubicBezTo>
                  <a:pt x="1053" y="266"/>
                  <a:pt x="1049" y="272"/>
                  <a:pt x="1044" y="277"/>
                </a:cubicBezTo>
                <a:cubicBezTo>
                  <a:pt x="1039" y="282"/>
                  <a:pt x="1033" y="286"/>
                  <a:pt x="1027" y="288"/>
                </a:cubicBezTo>
                <a:cubicBezTo>
                  <a:pt x="1020" y="291"/>
                  <a:pt x="1013" y="292"/>
                  <a:pt x="1006" y="292"/>
                </a:cubicBezTo>
                <a:lnTo>
                  <a:pt x="53" y="292"/>
                </a:lnTo>
                <a:cubicBezTo>
                  <a:pt x="46" y="292"/>
                  <a:pt x="39" y="291"/>
                  <a:pt x="33" y="288"/>
                </a:cubicBezTo>
                <a:cubicBezTo>
                  <a:pt x="26" y="286"/>
                  <a:pt x="20" y="282"/>
                  <a:pt x="15" y="277"/>
                </a:cubicBezTo>
                <a:cubicBezTo>
                  <a:pt x="11" y="272"/>
                  <a:pt x="7" y="266"/>
                  <a:pt x="4" y="260"/>
                </a:cubicBezTo>
                <a:cubicBezTo>
                  <a:pt x="1" y="253"/>
                  <a:pt x="0" y="247"/>
                  <a:pt x="0" y="240"/>
                </a:cubicBezTo>
                <a:close/>
              </a:path>
            </a:pathLst>
          </a:custGeom>
          <a:solidFill>
            <a:srgbClr val="E74C3C">
              <a:alpha val="1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23" name=""/>
          <p:cNvSpPr txBox="1"/>
          <p:nvPr/>
        </p:nvSpPr>
        <p:spPr>
          <a:xfrm>
            <a:off x="6235560" y="2866680"/>
            <a:ext cx="73692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BB Tiny Houses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4" name=""/>
          <p:cNvSpPr txBox="1"/>
          <p:nvPr/>
        </p:nvSpPr>
        <p:spPr>
          <a:xfrm>
            <a:off x="8380440" y="2882880"/>
            <a:ext cx="291240" cy="7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520" b="1" u="none" strike="noStrike">
                <a:solidFill>
                  <a:srgbClr val="E74C3C"/>
                </a:solidFill>
                <a:effectLst/>
                <a:uFillTx/>
                <a:latin typeface="Arial"/>
                <a:ea typeface="Arial"/>
              </a:rPr>
              <a:t>MANUAL</a:t>
            </a:r>
            <a:endParaRPr lang="en-US" sz="5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5" name=""/>
          <p:cNvSpPr/>
          <p:nvPr/>
        </p:nvSpPr>
        <p:spPr>
          <a:xfrm>
            <a:off x="6162480" y="3171600"/>
            <a:ext cx="2638800" cy="324360"/>
          </a:xfrm>
          <a:custGeom>
            <a:avLst/>
            <a:gdLst/>
            <a:ahLst/>
            <a:rect l="0" t="0" r="r" b="b"/>
            <a:pathLst>
              <a:path w="7330" h="901">
                <a:moveTo>
                  <a:pt x="0" y="795"/>
                </a:moveTo>
                <a:lnTo>
                  <a:pt x="0" y="106"/>
                </a:lnTo>
                <a:cubicBezTo>
                  <a:pt x="0" y="92"/>
                  <a:pt x="3" y="78"/>
                  <a:pt x="8" y="65"/>
                </a:cubicBezTo>
                <a:cubicBezTo>
                  <a:pt x="13" y="52"/>
                  <a:pt x="21" y="41"/>
                  <a:pt x="31" y="31"/>
                </a:cubicBezTo>
                <a:cubicBezTo>
                  <a:pt x="41" y="21"/>
                  <a:pt x="52" y="14"/>
                  <a:pt x="65" y="8"/>
                </a:cubicBezTo>
                <a:cubicBezTo>
                  <a:pt x="78" y="3"/>
                  <a:pt x="92" y="0"/>
                  <a:pt x="106" y="0"/>
                </a:cubicBezTo>
                <a:lnTo>
                  <a:pt x="7224" y="0"/>
                </a:lnTo>
                <a:cubicBezTo>
                  <a:pt x="7238" y="0"/>
                  <a:pt x="7252" y="3"/>
                  <a:pt x="7265" y="8"/>
                </a:cubicBezTo>
                <a:cubicBezTo>
                  <a:pt x="7278" y="14"/>
                  <a:pt x="7289" y="21"/>
                  <a:pt x="7299" y="31"/>
                </a:cubicBezTo>
                <a:cubicBezTo>
                  <a:pt x="7309" y="41"/>
                  <a:pt x="7317" y="52"/>
                  <a:pt x="7322" y="65"/>
                </a:cubicBezTo>
                <a:cubicBezTo>
                  <a:pt x="7327" y="78"/>
                  <a:pt x="7330" y="92"/>
                  <a:pt x="7330" y="106"/>
                </a:cubicBezTo>
                <a:lnTo>
                  <a:pt x="7330" y="795"/>
                </a:lnTo>
                <a:cubicBezTo>
                  <a:pt x="7330" y="809"/>
                  <a:pt x="7327" y="822"/>
                  <a:pt x="7322" y="835"/>
                </a:cubicBezTo>
                <a:cubicBezTo>
                  <a:pt x="7317" y="848"/>
                  <a:pt x="7309" y="860"/>
                  <a:pt x="7299" y="870"/>
                </a:cubicBezTo>
                <a:cubicBezTo>
                  <a:pt x="7289" y="880"/>
                  <a:pt x="7278" y="887"/>
                  <a:pt x="7265" y="893"/>
                </a:cubicBezTo>
                <a:cubicBezTo>
                  <a:pt x="7252" y="898"/>
                  <a:pt x="7238" y="901"/>
                  <a:pt x="7224" y="901"/>
                </a:cubicBezTo>
                <a:lnTo>
                  <a:pt x="106" y="901"/>
                </a:lnTo>
                <a:cubicBezTo>
                  <a:pt x="92" y="901"/>
                  <a:pt x="78" y="898"/>
                  <a:pt x="65" y="893"/>
                </a:cubicBezTo>
                <a:cubicBezTo>
                  <a:pt x="52" y="887"/>
                  <a:pt x="41" y="880"/>
                  <a:pt x="31" y="870"/>
                </a:cubicBezTo>
                <a:cubicBezTo>
                  <a:pt x="21" y="860"/>
                  <a:pt x="13" y="848"/>
                  <a:pt x="8" y="835"/>
                </a:cubicBezTo>
                <a:cubicBezTo>
                  <a:pt x="3" y="822"/>
                  <a:pt x="0" y="809"/>
                  <a:pt x="0" y="795"/>
                </a:cubicBezTo>
                <a:close/>
              </a:path>
            </a:pathLst>
          </a:custGeom>
          <a:solidFill>
            <a:srgbClr val="F5F0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6" name=""/>
          <p:cNvSpPr txBox="1"/>
          <p:nvPr/>
        </p:nvSpPr>
        <p:spPr>
          <a:xfrm>
            <a:off x="6235560" y="2988720"/>
            <a:ext cx="784080" cy="86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00" b="0" u="none" strike="noStrike">
                <a:solidFill>
                  <a:srgbClr val="5A6B7A"/>
                </a:solidFill>
                <a:effectLst/>
                <a:uFillTx/>
                <a:latin typeface="Arial"/>
                <a:ea typeface="Arial"/>
              </a:rPr>
              <a:t>Non-factory tiny homes</a:t>
            </a:r>
            <a:endParaRPr lang="en-US" sz="6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7" name=""/>
          <p:cNvSpPr/>
          <p:nvPr/>
        </p:nvSpPr>
        <p:spPr>
          <a:xfrm>
            <a:off x="8362800" y="3228840"/>
            <a:ext cx="362160" cy="105120"/>
          </a:xfrm>
          <a:custGeom>
            <a:avLst/>
            <a:gdLst/>
            <a:ahLst/>
            <a:rect l="0" t="0" r="r" b="b"/>
            <a:pathLst>
              <a:path w="1006" h="292">
                <a:moveTo>
                  <a:pt x="0" y="239"/>
                </a:moveTo>
                <a:lnTo>
                  <a:pt x="0" y="53"/>
                </a:lnTo>
                <a:cubicBezTo>
                  <a:pt x="0" y="46"/>
                  <a:pt x="1" y="39"/>
                  <a:pt x="4" y="33"/>
                </a:cubicBezTo>
                <a:cubicBezTo>
                  <a:pt x="7" y="26"/>
                  <a:pt x="10" y="20"/>
                  <a:pt x="15" y="15"/>
                </a:cubicBezTo>
                <a:cubicBezTo>
                  <a:pt x="20" y="10"/>
                  <a:pt x="26" y="7"/>
                  <a:pt x="33" y="4"/>
                </a:cubicBezTo>
                <a:cubicBezTo>
                  <a:pt x="39" y="1"/>
                  <a:pt x="46" y="0"/>
                  <a:pt x="53" y="0"/>
                </a:cubicBezTo>
                <a:lnTo>
                  <a:pt x="953" y="0"/>
                </a:lnTo>
                <a:cubicBezTo>
                  <a:pt x="960" y="0"/>
                  <a:pt x="967" y="1"/>
                  <a:pt x="974" y="4"/>
                </a:cubicBezTo>
                <a:cubicBezTo>
                  <a:pt x="980" y="7"/>
                  <a:pt x="986" y="10"/>
                  <a:pt x="991" y="15"/>
                </a:cubicBezTo>
                <a:cubicBezTo>
                  <a:pt x="996" y="20"/>
                  <a:pt x="1000" y="26"/>
                  <a:pt x="1002" y="33"/>
                </a:cubicBezTo>
                <a:cubicBezTo>
                  <a:pt x="1005" y="39"/>
                  <a:pt x="1006" y="46"/>
                  <a:pt x="1006" y="53"/>
                </a:cubicBezTo>
                <a:lnTo>
                  <a:pt x="1006" y="239"/>
                </a:lnTo>
                <a:cubicBezTo>
                  <a:pt x="1006" y="246"/>
                  <a:pt x="1005" y="253"/>
                  <a:pt x="1002" y="259"/>
                </a:cubicBezTo>
                <a:cubicBezTo>
                  <a:pt x="1000" y="266"/>
                  <a:pt x="996" y="271"/>
                  <a:pt x="991" y="276"/>
                </a:cubicBezTo>
                <a:cubicBezTo>
                  <a:pt x="986" y="281"/>
                  <a:pt x="980" y="285"/>
                  <a:pt x="974" y="288"/>
                </a:cubicBezTo>
                <a:cubicBezTo>
                  <a:pt x="967" y="291"/>
                  <a:pt x="960" y="292"/>
                  <a:pt x="953" y="292"/>
                </a:cubicBezTo>
                <a:lnTo>
                  <a:pt x="53" y="292"/>
                </a:lnTo>
                <a:cubicBezTo>
                  <a:pt x="46" y="292"/>
                  <a:pt x="39" y="291"/>
                  <a:pt x="33" y="288"/>
                </a:cubicBezTo>
                <a:cubicBezTo>
                  <a:pt x="26" y="285"/>
                  <a:pt x="20" y="281"/>
                  <a:pt x="15" y="276"/>
                </a:cubicBezTo>
                <a:cubicBezTo>
                  <a:pt x="10" y="271"/>
                  <a:pt x="7" y="266"/>
                  <a:pt x="4" y="259"/>
                </a:cubicBezTo>
                <a:cubicBezTo>
                  <a:pt x="1" y="253"/>
                  <a:pt x="0" y="246"/>
                  <a:pt x="0" y="239"/>
                </a:cubicBezTo>
                <a:close/>
              </a:path>
            </a:pathLst>
          </a:custGeom>
          <a:solidFill>
            <a:srgbClr val="E8A838">
              <a:alpha val="1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8" name=""/>
          <p:cNvSpPr txBox="1"/>
          <p:nvPr/>
        </p:nvSpPr>
        <p:spPr>
          <a:xfrm>
            <a:off x="6235560" y="3228480"/>
            <a:ext cx="44892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Tektoniks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9" name=""/>
          <p:cNvSpPr txBox="1"/>
          <p:nvPr/>
        </p:nvSpPr>
        <p:spPr>
          <a:xfrm>
            <a:off x="8403840" y="3244680"/>
            <a:ext cx="272880" cy="748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52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PANELS</a:t>
            </a:r>
            <a:endParaRPr lang="en-US" sz="5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0" name=""/>
          <p:cNvSpPr/>
          <p:nvPr/>
        </p:nvSpPr>
        <p:spPr>
          <a:xfrm>
            <a:off x="6086160" y="4657680"/>
            <a:ext cx="2791440" cy="9720"/>
          </a:xfrm>
          <a:custGeom>
            <a:avLst/>
            <a:gdLst/>
            <a:ahLst/>
            <a:rect l="0" t="0" r="r" b="b"/>
            <a:pathLst>
              <a:path w="7754" h="27">
                <a:moveTo>
                  <a:pt x="7754" y="27"/>
                </a:moveTo>
                <a:lnTo>
                  <a:pt x="0" y="27"/>
                </a:lnTo>
                <a:lnTo>
                  <a:pt x="0" y="0"/>
                </a:lnTo>
                <a:lnTo>
                  <a:pt x="7754" y="0"/>
                </a:lnTo>
                <a:lnTo>
                  <a:pt x="7754" y="27"/>
                </a:ln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1" name=""/>
          <p:cNvSpPr txBox="1"/>
          <p:nvPr/>
        </p:nvSpPr>
        <p:spPr>
          <a:xfrm>
            <a:off x="6235560" y="3350520"/>
            <a:ext cx="991800" cy="86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00" b="0" u="none" strike="noStrike">
                <a:solidFill>
                  <a:srgbClr val="5A6B7A"/>
                </a:solidFill>
                <a:effectLst/>
                <a:uFillTx/>
                <a:latin typeface="Arial"/>
                <a:ea typeface="Arial"/>
              </a:rPr>
              <a:t>Prefab walls, crane assembly</a:t>
            </a:r>
            <a:endParaRPr lang="en-US" sz="6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2" name=""/>
          <p:cNvSpPr txBox="1"/>
          <p:nvPr/>
        </p:nvSpPr>
        <p:spPr>
          <a:xfrm>
            <a:off x="6855480" y="4741200"/>
            <a:ext cx="1250280" cy="86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00" b="0" u="none" strike="noStrike">
                <a:solidFill>
                  <a:srgbClr val="5A6B7A"/>
                </a:solidFill>
                <a:effectLst/>
                <a:uFillTx/>
                <a:latin typeface="Arial"/>
                <a:ea typeface="Arial"/>
              </a:rPr>
              <a:t>Local vendors use outdated methods</a:t>
            </a:r>
            <a:endParaRPr lang="en-US" sz="6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"/>
          <p:cNvSpPr/>
          <p:nvPr/>
        </p:nvSpPr>
        <p:spPr>
          <a:xfrm>
            <a:off x="0" y="0"/>
            <a:ext cx="9144000" cy="5142240"/>
          </a:xfrm>
          <a:custGeom>
            <a:avLst/>
            <a:gdLst/>
            <a:ahLst/>
            <a:rect l="0" t="0" r="r" b="b"/>
            <a:pathLst>
              <a:path w="25400" h="14284">
                <a:moveTo>
                  <a:pt x="0" y="0"/>
                </a:moveTo>
                <a:lnTo>
                  <a:pt x="25400" y="0"/>
                </a:lnTo>
                <a:lnTo>
                  <a:pt x="25400" y="14284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solidFill>
            <a:srgbClr val="F5F0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4" name=""/>
          <p:cNvSpPr txBox="1"/>
          <p:nvPr/>
        </p:nvSpPr>
        <p:spPr>
          <a:xfrm>
            <a:off x="380880" y="305280"/>
            <a:ext cx="175356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0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C O M P E T I T I V E  A N A LY S I S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5" name=""/>
          <p:cNvSpPr txBox="1"/>
          <p:nvPr/>
        </p:nvSpPr>
        <p:spPr>
          <a:xfrm>
            <a:off x="380880" y="492120"/>
            <a:ext cx="4045680" cy="29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100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Northeast Today: </a:t>
            </a:r>
            <a:r>
              <a:rPr lang="en-US" sz="2100" b="1" u="none" strike="noStrike">
                <a:solidFill>
                  <a:srgbClr val="E74C3C"/>
                </a:solidFill>
                <a:effectLst/>
                <a:uFillTx/>
                <a:latin typeface="Arial"/>
                <a:ea typeface="Arial"/>
              </a:rPr>
              <a:t>No Innovation</a:t>
            </a:r>
            <a:endParaRPr lang="en-US" sz="21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6" name=""/>
          <p:cNvSpPr txBox="1"/>
          <p:nvPr/>
        </p:nvSpPr>
        <p:spPr>
          <a:xfrm>
            <a:off x="380880" y="991080"/>
            <a:ext cx="143820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0" u="none" strike="noStrike">
                <a:solidFill>
                  <a:srgbClr val="5A6B7A"/>
                </a:solidFill>
                <a:effectLst/>
                <a:uFillTx/>
                <a:latin typeface="Arial"/>
                <a:ea typeface="Arial"/>
              </a:rPr>
              <a:t>CURRENT LOCAL VENDORS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7" name=""/>
          <p:cNvSpPr/>
          <p:nvPr/>
        </p:nvSpPr>
        <p:spPr>
          <a:xfrm>
            <a:off x="5095800" y="1218960"/>
            <a:ext cx="3667320" cy="3619800"/>
          </a:xfrm>
          <a:custGeom>
            <a:avLst/>
            <a:gdLst/>
            <a:ahLst/>
            <a:rect l="0" t="0" r="r" b="b"/>
            <a:pathLst>
              <a:path w="10187" h="10055">
                <a:moveTo>
                  <a:pt x="0" y="9738"/>
                </a:moveTo>
                <a:lnTo>
                  <a:pt x="0" y="318"/>
                </a:lnTo>
                <a:cubicBezTo>
                  <a:pt x="0" y="297"/>
                  <a:pt x="2" y="276"/>
                  <a:pt x="6" y="256"/>
                </a:cubicBezTo>
                <a:cubicBezTo>
                  <a:pt x="10" y="235"/>
                  <a:pt x="16" y="215"/>
                  <a:pt x="24" y="196"/>
                </a:cubicBezTo>
                <a:cubicBezTo>
                  <a:pt x="32" y="177"/>
                  <a:pt x="42" y="159"/>
                  <a:pt x="53" y="141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7" y="78"/>
                  <a:pt x="123" y="65"/>
                  <a:pt x="141" y="54"/>
                </a:cubicBezTo>
                <a:cubicBezTo>
                  <a:pt x="158" y="42"/>
                  <a:pt x="176" y="32"/>
                  <a:pt x="196" y="24"/>
                </a:cubicBezTo>
                <a:cubicBezTo>
                  <a:pt x="215" y="16"/>
                  <a:pt x="235" y="10"/>
                  <a:pt x="255" y="6"/>
                </a:cubicBezTo>
                <a:cubicBezTo>
                  <a:pt x="276" y="2"/>
                  <a:pt x="296" y="0"/>
                  <a:pt x="317" y="0"/>
                </a:cubicBezTo>
                <a:lnTo>
                  <a:pt x="9870" y="0"/>
                </a:lnTo>
                <a:cubicBezTo>
                  <a:pt x="9891" y="0"/>
                  <a:pt x="9911" y="2"/>
                  <a:pt x="9932" y="6"/>
                </a:cubicBezTo>
                <a:cubicBezTo>
                  <a:pt x="9952" y="10"/>
                  <a:pt x="9972" y="16"/>
                  <a:pt x="9991" y="24"/>
                </a:cubicBezTo>
                <a:cubicBezTo>
                  <a:pt x="10010" y="32"/>
                  <a:pt x="10029" y="42"/>
                  <a:pt x="10046" y="54"/>
                </a:cubicBezTo>
                <a:cubicBezTo>
                  <a:pt x="10063" y="65"/>
                  <a:pt x="10079" y="78"/>
                  <a:pt x="10094" y="93"/>
                </a:cubicBezTo>
                <a:cubicBezTo>
                  <a:pt x="10109" y="108"/>
                  <a:pt x="10122" y="124"/>
                  <a:pt x="10134" y="141"/>
                </a:cubicBezTo>
                <a:cubicBezTo>
                  <a:pt x="10145" y="159"/>
                  <a:pt x="10155" y="177"/>
                  <a:pt x="10163" y="196"/>
                </a:cubicBezTo>
                <a:cubicBezTo>
                  <a:pt x="10171" y="215"/>
                  <a:pt x="10177" y="235"/>
                  <a:pt x="10181" y="256"/>
                </a:cubicBezTo>
                <a:cubicBezTo>
                  <a:pt x="10185" y="276"/>
                  <a:pt x="10187" y="297"/>
                  <a:pt x="10187" y="318"/>
                </a:cubicBezTo>
                <a:lnTo>
                  <a:pt x="10187" y="9738"/>
                </a:lnTo>
                <a:cubicBezTo>
                  <a:pt x="10187" y="9759"/>
                  <a:pt x="10185" y="9779"/>
                  <a:pt x="10181" y="9800"/>
                </a:cubicBezTo>
                <a:cubicBezTo>
                  <a:pt x="10177" y="9820"/>
                  <a:pt x="10171" y="9840"/>
                  <a:pt x="10163" y="9859"/>
                </a:cubicBezTo>
                <a:cubicBezTo>
                  <a:pt x="10155" y="9879"/>
                  <a:pt x="10145" y="9897"/>
                  <a:pt x="10134" y="9914"/>
                </a:cubicBezTo>
                <a:cubicBezTo>
                  <a:pt x="10122" y="9932"/>
                  <a:pt x="10109" y="9948"/>
                  <a:pt x="10094" y="9962"/>
                </a:cubicBezTo>
                <a:cubicBezTo>
                  <a:pt x="10079" y="9977"/>
                  <a:pt x="10063" y="9990"/>
                  <a:pt x="10046" y="10002"/>
                </a:cubicBezTo>
                <a:cubicBezTo>
                  <a:pt x="10029" y="10013"/>
                  <a:pt x="10010" y="10023"/>
                  <a:pt x="9991" y="10031"/>
                </a:cubicBezTo>
                <a:cubicBezTo>
                  <a:pt x="9972" y="10039"/>
                  <a:pt x="9952" y="10045"/>
                  <a:pt x="9932" y="10049"/>
                </a:cubicBezTo>
                <a:cubicBezTo>
                  <a:pt x="9911" y="10053"/>
                  <a:pt x="9891" y="10055"/>
                  <a:pt x="9870" y="10055"/>
                </a:cubicBezTo>
                <a:lnTo>
                  <a:pt x="317" y="10055"/>
                </a:lnTo>
                <a:cubicBezTo>
                  <a:pt x="296" y="10055"/>
                  <a:pt x="276" y="10053"/>
                  <a:pt x="255" y="10049"/>
                </a:cubicBezTo>
                <a:cubicBezTo>
                  <a:pt x="235" y="10045"/>
                  <a:pt x="215" y="10039"/>
                  <a:pt x="196" y="10031"/>
                </a:cubicBezTo>
                <a:cubicBezTo>
                  <a:pt x="176" y="10023"/>
                  <a:pt x="158" y="10013"/>
                  <a:pt x="141" y="10002"/>
                </a:cubicBezTo>
                <a:cubicBezTo>
                  <a:pt x="123" y="9990"/>
                  <a:pt x="107" y="9977"/>
                  <a:pt x="93" y="9962"/>
                </a:cubicBezTo>
                <a:cubicBezTo>
                  <a:pt x="78" y="9948"/>
                  <a:pt x="65" y="9932"/>
                  <a:pt x="53" y="9914"/>
                </a:cubicBezTo>
                <a:cubicBezTo>
                  <a:pt x="42" y="9897"/>
                  <a:pt x="32" y="9879"/>
                  <a:pt x="24" y="9859"/>
                </a:cubicBezTo>
                <a:cubicBezTo>
                  <a:pt x="16" y="9840"/>
                  <a:pt x="10" y="9820"/>
                  <a:pt x="6" y="9800"/>
                </a:cubicBezTo>
                <a:cubicBezTo>
                  <a:pt x="2" y="9779"/>
                  <a:pt x="0" y="9759"/>
                  <a:pt x="0" y="9738"/>
                </a:cubicBezTo>
                <a:close/>
              </a:path>
            </a:pathLst>
          </a:custGeom>
          <a:solidFill>
            <a:srgbClr val="0A162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38" name=""/>
          <p:cNvSpPr txBox="1"/>
          <p:nvPr/>
        </p:nvSpPr>
        <p:spPr>
          <a:xfrm>
            <a:off x="5094000" y="991080"/>
            <a:ext cx="99972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0" u="none" strike="noStrike">
                <a:solidFill>
                  <a:srgbClr val="16A085"/>
                </a:solidFill>
                <a:effectLst/>
                <a:uFillTx/>
                <a:latin typeface="Arial"/>
                <a:ea typeface="Arial"/>
              </a:rPr>
              <a:t>THE OPPORTUNITY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9" name=""/>
          <p:cNvSpPr txBox="1"/>
          <p:nvPr/>
        </p:nvSpPr>
        <p:spPr>
          <a:xfrm>
            <a:off x="5322600" y="1465920"/>
            <a:ext cx="20966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50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First </a:t>
            </a:r>
            <a:r>
              <a:rPr lang="en-US" sz="15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AI-driven modular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0" name=""/>
          <p:cNvSpPr/>
          <p:nvPr/>
        </p:nvSpPr>
        <p:spPr>
          <a:xfrm>
            <a:off x="5324400" y="2095200"/>
            <a:ext cx="267120" cy="267120"/>
          </a:xfrm>
          <a:custGeom>
            <a:avLst/>
            <a:gdLst/>
            <a:ahLst/>
            <a:rect l="0" t="0" r="r" b="b"/>
            <a:pathLst>
              <a:path w="742" h="742">
                <a:moveTo>
                  <a:pt x="0" y="583"/>
                </a:moveTo>
                <a:lnTo>
                  <a:pt x="0" y="159"/>
                </a:lnTo>
                <a:cubicBezTo>
                  <a:pt x="0" y="149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9"/>
                  <a:pt x="21" y="80"/>
                  <a:pt x="26" y="71"/>
                </a:cubicBezTo>
                <a:cubicBezTo>
                  <a:pt x="32" y="62"/>
                  <a:pt x="39" y="54"/>
                  <a:pt x="46" y="47"/>
                </a:cubicBezTo>
                <a:cubicBezTo>
                  <a:pt x="54" y="39"/>
                  <a:pt x="62" y="33"/>
                  <a:pt x="70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7" y="8"/>
                  <a:pt x="117" y="5"/>
                  <a:pt x="127" y="3"/>
                </a:cubicBezTo>
                <a:cubicBezTo>
                  <a:pt x="138" y="1"/>
                  <a:pt x="148" y="0"/>
                  <a:pt x="158" y="0"/>
                </a:cubicBezTo>
                <a:lnTo>
                  <a:pt x="583" y="0"/>
                </a:lnTo>
                <a:cubicBezTo>
                  <a:pt x="593" y="0"/>
                  <a:pt x="604" y="1"/>
                  <a:pt x="614" y="3"/>
                </a:cubicBezTo>
                <a:cubicBezTo>
                  <a:pt x="624" y="5"/>
                  <a:pt x="634" y="8"/>
                  <a:pt x="644" y="12"/>
                </a:cubicBezTo>
                <a:cubicBezTo>
                  <a:pt x="653" y="16"/>
                  <a:pt x="662" y="21"/>
                  <a:pt x="671" y="27"/>
                </a:cubicBezTo>
                <a:cubicBezTo>
                  <a:pt x="680" y="33"/>
                  <a:pt x="688" y="39"/>
                  <a:pt x="695" y="47"/>
                </a:cubicBezTo>
                <a:cubicBezTo>
                  <a:pt x="702" y="54"/>
                  <a:pt x="709" y="62"/>
                  <a:pt x="715" y="71"/>
                </a:cubicBezTo>
                <a:cubicBezTo>
                  <a:pt x="721" y="80"/>
                  <a:pt x="725" y="89"/>
                  <a:pt x="729" y="98"/>
                </a:cubicBezTo>
                <a:cubicBezTo>
                  <a:pt x="733" y="108"/>
                  <a:pt x="736" y="118"/>
                  <a:pt x="738" y="128"/>
                </a:cubicBezTo>
                <a:cubicBezTo>
                  <a:pt x="741" y="138"/>
                  <a:pt x="742" y="149"/>
                  <a:pt x="742" y="159"/>
                </a:cubicBezTo>
                <a:lnTo>
                  <a:pt x="742" y="583"/>
                </a:lnTo>
                <a:cubicBezTo>
                  <a:pt x="742" y="594"/>
                  <a:pt x="741" y="604"/>
                  <a:pt x="738" y="614"/>
                </a:cubicBezTo>
                <a:cubicBezTo>
                  <a:pt x="736" y="625"/>
                  <a:pt x="733" y="635"/>
                  <a:pt x="729" y="644"/>
                </a:cubicBezTo>
                <a:cubicBezTo>
                  <a:pt x="725" y="654"/>
                  <a:pt x="721" y="663"/>
                  <a:pt x="715" y="672"/>
                </a:cubicBezTo>
                <a:cubicBezTo>
                  <a:pt x="709" y="680"/>
                  <a:pt x="702" y="688"/>
                  <a:pt x="695" y="696"/>
                </a:cubicBezTo>
                <a:cubicBezTo>
                  <a:pt x="688" y="703"/>
                  <a:pt x="680" y="710"/>
                  <a:pt x="671" y="715"/>
                </a:cubicBezTo>
                <a:cubicBezTo>
                  <a:pt x="662" y="721"/>
                  <a:pt x="653" y="726"/>
                  <a:pt x="644" y="730"/>
                </a:cubicBezTo>
                <a:cubicBezTo>
                  <a:pt x="634" y="734"/>
                  <a:pt x="624" y="737"/>
                  <a:pt x="614" y="739"/>
                </a:cubicBezTo>
                <a:cubicBezTo>
                  <a:pt x="604" y="741"/>
                  <a:pt x="593" y="742"/>
                  <a:pt x="583" y="742"/>
                </a:cubicBezTo>
                <a:lnTo>
                  <a:pt x="158" y="742"/>
                </a:lnTo>
                <a:cubicBezTo>
                  <a:pt x="148" y="742"/>
                  <a:pt x="138" y="741"/>
                  <a:pt x="127" y="739"/>
                </a:cubicBezTo>
                <a:cubicBezTo>
                  <a:pt x="117" y="737"/>
                  <a:pt x="107" y="734"/>
                  <a:pt x="98" y="730"/>
                </a:cubicBezTo>
                <a:cubicBezTo>
                  <a:pt x="88" y="726"/>
                  <a:pt x="79" y="721"/>
                  <a:pt x="70" y="715"/>
                </a:cubicBezTo>
                <a:cubicBezTo>
                  <a:pt x="62" y="710"/>
                  <a:pt x="54" y="703"/>
                  <a:pt x="46" y="696"/>
                </a:cubicBezTo>
                <a:cubicBezTo>
                  <a:pt x="39" y="688"/>
                  <a:pt x="32" y="680"/>
                  <a:pt x="26" y="672"/>
                </a:cubicBezTo>
                <a:cubicBezTo>
                  <a:pt x="21" y="663"/>
                  <a:pt x="16" y="654"/>
                  <a:pt x="12" y="644"/>
                </a:cubicBezTo>
                <a:cubicBezTo>
                  <a:pt x="8" y="635"/>
                  <a:pt x="5" y="625"/>
                  <a:pt x="3" y="614"/>
                </a:cubicBezTo>
                <a:cubicBezTo>
                  <a:pt x="1" y="604"/>
                  <a:pt x="0" y="594"/>
                  <a:pt x="0" y="583"/>
                </a:cubicBezTo>
                <a:close/>
              </a:path>
            </a:pathLst>
          </a:custGeom>
          <a:solidFill>
            <a:srgbClr val="E8A838">
              <a:alpha val="1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1" name=""/>
          <p:cNvSpPr txBox="1"/>
          <p:nvPr/>
        </p:nvSpPr>
        <p:spPr>
          <a:xfrm>
            <a:off x="5322600" y="1713600"/>
            <a:ext cx="2721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50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manufacturer in the Northeast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2" name=""/>
          <p:cNvSpPr txBox="1"/>
          <p:nvPr/>
        </p:nvSpPr>
        <p:spPr>
          <a:xfrm>
            <a:off x="5374800" y="2134080"/>
            <a:ext cx="1332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000000"/>
                </a:solidFill>
                <a:effectLst/>
                <a:uFillTx/>
                <a:latin typeface="NotoColorEmoji"/>
                <a:ea typeface="NotoColorEmoji"/>
              </a:rPr>
              <a:t>⚡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3" name=""/>
          <p:cNvSpPr txBox="1"/>
          <p:nvPr/>
        </p:nvSpPr>
        <p:spPr>
          <a:xfrm>
            <a:off x="5703480" y="2115720"/>
            <a:ext cx="2350800" cy="128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1 month production</a:t>
            </a:r>
            <a:r>
              <a:rPr lang="en-US" sz="90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 vs 6-7 months from local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4" name=""/>
          <p:cNvSpPr/>
          <p:nvPr/>
        </p:nvSpPr>
        <p:spPr>
          <a:xfrm>
            <a:off x="5324400" y="2552400"/>
            <a:ext cx="267120" cy="267120"/>
          </a:xfrm>
          <a:custGeom>
            <a:avLst/>
            <a:gdLst/>
            <a:ahLst/>
            <a:rect l="0" t="0" r="r" b="b"/>
            <a:pathLst>
              <a:path w="742" h="742">
                <a:moveTo>
                  <a:pt x="0" y="582"/>
                </a:moveTo>
                <a:lnTo>
                  <a:pt x="0" y="159"/>
                </a:lnTo>
                <a:cubicBezTo>
                  <a:pt x="0" y="149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9"/>
                  <a:pt x="21" y="80"/>
                  <a:pt x="26" y="71"/>
                </a:cubicBezTo>
                <a:cubicBezTo>
                  <a:pt x="32" y="62"/>
                  <a:pt x="39" y="54"/>
                  <a:pt x="46" y="47"/>
                </a:cubicBezTo>
                <a:cubicBezTo>
                  <a:pt x="54" y="39"/>
                  <a:pt x="62" y="33"/>
                  <a:pt x="70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7" y="8"/>
                  <a:pt x="117" y="5"/>
                  <a:pt x="127" y="3"/>
                </a:cubicBezTo>
                <a:cubicBezTo>
                  <a:pt x="138" y="1"/>
                  <a:pt x="148" y="0"/>
                  <a:pt x="158" y="0"/>
                </a:cubicBezTo>
                <a:lnTo>
                  <a:pt x="583" y="0"/>
                </a:lnTo>
                <a:cubicBezTo>
                  <a:pt x="593" y="0"/>
                  <a:pt x="604" y="1"/>
                  <a:pt x="614" y="3"/>
                </a:cubicBezTo>
                <a:cubicBezTo>
                  <a:pt x="624" y="5"/>
                  <a:pt x="634" y="8"/>
                  <a:pt x="644" y="12"/>
                </a:cubicBezTo>
                <a:cubicBezTo>
                  <a:pt x="653" y="16"/>
                  <a:pt x="662" y="21"/>
                  <a:pt x="671" y="27"/>
                </a:cubicBezTo>
                <a:cubicBezTo>
                  <a:pt x="680" y="33"/>
                  <a:pt x="688" y="39"/>
                  <a:pt x="695" y="47"/>
                </a:cubicBezTo>
                <a:cubicBezTo>
                  <a:pt x="702" y="54"/>
                  <a:pt x="709" y="62"/>
                  <a:pt x="715" y="71"/>
                </a:cubicBezTo>
                <a:cubicBezTo>
                  <a:pt x="721" y="80"/>
                  <a:pt x="725" y="89"/>
                  <a:pt x="729" y="98"/>
                </a:cubicBezTo>
                <a:cubicBezTo>
                  <a:pt x="733" y="108"/>
                  <a:pt x="736" y="118"/>
                  <a:pt x="738" y="128"/>
                </a:cubicBezTo>
                <a:cubicBezTo>
                  <a:pt x="741" y="138"/>
                  <a:pt x="742" y="149"/>
                  <a:pt x="742" y="159"/>
                </a:cubicBezTo>
                <a:lnTo>
                  <a:pt x="742" y="582"/>
                </a:lnTo>
                <a:cubicBezTo>
                  <a:pt x="742" y="593"/>
                  <a:pt x="741" y="603"/>
                  <a:pt x="738" y="613"/>
                </a:cubicBezTo>
                <a:cubicBezTo>
                  <a:pt x="736" y="624"/>
                  <a:pt x="733" y="634"/>
                  <a:pt x="729" y="643"/>
                </a:cubicBezTo>
                <a:cubicBezTo>
                  <a:pt x="725" y="653"/>
                  <a:pt x="721" y="662"/>
                  <a:pt x="715" y="671"/>
                </a:cubicBezTo>
                <a:cubicBezTo>
                  <a:pt x="709" y="679"/>
                  <a:pt x="702" y="688"/>
                  <a:pt x="695" y="696"/>
                </a:cubicBezTo>
                <a:cubicBezTo>
                  <a:pt x="688" y="703"/>
                  <a:pt x="680" y="710"/>
                  <a:pt x="671" y="715"/>
                </a:cubicBezTo>
                <a:cubicBezTo>
                  <a:pt x="662" y="721"/>
                  <a:pt x="653" y="726"/>
                  <a:pt x="644" y="730"/>
                </a:cubicBezTo>
                <a:cubicBezTo>
                  <a:pt x="634" y="734"/>
                  <a:pt x="624" y="737"/>
                  <a:pt x="614" y="739"/>
                </a:cubicBezTo>
                <a:cubicBezTo>
                  <a:pt x="604" y="741"/>
                  <a:pt x="593" y="742"/>
                  <a:pt x="583" y="742"/>
                </a:cubicBezTo>
                <a:lnTo>
                  <a:pt x="158" y="742"/>
                </a:lnTo>
                <a:cubicBezTo>
                  <a:pt x="148" y="742"/>
                  <a:pt x="138" y="741"/>
                  <a:pt x="127" y="739"/>
                </a:cubicBezTo>
                <a:cubicBezTo>
                  <a:pt x="117" y="737"/>
                  <a:pt x="107" y="734"/>
                  <a:pt x="98" y="730"/>
                </a:cubicBezTo>
                <a:cubicBezTo>
                  <a:pt x="88" y="726"/>
                  <a:pt x="79" y="721"/>
                  <a:pt x="70" y="715"/>
                </a:cubicBezTo>
                <a:cubicBezTo>
                  <a:pt x="62" y="710"/>
                  <a:pt x="54" y="703"/>
                  <a:pt x="46" y="696"/>
                </a:cubicBezTo>
                <a:cubicBezTo>
                  <a:pt x="39" y="688"/>
                  <a:pt x="32" y="679"/>
                  <a:pt x="26" y="671"/>
                </a:cubicBezTo>
                <a:cubicBezTo>
                  <a:pt x="21" y="662"/>
                  <a:pt x="16" y="653"/>
                  <a:pt x="12" y="643"/>
                </a:cubicBezTo>
                <a:cubicBezTo>
                  <a:pt x="8" y="634"/>
                  <a:pt x="5" y="624"/>
                  <a:pt x="3" y="613"/>
                </a:cubicBezTo>
                <a:cubicBezTo>
                  <a:pt x="1" y="603"/>
                  <a:pt x="0" y="593"/>
                  <a:pt x="0" y="582"/>
                </a:cubicBezTo>
                <a:close/>
              </a:path>
            </a:pathLst>
          </a:custGeom>
          <a:solidFill>
            <a:srgbClr val="E8A838">
              <a:alpha val="1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5" name=""/>
          <p:cNvSpPr txBox="1"/>
          <p:nvPr/>
        </p:nvSpPr>
        <p:spPr>
          <a:xfrm>
            <a:off x="5703480" y="2287440"/>
            <a:ext cx="2090880" cy="128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0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competitors—we control our supply chain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6" name=""/>
          <p:cNvSpPr txBox="1"/>
          <p:nvPr/>
        </p:nvSpPr>
        <p:spPr>
          <a:xfrm>
            <a:off x="5374800" y="2591280"/>
            <a:ext cx="1332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000000"/>
                </a:solidFill>
                <a:effectLst/>
                <a:uFillTx/>
                <a:latin typeface="NotoColorEmoji"/>
                <a:ea typeface="NotoColorEmoji"/>
              </a:rPr>
              <a:t>🤖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7" name=""/>
          <p:cNvSpPr txBox="1"/>
          <p:nvPr/>
        </p:nvSpPr>
        <p:spPr>
          <a:xfrm>
            <a:off x="5703480" y="2572920"/>
            <a:ext cx="2585880" cy="128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Robotic precision</a:t>
            </a:r>
            <a:r>
              <a:rPr lang="en-US" sz="90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 that no MA vendor offers—sub-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8" name=""/>
          <p:cNvSpPr/>
          <p:nvPr/>
        </p:nvSpPr>
        <p:spPr>
          <a:xfrm>
            <a:off x="5324400" y="3009600"/>
            <a:ext cx="267120" cy="267120"/>
          </a:xfrm>
          <a:custGeom>
            <a:avLst/>
            <a:gdLst/>
            <a:ahLst/>
            <a:rect l="0" t="0" r="r" b="b"/>
            <a:pathLst>
              <a:path w="742" h="742">
                <a:moveTo>
                  <a:pt x="0" y="583"/>
                </a:moveTo>
                <a:lnTo>
                  <a:pt x="0" y="160"/>
                </a:lnTo>
                <a:cubicBezTo>
                  <a:pt x="0" y="149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9"/>
                  <a:pt x="21" y="80"/>
                  <a:pt x="26" y="71"/>
                </a:cubicBezTo>
                <a:cubicBezTo>
                  <a:pt x="32" y="62"/>
                  <a:pt x="39" y="54"/>
                  <a:pt x="46" y="47"/>
                </a:cubicBezTo>
                <a:cubicBezTo>
                  <a:pt x="54" y="39"/>
                  <a:pt x="62" y="33"/>
                  <a:pt x="70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7" y="8"/>
                  <a:pt x="117" y="5"/>
                  <a:pt x="127" y="3"/>
                </a:cubicBezTo>
                <a:cubicBezTo>
                  <a:pt x="138" y="1"/>
                  <a:pt x="148" y="0"/>
                  <a:pt x="158" y="0"/>
                </a:cubicBezTo>
                <a:lnTo>
                  <a:pt x="583" y="0"/>
                </a:lnTo>
                <a:cubicBezTo>
                  <a:pt x="593" y="0"/>
                  <a:pt x="604" y="1"/>
                  <a:pt x="614" y="3"/>
                </a:cubicBezTo>
                <a:cubicBezTo>
                  <a:pt x="624" y="5"/>
                  <a:pt x="634" y="8"/>
                  <a:pt x="644" y="12"/>
                </a:cubicBezTo>
                <a:cubicBezTo>
                  <a:pt x="653" y="16"/>
                  <a:pt x="662" y="21"/>
                  <a:pt x="671" y="27"/>
                </a:cubicBezTo>
                <a:cubicBezTo>
                  <a:pt x="680" y="33"/>
                  <a:pt x="688" y="39"/>
                  <a:pt x="695" y="47"/>
                </a:cubicBezTo>
                <a:cubicBezTo>
                  <a:pt x="702" y="54"/>
                  <a:pt x="709" y="62"/>
                  <a:pt x="715" y="71"/>
                </a:cubicBezTo>
                <a:cubicBezTo>
                  <a:pt x="721" y="80"/>
                  <a:pt x="725" y="89"/>
                  <a:pt x="729" y="98"/>
                </a:cubicBezTo>
                <a:cubicBezTo>
                  <a:pt x="733" y="108"/>
                  <a:pt x="736" y="118"/>
                  <a:pt x="738" y="128"/>
                </a:cubicBezTo>
                <a:cubicBezTo>
                  <a:pt x="741" y="138"/>
                  <a:pt x="742" y="149"/>
                  <a:pt x="742" y="160"/>
                </a:cubicBezTo>
                <a:lnTo>
                  <a:pt x="742" y="583"/>
                </a:lnTo>
                <a:cubicBezTo>
                  <a:pt x="742" y="594"/>
                  <a:pt x="741" y="604"/>
                  <a:pt x="738" y="614"/>
                </a:cubicBezTo>
                <a:cubicBezTo>
                  <a:pt x="736" y="625"/>
                  <a:pt x="733" y="635"/>
                  <a:pt x="729" y="644"/>
                </a:cubicBezTo>
                <a:cubicBezTo>
                  <a:pt x="725" y="654"/>
                  <a:pt x="721" y="663"/>
                  <a:pt x="715" y="672"/>
                </a:cubicBezTo>
                <a:cubicBezTo>
                  <a:pt x="709" y="680"/>
                  <a:pt x="702" y="688"/>
                  <a:pt x="695" y="696"/>
                </a:cubicBezTo>
                <a:cubicBezTo>
                  <a:pt x="688" y="703"/>
                  <a:pt x="680" y="710"/>
                  <a:pt x="671" y="715"/>
                </a:cubicBezTo>
                <a:cubicBezTo>
                  <a:pt x="662" y="721"/>
                  <a:pt x="653" y="726"/>
                  <a:pt x="644" y="730"/>
                </a:cubicBezTo>
                <a:cubicBezTo>
                  <a:pt x="634" y="734"/>
                  <a:pt x="624" y="737"/>
                  <a:pt x="614" y="739"/>
                </a:cubicBezTo>
                <a:cubicBezTo>
                  <a:pt x="604" y="741"/>
                  <a:pt x="593" y="742"/>
                  <a:pt x="583" y="742"/>
                </a:cubicBezTo>
                <a:lnTo>
                  <a:pt x="158" y="742"/>
                </a:lnTo>
                <a:cubicBezTo>
                  <a:pt x="148" y="742"/>
                  <a:pt x="138" y="741"/>
                  <a:pt x="127" y="739"/>
                </a:cubicBezTo>
                <a:cubicBezTo>
                  <a:pt x="117" y="737"/>
                  <a:pt x="107" y="734"/>
                  <a:pt x="98" y="730"/>
                </a:cubicBezTo>
                <a:cubicBezTo>
                  <a:pt x="88" y="726"/>
                  <a:pt x="79" y="721"/>
                  <a:pt x="70" y="715"/>
                </a:cubicBezTo>
                <a:cubicBezTo>
                  <a:pt x="62" y="710"/>
                  <a:pt x="54" y="703"/>
                  <a:pt x="46" y="696"/>
                </a:cubicBezTo>
                <a:cubicBezTo>
                  <a:pt x="39" y="688"/>
                  <a:pt x="32" y="680"/>
                  <a:pt x="26" y="672"/>
                </a:cubicBezTo>
                <a:cubicBezTo>
                  <a:pt x="21" y="663"/>
                  <a:pt x="16" y="654"/>
                  <a:pt x="12" y="644"/>
                </a:cubicBezTo>
                <a:cubicBezTo>
                  <a:pt x="8" y="635"/>
                  <a:pt x="5" y="625"/>
                  <a:pt x="3" y="614"/>
                </a:cubicBezTo>
                <a:cubicBezTo>
                  <a:pt x="1" y="604"/>
                  <a:pt x="0" y="594"/>
                  <a:pt x="0" y="583"/>
                </a:cubicBezTo>
                <a:close/>
              </a:path>
            </a:pathLst>
          </a:custGeom>
          <a:solidFill>
            <a:srgbClr val="E8A838">
              <a:alpha val="1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9" name=""/>
          <p:cNvSpPr txBox="1"/>
          <p:nvPr/>
        </p:nvSpPr>
        <p:spPr>
          <a:xfrm>
            <a:off x="5703480" y="2744640"/>
            <a:ext cx="1048680" cy="128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0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millimeter tolerances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0" name=""/>
          <p:cNvSpPr txBox="1"/>
          <p:nvPr/>
        </p:nvSpPr>
        <p:spPr>
          <a:xfrm>
            <a:off x="5374800" y="3048480"/>
            <a:ext cx="1332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000000"/>
                </a:solidFill>
                <a:effectLst/>
                <a:uFillTx/>
                <a:latin typeface="NotoColorEmoji"/>
                <a:ea typeface="NotoColorEmoji"/>
              </a:rPr>
              <a:t>🎨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1" name=""/>
          <p:cNvSpPr txBox="1"/>
          <p:nvPr/>
        </p:nvSpPr>
        <p:spPr>
          <a:xfrm>
            <a:off x="5703480" y="3030120"/>
            <a:ext cx="2801520" cy="128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AI-powered customization</a:t>
            </a:r>
            <a:r>
              <a:rPr lang="en-US" sz="90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 vs fixed templates or stick-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2" name=""/>
          <p:cNvSpPr/>
          <p:nvPr/>
        </p:nvSpPr>
        <p:spPr>
          <a:xfrm>
            <a:off x="5324400" y="4305240"/>
            <a:ext cx="3210120" cy="9720"/>
          </a:xfrm>
          <a:custGeom>
            <a:avLst/>
            <a:gdLst/>
            <a:ahLst/>
            <a:rect l="0" t="0" r="r" b="b"/>
            <a:pathLst>
              <a:path w="8917" h="27">
                <a:moveTo>
                  <a:pt x="0" y="0"/>
                </a:moveTo>
                <a:lnTo>
                  <a:pt x="8917" y="0"/>
                </a:lnTo>
                <a:lnTo>
                  <a:pt x="891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3" name=""/>
          <p:cNvSpPr txBox="1"/>
          <p:nvPr/>
        </p:nvSpPr>
        <p:spPr>
          <a:xfrm>
            <a:off x="5703480" y="3201840"/>
            <a:ext cx="750240" cy="128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0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built limitations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654" name=""/>
          <p:cNvPicPr/>
          <p:nvPr/>
        </p:nvPicPr>
        <p:blipFill>
          <a:blip r:embed="rId1"/>
          <a:stretch/>
        </p:blipFill>
        <p:spPr>
          <a:xfrm>
            <a:off x="-247680" y="1257120"/>
            <a:ext cx="3447720" cy="1942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5" name=""/>
          <p:cNvSpPr/>
          <p:nvPr/>
        </p:nvSpPr>
        <p:spPr>
          <a:xfrm>
            <a:off x="380880" y="2847960"/>
            <a:ext cx="2190960" cy="352440"/>
          </a:xfrm>
          <a:custGeom>
            <a:avLst/>
            <a:gdLst/>
            <a:ahLst/>
            <a:rect l="0" t="0" r="r" b="b"/>
            <a:pathLst>
              <a:path w="6086" h="979">
                <a:moveTo>
                  <a:pt x="6086" y="768"/>
                </a:moveTo>
                <a:cubicBezTo>
                  <a:pt x="6086" y="796"/>
                  <a:pt x="6081" y="823"/>
                  <a:pt x="6070" y="849"/>
                </a:cubicBezTo>
                <a:cubicBezTo>
                  <a:pt x="6059" y="875"/>
                  <a:pt x="6044" y="898"/>
                  <a:pt x="6024" y="918"/>
                </a:cubicBezTo>
                <a:cubicBezTo>
                  <a:pt x="6004" y="937"/>
                  <a:pt x="5982" y="953"/>
                  <a:pt x="5956" y="963"/>
                </a:cubicBezTo>
                <a:cubicBezTo>
                  <a:pt x="5930" y="974"/>
                  <a:pt x="5903" y="979"/>
                  <a:pt x="5875" y="979"/>
                </a:cubicBezTo>
                <a:lnTo>
                  <a:pt x="211" y="979"/>
                </a:lnTo>
                <a:cubicBezTo>
                  <a:pt x="183" y="979"/>
                  <a:pt x="156" y="974"/>
                  <a:pt x="130" y="963"/>
                </a:cubicBezTo>
                <a:cubicBezTo>
                  <a:pt x="105" y="953"/>
                  <a:pt x="82" y="937"/>
                  <a:pt x="62" y="918"/>
                </a:cubicBezTo>
                <a:cubicBezTo>
                  <a:pt x="42" y="898"/>
                  <a:pt x="27" y="875"/>
                  <a:pt x="16" y="849"/>
                </a:cubicBezTo>
                <a:cubicBezTo>
                  <a:pt x="5" y="823"/>
                  <a:pt x="0" y="796"/>
                  <a:pt x="0" y="768"/>
                </a:cubicBezTo>
                <a:lnTo>
                  <a:pt x="0" y="0"/>
                </a:lnTo>
                <a:lnTo>
                  <a:pt x="6086" y="0"/>
                </a:lnTo>
                <a:lnTo>
                  <a:pt x="6086" y="76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6" name=""/>
          <p:cNvSpPr txBox="1"/>
          <p:nvPr/>
        </p:nvSpPr>
        <p:spPr>
          <a:xfrm>
            <a:off x="5322600" y="4469400"/>
            <a:ext cx="251820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1" u="none" strike="noStrike">
                <a:solidFill>
                  <a:srgbClr val="16A085"/>
                </a:solidFill>
                <a:effectLst/>
                <a:uFillTx/>
                <a:latin typeface="Arial"/>
                <a:ea typeface="Arial"/>
              </a:rPr>
              <a:t>→ Clear path to regional market leadership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7" name=""/>
          <p:cNvSpPr txBox="1"/>
          <p:nvPr/>
        </p:nvSpPr>
        <p:spPr>
          <a:xfrm>
            <a:off x="476280" y="2923560"/>
            <a:ext cx="72108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Backyard ADUs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658" name=""/>
          <p:cNvPicPr/>
          <p:nvPr/>
        </p:nvPicPr>
        <p:blipFill>
          <a:blip r:embed="rId2"/>
          <a:stretch/>
        </p:blipFill>
        <p:spPr>
          <a:xfrm>
            <a:off x="2619360" y="1257120"/>
            <a:ext cx="2295000" cy="1942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9" name=""/>
          <p:cNvSpPr/>
          <p:nvPr/>
        </p:nvSpPr>
        <p:spPr>
          <a:xfrm>
            <a:off x="2666880" y="2847960"/>
            <a:ext cx="2200680" cy="352440"/>
          </a:xfrm>
          <a:custGeom>
            <a:avLst/>
            <a:gdLst/>
            <a:ahLst/>
            <a:rect l="0" t="0" r="r" b="b"/>
            <a:pathLst>
              <a:path w="6113" h="979">
                <a:moveTo>
                  <a:pt x="6113" y="768"/>
                </a:moveTo>
                <a:cubicBezTo>
                  <a:pt x="6113" y="796"/>
                  <a:pt x="6107" y="823"/>
                  <a:pt x="6097" y="849"/>
                </a:cubicBezTo>
                <a:cubicBezTo>
                  <a:pt x="6086" y="875"/>
                  <a:pt x="6071" y="898"/>
                  <a:pt x="6051" y="918"/>
                </a:cubicBezTo>
                <a:cubicBezTo>
                  <a:pt x="6031" y="937"/>
                  <a:pt x="6008" y="953"/>
                  <a:pt x="5982" y="963"/>
                </a:cubicBezTo>
                <a:cubicBezTo>
                  <a:pt x="5956" y="974"/>
                  <a:pt x="5929" y="979"/>
                  <a:pt x="5901" y="979"/>
                </a:cubicBezTo>
                <a:lnTo>
                  <a:pt x="211" y="979"/>
                </a:lnTo>
                <a:cubicBezTo>
                  <a:pt x="183" y="979"/>
                  <a:pt x="156" y="974"/>
                  <a:pt x="130" y="963"/>
                </a:cubicBezTo>
                <a:cubicBezTo>
                  <a:pt x="105" y="953"/>
                  <a:pt x="82" y="937"/>
                  <a:pt x="62" y="918"/>
                </a:cubicBezTo>
                <a:cubicBezTo>
                  <a:pt x="42" y="898"/>
                  <a:pt x="27" y="875"/>
                  <a:pt x="16" y="849"/>
                </a:cubicBezTo>
                <a:cubicBezTo>
                  <a:pt x="5" y="823"/>
                  <a:pt x="0" y="796"/>
                  <a:pt x="0" y="768"/>
                </a:cubicBezTo>
                <a:lnTo>
                  <a:pt x="0" y="0"/>
                </a:lnTo>
                <a:lnTo>
                  <a:pt x="6113" y="0"/>
                </a:lnTo>
                <a:lnTo>
                  <a:pt x="6113" y="76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0" name=""/>
          <p:cNvSpPr txBox="1"/>
          <p:nvPr/>
        </p:nvSpPr>
        <p:spPr>
          <a:xfrm>
            <a:off x="476280" y="3027600"/>
            <a:ext cx="774000" cy="9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70" b="0" u="none" strike="noStrike">
                <a:solidFill>
                  <a:srgbClr val="E74C3C"/>
                </a:solidFill>
                <a:effectLst/>
                <a:uFillTx/>
                <a:latin typeface="Arial"/>
                <a:ea typeface="Arial"/>
              </a:rPr>
              <a:t>6-7 month build time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1" name=""/>
          <p:cNvSpPr txBox="1"/>
          <p:nvPr/>
        </p:nvSpPr>
        <p:spPr>
          <a:xfrm>
            <a:off x="2765880" y="2923560"/>
            <a:ext cx="52884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LB Modular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662" name=""/>
          <p:cNvPicPr/>
          <p:nvPr/>
        </p:nvPicPr>
        <p:blipFill>
          <a:blip r:embed="rId3"/>
          <a:stretch/>
        </p:blipFill>
        <p:spPr>
          <a:xfrm>
            <a:off x="104760" y="3295800"/>
            <a:ext cx="2752200" cy="1542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3" name=""/>
          <p:cNvSpPr/>
          <p:nvPr/>
        </p:nvSpPr>
        <p:spPr>
          <a:xfrm>
            <a:off x="380880" y="4485960"/>
            <a:ext cx="2190960" cy="352800"/>
          </a:xfrm>
          <a:custGeom>
            <a:avLst/>
            <a:gdLst/>
            <a:ahLst/>
            <a:rect l="0" t="0" r="r" b="b"/>
            <a:pathLst>
              <a:path w="6086" h="980">
                <a:moveTo>
                  <a:pt x="6086" y="769"/>
                </a:moveTo>
                <a:cubicBezTo>
                  <a:pt x="6086" y="797"/>
                  <a:pt x="6081" y="824"/>
                  <a:pt x="6070" y="850"/>
                </a:cubicBezTo>
                <a:cubicBezTo>
                  <a:pt x="6059" y="876"/>
                  <a:pt x="6044" y="898"/>
                  <a:pt x="6024" y="918"/>
                </a:cubicBezTo>
                <a:cubicBezTo>
                  <a:pt x="6004" y="938"/>
                  <a:pt x="5982" y="953"/>
                  <a:pt x="5956" y="964"/>
                </a:cubicBezTo>
                <a:cubicBezTo>
                  <a:pt x="5930" y="975"/>
                  <a:pt x="5903" y="980"/>
                  <a:pt x="5875" y="980"/>
                </a:cubicBezTo>
                <a:lnTo>
                  <a:pt x="211" y="980"/>
                </a:lnTo>
                <a:cubicBezTo>
                  <a:pt x="183" y="980"/>
                  <a:pt x="156" y="975"/>
                  <a:pt x="130" y="964"/>
                </a:cubicBezTo>
                <a:cubicBezTo>
                  <a:pt x="105" y="953"/>
                  <a:pt x="82" y="938"/>
                  <a:pt x="62" y="918"/>
                </a:cubicBezTo>
                <a:cubicBezTo>
                  <a:pt x="42" y="898"/>
                  <a:pt x="27" y="876"/>
                  <a:pt x="16" y="850"/>
                </a:cubicBezTo>
                <a:cubicBezTo>
                  <a:pt x="5" y="824"/>
                  <a:pt x="0" y="797"/>
                  <a:pt x="0" y="769"/>
                </a:cubicBezTo>
                <a:lnTo>
                  <a:pt x="0" y="0"/>
                </a:lnTo>
                <a:lnTo>
                  <a:pt x="6086" y="0"/>
                </a:lnTo>
                <a:lnTo>
                  <a:pt x="6086" y="769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4" name=""/>
          <p:cNvSpPr txBox="1"/>
          <p:nvPr/>
        </p:nvSpPr>
        <p:spPr>
          <a:xfrm>
            <a:off x="2765880" y="3027600"/>
            <a:ext cx="944640" cy="9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70" b="0" u="none" strike="noStrike">
                <a:solidFill>
                  <a:srgbClr val="E74C3C"/>
                </a:solidFill>
                <a:effectLst/>
                <a:uFillTx/>
                <a:latin typeface="Arial"/>
                <a:ea typeface="Arial"/>
              </a:rPr>
              <a:t>Dated website &amp; process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5" name=""/>
          <p:cNvSpPr txBox="1"/>
          <p:nvPr/>
        </p:nvSpPr>
        <p:spPr>
          <a:xfrm>
            <a:off x="476280" y="4561920"/>
            <a:ext cx="73692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BB Tiny Houses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666" name=""/>
          <p:cNvPicPr/>
          <p:nvPr/>
        </p:nvPicPr>
        <p:blipFill>
          <a:blip r:embed="rId4"/>
          <a:stretch/>
        </p:blipFill>
        <p:spPr>
          <a:xfrm>
            <a:off x="2610000" y="3295800"/>
            <a:ext cx="2323800" cy="1542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7" name=""/>
          <p:cNvSpPr/>
          <p:nvPr/>
        </p:nvSpPr>
        <p:spPr>
          <a:xfrm>
            <a:off x="2666880" y="4485960"/>
            <a:ext cx="2200680" cy="352800"/>
          </a:xfrm>
          <a:custGeom>
            <a:avLst/>
            <a:gdLst/>
            <a:ahLst/>
            <a:rect l="0" t="0" r="r" b="b"/>
            <a:pathLst>
              <a:path w="6113" h="980">
                <a:moveTo>
                  <a:pt x="6113" y="769"/>
                </a:moveTo>
                <a:cubicBezTo>
                  <a:pt x="6113" y="797"/>
                  <a:pt x="6107" y="824"/>
                  <a:pt x="6097" y="850"/>
                </a:cubicBezTo>
                <a:cubicBezTo>
                  <a:pt x="6086" y="876"/>
                  <a:pt x="6071" y="898"/>
                  <a:pt x="6051" y="918"/>
                </a:cubicBezTo>
                <a:cubicBezTo>
                  <a:pt x="6031" y="938"/>
                  <a:pt x="6008" y="953"/>
                  <a:pt x="5982" y="964"/>
                </a:cubicBezTo>
                <a:cubicBezTo>
                  <a:pt x="5956" y="975"/>
                  <a:pt x="5929" y="980"/>
                  <a:pt x="5901" y="980"/>
                </a:cubicBezTo>
                <a:lnTo>
                  <a:pt x="211" y="980"/>
                </a:lnTo>
                <a:cubicBezTo>
                  <a:pt x="183" y="980"/>
                  <a:pt x="156" y="975"/>
                  <a:pt x="130" y="964"/>
                </a:cubicBezTo>
                <a:cubicBezTo>
                  <a:pt x="105" y="953"/>
                  <a:pt x="82" y="938"/>
                  <a:pt x="62" y="918"/>
                </a:cubicBezTo>
                <a:cubicBezTo>
                  <a:pt x="42" y="898"/>
                  <a:pt x="27" y="876"/>
                  <a:pt x="16" y="850"/>
                </a:cubicBezTo>
                <a:cubicBezTo>
                  <a:pt x="5" y="824"/>
                  <a:pt x="0" y="797"/>
                  <a:pt x="0" y="769"/>
                </a:cubicBezTo>
                <a:lnTo>
                  <a:pt x="0" y="0"/>
                </a:lnTo>
                <a:lnTo>
                  <a:pt x="6113" y="0"/>
                </a:lnTo>
                <a:lnTo>
                  <a:pt x="6113" y="769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8" name=""/>
          <p:cNvSpPr txBox="1"/>
          <p:nvPr/>
        </p:nvSpPr>
        <p:spPr>
          <a:xfrm>
            <a:off x="476280" y="4665960"/>
            <a:ext cx="844920" cy="9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70" b="0" u="none" strike="noStrike">
                <a:solidFill>
                  <a:srgbClr val="E74C3C"/>
                </a:solidFill>
                <a:effectLst/>
                <a:uFillTx/>
                <a:latin typeface="Arial"/>
                <a:ea typeface="Arial"/>
              </a:rPr>
              <a:t>Too small, non-factory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9" name=""/>
          <p:cNvSpPr txBox="1"/>
          <p:nvPr/>
        </p:nvSpPr>
        <p:spPr>
          <a:xfrm>
            <a:off x="2765880" y="4561920"/>
            <a:ext cx="44892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Tektoniks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0" name=""/>
          <p:cNvSpPr txBox="1"/>
          <p:nvPr/>
        </p:nvSpPr>
        <p:spPr>
          <a:xfrm>
            <a:off x="2765880" y="4665960"/>
            <a:ext cx="1087200" cy="96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670" b="0" u="none" strike="noStrike">
                <a:solidFill>
                  <a:srgbClr val="E74C3C"/>
                </a:solidFill>
                <a:effectLst/>
                <a:uFillTx/>
                <a:latin typeface="Arial"/>
                <a:ea typeface="Arial"/>
              </a:rPr>
              <a:t>Panels only, crane assembly</a:t>
            </a:r>
            <a:endParaRPr lang="en-US" sz="6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"/>
          <p:cNvSpPr/>
          <p:nvPr/>
        </p:nvSpPr>
        <p:spPr>
          <a:xfrm>
            <a:off x="0" y="0"/>
            <a:ext cx="9144000" cy="5142240"/>
          </a:xfrm>
          <a:custGeom>
            <a:avLst/>
            <a:gdLst/>
            <a:ahLst/>
            <a:rect l="0" t="0" r="r" b="b"/>
            <a:pathLst>
              <a:path w="25400" h="14284">
                <a:moveTo>
                  <a:pt x="0" y="0"/>
                </a:moveTo>
                <a:lnTo>
                  <a:pt x="25400" y="0"/>
                </a:lnTo>
                <a:lnTo>
                  <a:pt x="25400" y="14284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solidFill>
            <a:srgbClr val="F5F0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2" name=""/>
          <p:cNvSpPr txBox="1"/>
          <p:nvPr/>
        </p:nvSpPr>
        <p:spPr>
          <a:xfrm>
            <a:off x="457200" y="343440"/>
            <a:ext cx="8830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0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F I N A N C I A L S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3" name=""/>
          <p:cNvSpPr/>
          <p:nvPr/>
        </p:nvSpPr>
        <p:spPr>
          <a:xfrm>
            <a:off x="243720" y="987480"/>
            <a:ext cx="5133240" cy="2551320"/>
          </a:xfrm>
          <a:custGeom>
            <a:avLst/>
            <a:gdLst/>
            <a:ahLst/>
            <a:rect l="0" t="0" r="r" b="b"/>
            <a:pathLst>
              <a:path w="14259" h="7087">
                <a:moveTo>
                  <a:pt x="619" y="696"/>
                </a:moveTo>
                <a:lnTo>
                  <a:pt x="619" y="6174"/>
                </a:lnTo>
                <a:cubicBezTo>
                  <a:pt x="619" y="6199"/>
                  <a:pt x="624" y="6222"/>
                  <a:pt x="633" y="6245"/>
                </a:cubicBezTo>
                <a:cubicBezTo>
                  <a:pt x="642" y="6268"/>
                  <a:pt x="656" y="6288"/>
                  <a:pt x="673" y="6305"/>
                </a:cubicBezTo>
                <a:cubicBezTo>
                  <a:pt x="691" y="6322"/>
                  <a:pt x="711" y="6336"/>
                  <a:pt x="733" y="6345"/>
                </a:cubicBezTo>
                <a:cubicBezTo>
                  <a:pt x="756" y="6354"/>
                  <a:pt x="780" y="6359"/>
                  <a:pt x="804" y="6359"/>
                </a:cubicBezTo>
                <a:lnTo>
                  <a:pt x="13452" y="6359"/>
                </a:lnTo>
                <a:cubicBezTo>
                  <a:pt x="13477" y="6359"/>
                  <a:pt x="13500" y="6354"/>
                  <a:pt x="13523" y="6345"/>
                </a:cubicBezTo>
                <a:cubicBezTo>
                  <a:pt x="13546" y="6336"/>
                  <a:pt x="13566" y="6322"/>
                  <a:pt x="13583" y="6305"/>
                </a:cubicBezTo>
                <a:cubicBezTo>
                  <a:pt x="13601" y="6288"/>
                  <a:pt x="13614" y="6268"/>
                  <a:pt x="13623" y="6245"/>
                </a:cubicBezTo>
                <a:cubicBezTo>
                  <a:pt x="13633" y="6222"/>
                  <a:pt x="13637" y="6199"/>
                  <a:pt x="13637" y="6174"/>
                </a:cubicBezTo>
                <a:lnTo>
                  <a:pt x="13637" y="696"/>
                </a:lnTo>
                <a:cubicBezTo>
                  <a:pt x="13637" y="672"/>
                  <a:pt x="13633" y="648"/>
                  <a:pt x="13623" y="625"/>
                </a:cubicBezTo>
                <a:cubicBezTo>
                  <a:pt x="13614" y="603"/>
                  <a:pt x="13601" y="582"/>
                  <a:pt x="13583" y="565"/>
                </a:cubicBezTo>
                <a:cubicBezTo>
                  <a:pt x="13566" y="548"/>
                  <a:pt x="13546" y="534"/>
                  <a:pt x="13523" y="525"/>
                </a:cubicBezTo>
                <a:cubicBezTo>
                  <a:pt x="13500" y="516"/>
                  <a:pt x="13477" y="511"/>
                  <a:pt x="13452" y="511"/>
                </a:cubicBezTo>
                <a:lnTo>
                  <a:pt x="804" y="511"/>
                </a:lnTo>
                <a:cubicBezTo>
                  <a:pt x="780" y="511"/>
                  <a:pt x="756" y="516"/>
                  <a:pt x="733" y="525"/>
                </a:cubicBezTo>
                <a:cubicBezTo>
                  <a:pt x="711" y="534"/>
                  <a:pt x="691" y="548"/>
                  <a:pt x="673" y="565"/>
                </a:cubicBezTo>
                <a:cubicBezTo>
                  <a:pt x="656" y="582"/>
                  <a:pt x="642" y="603"/>
                  <a:pt x="633" y="625"/>
                </a:cubicBezTo>
                <a:cubicBezTo>
                  <a:pt x="624" y="648"/>
                  <a:pt x="619" y="672"/>
                  <a:pt x="619" y="696"/>
                </a:cubicBezTo>
                <a:moveTo>
                  <a:pt x="0" y="0"/>
                </a:moveTo>
                <a:lnTo>
                  <a:pt x="14259" y="0"/>
                </a:lnTo>
                <a:lnTo>
                  <a:pt x="14259" y="7087"/>
                </a:lnTo>
                <a:lnTo>
                  <a:pt x="0" y="70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74" name=""/>
          <p:cNvSpPr/>
          <p:nvPr/>
        </p:nvSpPr>
        <p:spPr>
          <a:xfrm>
            <a:off x="456840" y="1161720"/>
            <a:ext cx="4705920" cy="2124720"/>
          </a:xfrm>
          <a:custGeom>
            <a:avLst/>
            <a:gdLst/>
            <a:ahLst/>
            <a:rect l="0" t="0" r="r" b="b"/>
            <a:pathLst>
              <a:path w="13072" h="5902">
                <a:moveTo>
                  <a:pt x="0" y="5690"/>
                </a:moveTo>
                <a:lnTo>
                  <a:pt x="0" y="212"/>
                </a:lnTo>
                <a:cubicBezTo>
                  <a:pt x="0" y="198"/>
                  <a:pt x="2" y="184"/>
                  <a:pt x="5" y="171"/>
                </a:cubicBezTo>
                <a:cubicBezTo>
                  <a:pt x="7" y="157"/>
                  <a:pt x="11" y="144"/>
                  <a:pt x="17" y="131"/>
                </a:cubicBezTo>
                <a:cubicBezTo>
                  <a:pt x="22" y="118"/>
                  <a:pt x="28" y="106"/>
                  <a:pt x="36" y="94"/>
                </a:cubicBezTo>
                <a:cubicBezTo>
                  <a:pt x="44" y="83"/>
                  <a:pt x="53" y="72"/>
                  <a:pt x="62" y="62"/>
                </a:cubicBezTo>
                <a:cubicBezTo>
                  <a:pt x="72" y="53"/>
                  <a:pt x="83" y="44"/>
                  <a:pt x="95" y="36"/>
                </a:cubicBezTo>
                <a:cubicBezTo>
                  <a:pt x="106" y="28"/>
                  <a:pt x="118" y="22"/>
                  <a:pt x="131" y="17"/>
                </a:cubicBezTo>
                <a:cubicBezTo>
                  <a:pt x="144" y="11"/>
                  <a:pt x="157" y="7"/>
                  <a:pt x="171" y="4"/>
                </a:cubicBezTo>
                <a:cubicBezTo>
                  <a:pt x="185" y="2"/>
                  <a:pt x="198" y="0"/>
                  <a:pt x="212" y="0"/>
                </a:cubicBezTo>
                <a:lnTo>
                  <a:pt x="12860" y="0"/>
                </a:lnTo>
                <a:cubicBezTo>
                  <a:pt x="12874" y="0"/>
                  <a:pt x="12888" y="2"/>
                  <a:pt x="12902" y="4"/>
                </a:cubicBezTo>
                <a:cubicBezTo>
                  <a:pt x="12915" y="7"/>
                  <a:pt x="12928" y="11"/>
                  <a:pt x="12941" y="17"/>
                </a:cubicBezTo>
                <a:cubicBezTo>
                  <a:pt x="12954" y="22"/>
                  <a:pt x="12966" y="28"/>
                  <a:pt x="12978" y="36"/>
                </a:cubicBezTo>
                <a:cubicBezTo>
                  <a:pt x="12989" y="44"/>
                  <a:pt x="13000" y="53"/>
                  <a:pt x="13010" y="62"/>
                </a:cubicBezTo>
                <a:cubicBezTo>
                  <a:pt x="13020" y="72"/>
                  <a:pt x="13029" y="83"/>
                  <a:pt x="13036" y="94"/>
                </a:cubicBezTo>
                <a:cubicBezTo>
                  <a:pt x="13044" y="106"/>
                  <a:pt x="13050" y="118"/>
                  <a:pt x="13056" y="131"/>
                </a:cubicBezTo>
                <a:cubicBezTo>
                  <a:pt x="13061" y="144"/>
                  <a:pt x="13065" y="157"/>
                  <a:pt x="13068" y="171"/>
                </a:cubicBezTo>
                <a:cubicBezTo>
                  <a:pt x="13071" y="184"/>
                  <a:pt x="13072" y="198"/>
                  <a:pt x="13072" y="212"/>
                </a:cubicBezTo>
                <a:lnTo>
                  <a:pt x="13072" y="5690"/>
                </a:lnTo>
                <a:cubicBezTo>
                  <a:pt x="13072" y="5704"/>
                  <a:pt x="13071" y="5718"/>
                  <a:pt x="13068" y="5731"/>
                </a:cubicBezTo>
                <a:cubicBezTo>
                  <a:pt x="13065" y="5745"/>
                  <a:pt x="13061" y="5758"/>
                  <a:pt x="13056" y="5771"/>
                </a:cubicBezTo>
                <a:cubicBezTo>
                  <a:pt x="13050" y="5784"/>
                  <a:pt x="13044" y="5796"/>
                  <a:pt x="13036" y="5808"/>
                </a:cubicBezTo>
                <a:cubicBezTo>
                  <a:pt x="13029" y="5819"/>
                  <a:pt x="13020" y="5830"/>
                  <a:pt x="13010" y="5840"/>
                </a:cubicBezTo>
                <a:cubicBezTo>
                  <a:pt x="13000" y="5849"/>
                  <a:pt x="12989" y="5858"/>
                  <a:pt x="12978" y="5866"/>
                </a:cubicBezTo>
                <a:cubicBezTo>
                  <a:pt x="12966" y="5874"/>
                  <a:pt x="12954" y="5880"/>
                  <a:pt x="12941" y="5886"/>
                </a:cubicBezTo>
                <a:cubicBezTo>
                  <a:pt x="12928" y="5891"/>
                  <a:pt x="12915" y="5895"/>
                  <a:pt x="12902" y="5898"/>
                </a:cubicBezTo>
                <a:cubicBezTo>
                  <a:pt x="12888" y="5900"/>
                  <a:pt x="12874" y="5902"/>
                  <a:pt x="12860" y="5902"/>
                </a:cubicBezTo>
                <a:lnTo>
                  <a:pt x="212" y="5902"/>
                </a:lnTo>
                <a:cubicBezTo>
                  <a:pt x="198" y="5902"/>
                  <a:pt x="185" y="5900"/>
                  <a:pt x="171" y="5898"/>
                </a:cubicBezTo>
                <a:cubicBezTo>
                  <a:pt x="157" y="5895"/>
                  <a:pt x="144" y="5891"/>
                  <a:pt x="131" y="5886"/>
                </a:cubicBezTo>
                <a:cubicBezTo>
                  <a:pt x="118" y="5880"/>
                  <a:pt x="106" y="5874"/>
                  <a:pt x="95" y="5866"/>
                </a:cubicBezTo>
                <a:cubicBezTo>
                  <a:pt x="83" y="5858"/>
                  <a:pt x="72" y="5849"/>
                  <a:pt x="62" y="5840"/>
                </a:cubicBezTo>
                <a:cubicBezTo>
                  <a:pt x="53" y="5830"/>
                  <a:pt x="44" y="5819"/>
                  <a:pt x="36" y="5808"/>
                </a:cubicBezTo>
                <a:cubicBezTo>
                  <a:pt x="28" y="5796"/>
                  <a:pt x="22" y="5784"/>
                  <a:pt x="17" y="5771"/>
                </a:cubicBezTo>
                <a:cubicBezTo>
                  <a:pt x="11" y="5758"/>
                  <a:pt x="7" y="5745"/>
                  <a:pt x="5" y="5731"/>
                </a:cubicBezTo>
                <a:cubicBezTo>
                  <a:pt x="2" y="5718"/>
                  <a:pt x="0" y="5704"/>
                  <a:pt x="0" y="569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5" name=""/>
          <p:cNvSpPr/>
          <p:nvPr/>
        </p:nvSpPr>
        <p:spPr>
          <a:xfrm>
            <a:off x="456840" y="1161720"/>
            <a:ext cx="1467360" cy="410040"/>
          </a:xfrm>
          <a:custGeom>
            <a:avLst/>
            <a:gdLst/>
            <a:ahLst/>
            <a:rect l="0" t="0" r="r" b="b"/>
            <a:pathLst>
              <a:path w="4076" h="1139">
                <a:moveTo>
                  <a:pt x="17" y="131"/>
                </a:moveTo>
                <a:cubicBezTo>
                  <a:pt x="27" y="105"/>
                  <a:pt x="43" y="82"/>
                  <a:pt x="62" y="62"/>
                </a:cubicBezTo>
                <a:cubicBezTo>
                  <a:pt x="82" y="43"/>
                  <a:pt x="105" y="27"/>
                  <a:pt x="131" y="17"/>
                </a:cubicBezTo>
                <a:cubicBezTo>
                  <a:pt x="157" y="6"/>
                  <a:pt x="184" y="0"/>
                  <a:pt x="212" y="0"/>
                </a:cubicBezTo>
                <a:lnTo>
                  <a:pt x="4076" y="0"/>
                </a:lnTo>
                <a:lnTo>
                  <a:pt x="4076" y="1139"/>
                </a:lnTo>
                <a:lnTo>
                  <a:pt x="0" y="1139"/>
                </a:lnTo>
                <a:lnTo>
                  <a:pt x="0" y="212"/>
                </a:lnTo>
                <a:cubicBezTo>
                  <a:pt x="0" y="184"/>
                  <a:pt x="6" y="157"/>
                  <a:pt x="17" y="131"/>
                </a:cubicBezTo>
                <a:close/>
              </a:path>
            </a:pathLst>
          </a:custGeom>
          <a:solidFill>
            <a:srgbClr val="0A162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76" name=""/>
          <p:cNvSpPr/>
          <p:nvPr/>
        </p:nvSpPr>
        <p:spPr>
          <a:xfrm>
            <a:off x="1923840" y="1161720"/>
            <a:ext cx="895680" cy="410040"/>
          </a:xfrm>
          <a:custGeom>
            <a:avLst/>
            <a:gdLst/>
            <a:ahLst/>
            <a:rect l="0" t="0" r="r" b="b"/>
            <a:pathLst>
              <a:path w="2488" h="1139">
                <a:moveTo>
                  <a:pt x="0" y="0"/>
                </a:moveTo>
                <a:lnTo>
                  <a:pt x="2488" y="0"/>
                </a:lnTo>
                <a:lnTo>
                  <a:pt x="2488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0A162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77" name=""/>
          <p:cNvSpPr/>
          <p:nvPr/>
        </p:nvSpPr>
        <p:spPr>
          <a:xfrm>
            <a:off x="2819160" y="1161720"/>
            <a:ext cx="829080" cy="410040"/>
          </a:xfrm>
          <a:custGeom>
            <a:avLst/>
            <a:gdLst/>
            <a:ahLst/>
            <a:rect l="0" t="0" r="r" b="b"/>
            <a:pathLst>
              <a:path w="2303" h="1139">
                <a:moveTo>
                  <a:pt x="0" y="0"/>
                </a:moveTo>
                <a:lnTo>
                  <a:pt x="2303" y="0"/>
                </a:lnTo>
                <a:lnTo>
                  <a:pt x="2303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0A162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78" name=""/>
          <p:cNvSpPr/>
          <p:nvPr/>
        </p:nvSpPr>
        <p:spPr>
          <a:xfrm>
            <a:off x="3647880" y="1161720"/>
            <a:ext cx="762480" cy="410040"/>
          </a:xfrm>
          <a:custGeom>
            <a:avLst/>
            <a:gdLst/>
            <a:ahLst/>
            <a:rect l="0" t="0" r="r" b="b"/>
            <a:pathLst>
              <a:path w="2118" h="1139">
                <a:moveTo>
                  <a:pt x="0" y="0"/>
                </a:moveTo>
                <a:lnTo>
                  <a:pt x="2118" y="0"/>
                </a:lnTo>
                <a:lnTo>
                  <a:pt x="2118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0A162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79" name=""/>
          <p:cNvSpPr/>
          <p:nvPr/>
        </p:nvSpPr>
        <p:spPr>
          <a:xfrm>
            <a:off x="4410000" y="1161720"/>
            <a:ext cx="752760" cy="410040"/>
          </a:xfrm>
          <a:custGeom>
            <a:avLst/>
            <a:gdLst/>
            <a:ahLst/>
            <a:rect l="0" t="0" r="r" b="b"/>
            <a:pathLst>
              <a:path w="2091" h="1139">
                <a:moveTo>
                  <a:pt x="1960" y="17"/>
                </a:moveTo>
                <a:cubicBezTo>
                  <a:pt x="1986" y="27"/>
                  <a:pt x="2009" y="43"/>
                  <a:pt x="2029" y="62"/>
                </a:cubicBezTo>
                <a:cubicBezTo>
                  <a:pt x="2049" y="82"/>
                  <a:pt x="2064" y="105"/>
                  <a:pt x="2075" y="131"/>
                </a:cubicBezTo>
                <a:cubicBezTo>
                  <a:pt x="2086" y="157"/>
                  <a:pt x="2091" y="184"/>
                  <a:pt x="2091" y="212"/>
                </a:cubicBezTo>
                <a:lnTo>
                  <a:pt x="2091" y="1139"/>
                </a:lnTo>
                <a:lnTo>
                  <a:pt x="0" y="1139"/>
                </a:lnTo>
                <a:lnTo>
                  <a:pt x="0" y="0"/>
                </a:lnTo>
                <a:lnTo>
                  <a:pt x="1879" y="0"/>
                </a:lnTo>
                <a:cubicBezTo>
                  <a:pt x="1907" y="0"/>
                  <a:pt x="1934" y="6"/>
                  <a:pt x="1960" y="17"/>
                </a:cubicBezTo>
                <a:close/>
              </a:path>
            </a:pathLst>
          </a:custGeom>
          <a:solidFill>
            <a:srgbClr val="0A162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80" name=""/>
          <p:cNvSpPr/>
          <p:nvPr/>
        </p:nvSpPr>
        <p:spPr>
          <a:xfrm>
            <a:off x="456840" y="1990440"/>
            <a:ext cx="1467360" cy="10080"/>
          </a:xfrm>
          <a:custGeom>
            <a:avLst/>
            <a:gdLst/>
            <a:ahLst/>
            <a:rect l="0" t="0" r="r" b="b"/>
            <a:pathLst>
              <a:path w="4076" h="28">
                <a:moveTo>
                  <a:pt x="0" y="0"/>
                </a:moveTo>
                <a:lnTo>
                  <a:pt x="4076" y="0"/>
                </a:lnTo>
                <a:lnTo>
                  <a:pt x="407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1" name=""/>
          <p:cNvSpPr/>
          <p:nvPr/>
        </p:nvSpPr>
        <p:spPr>
          <a:xfrm>
            <a:off x="1923840" y="1990440"/>
            <a:ext cx="895680" cy="10080"/>
          </a:xfrm>
          <a:custGeom>
            <a:avLst/>
            <a:gdLst/>
            <a:ahLst/>
            <a:rect l="0" t="0" r="r" b="b"/>
            <a:pathLst>
              <a:path w="2488" h="28">
                <a:moveTo>
                  <a:pt x="0" y="0"/>
                </a:moveTo>
                <a:lnTo>
                  <a:pt x="2488" y="0"/>
                </a:lnTo>
                <a:lnTo>
                  <a:pt x="2488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2" name=""/>
          <p:cNvSpPr/>
          <p:nvPr/>
        </p:nvSpPr>
        <p:spPr>
          <a:xfrm>
            <a:off x="2819160" y="1990440"/>
            <a:ext cx="829080" cy="10080"/>
          </a:xfrm>
          <a:custGeom>
            <a:avLst/>
            <a:gdLst/>
            <a:ahLst/>
            <a:rect l="0" t="0" r="r" b="b"/>
            <a:pathLst>
              <a:path w="2303" h="28">
                <a:moveTo>
                  <a:pt x="0" y="0"/>
                </a:moveTo>
                <a:lnTo>
                  <a:pt x="2303" y="0"/>
                </a:lnTo>
                <a:lnTo>
                  <a:pt x="2303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3" name=""/>
          <p:cNvSpPr/>
          <p:nvPr/>
        </p:nvSpPr>
        <p:spPr>
          <a:xfrm>
            <a:off x="3647880" y="1990440"/>
            <a:ext cx="762480" cy="10080"/>
          </a:xfrm>
          <a:custGeom>
            <a:avLst/>
            <a:gdLst/>
            <a:ahLst/>
            <a:rect l="0" t="0" r="r" b="b"/>
            <a:pathLst>
              <a:path w="2118" h="28">
                <a:moveTo>
                  <a:pt x="0" y="0"/>
                </a:moveTo>
                <a:lnTo>
                  <a:pt x="2118" y="0"/>
                </a:lnTo>
                <a:lnTo>
                  <a:pt x="2118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4" name=""/>
          <p:cNvSpPr/>
          <p:nvPr/>
        </p:nvSpPr>
        <p:spPr>
          <a:xfrm>
            <a:off x="4410000" y="1990440"/>
            <a:ext cx="752760" cy="10080"/>
          </a:xfrm>
          <a:custGeom>
            <a:avLst/>
            <a:gdLst/>
            <a:ahLst/>
            <a:rect l="0" t="0" r="r" b="b"/>
            <a:pathLst>
              <a:path w="2091" h="28">
                <a:moveTo>
                  <a:pt x="2091" y="28"/>
                </a:moveTo>
                <a:lnTo>
                  <a:pt x="0" y="28"/>
                </a:lnTo>
                <a:lnTo>
                  <a:pt x="0" y="0"/>
                </a:lnTo>
                <a:lnTo>
                  <a:pt x="2091" y="0"/>
                </a:lnTo>
                <a:lnTo>
                  <a:pt x="2091" y="28"/>
                </a:ln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5" name=""/>
          <p:cNvSpPr/>
          <p:nvPr/>
        </p:nvSpPr>
        <p:spPr>
          <a:xfrm>
            <a:off x="456840" y="2419200"/>
            <a:ext cx="1467360" cy="9720"/>
          </a:xfrm>
          <a:custGeom>
            <a:avLst/>
            <a:gdLst/>
            <a:ahLst/>
            <a:rect l="0" t="0" r="r" b="b"/>
            <a:pathLst>
              <a:path w="4076" h="27">
                <a:moveTo>
                  <a:pt x="0" y="0"/>
                </a:moveTo>
                <a:lnTo>
                  <a:pt x="4076" y="0"/>
                </a:lnTo>
                <a:lnTo>
                  <a:pt x="407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6" name=""/>
          <p:cNvSpPr/>
          <p:nvPr/>
        </p:nvSpPr>
        <p:spPr>
          <a:xfrm>
            <a:off x="1923840" y="2419200"/>
            <a:ext cx="895680" cy="9720"/>
          </a:xfrm>
          <a:custGeom>
            <a:avLst/>
            <a:gdLst/>
            <a:ahLst/>
            <a:rect l="0" t="0" r="r" b="b"/>
            <a:pathLst>
              <a:path w="2488" h="27">
                <a:moveTo>
                  <a:pt x="0" y="0"/>
                </a:moveTo>
                <a:lnTo>
                  <a:pt x="2488" y="0"/>
                </a:lnTo>
                <a:lnTo>
                  <a:pt x="248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7" name=""/>
          <p:cNvSpPr/>
          <p:nvPr/>
        </p:nvSpPr>
        <p:spPr>
          <a:xfrm>
            <a:off x="2819160" y="2419200"/>
            <a:ext cx="829080" cy="9720"/>
          </a:xfrm>
          <a:custGeom>
            <a:avLst/>
            <a:gdLst/>
            <a:ahLst/>
            <a:rect l="0" t="0" r="r" b="b"/>
            <a:pathLst>
              <a:path w="2303" h="27">
                <a:moveTo>
                  <a:pt x="0" y="0"/>
                </a:moveTo>
                <a:lnTo>
                  <a:pt x="2303" y="0"/>
                </a:lnTo>
                <a:lnTo>
                  <a:pt x="2303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8" name=""/>
          <p:cNvSpPr/>
          <p:nvPr/>
        </p:nvSpPr>
        <p:spPr>
          <a:xfrm>
            <a:off x="3647880" y="2419200"/>
            <a:ext cx="762480" cy="9720"/>
          </a:xfrm>
          <a:custGeom>
            <a:avLst/>
            <a:gdLst/>
            <a:ahLst/>
            <a:rect l="0" t="0" r="r" b="b"/>
            <a:pathLst>
              <a:path w="2118" h="27">
                <a:moveTo>
                  <a:pt x="0" y="0"/>
                </a:moveTo>
                <a:lnTo>
                  <a:pt x="2118" y="0"/>
                </a:lnTo>
                <a:lnTo>
                  <a:pt x="211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9" name=""/>
          <p:cNvSpPr/>
          <p:nvPr/>
        </p:nvSpPr>
        <p:spPr>
          <a:xfrm>
            <a:off x="4410000" y="2419200"/>
            <a:ext cx="752760" cy="9720"/>
          </a:xfrm>
          <a:custGeom>
            <a:avLst/>
            <a:gdLst/>
            <a:ahLst/>
            <a:rect l="0" t="0" r="r" b="b"/>
            <a:pathLst>
              <a:path w="2091" h="27">
                <a:moveTo>
                  <a:pt x="2091" y="27"/>
                </a:moveTo>
                <a:lnTo>
                  <a:pt x="0" y="27"/>
                </a:lnTo>
                <a:lnTo>
                  <a:pt x="0" y="0"/>
                </a:lnTo>
                <a:lnTo>
                  <a:pt x="2091" y="0"/>
                </a:lnTo>
                <a:lnTo>
                  <a:pt x="2091" y="27"/>
                </a:ln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0" name=""/>
          <p:cNvSpPr/>
          <p:nvPr/>
        </p:nvSpPr>
        <p:spPr>
          <a:xfrm>
            <a:off x="456840" y="2847960"/>
            <a:ext cx="1467360" cy="9720"/>
          </a:xfrm>
          <a:custGeom>
            <a:avLst/>
            <a:gdLst/>
            <a:ahLst/>
            <a:rect l="0" t="0" r="r" b="b"/>
            <a:pathLst>
              <a:path w="4076" h="27">
                <a:moveTo>
                  <a:pt x="0" y="0"/>
                </a:moveTo>
                <a:lnTo>
                  <a:pt x="4076" y="0"/>
                </a:lnTo>
                <a:lnTo>
                  <a:pt x="407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1" name=""/>
          <p:cNvSpPr/>
          <p:nvPr/>
        </p:nvSpPr>
        <p:spPr>
          <a:xfrm>
            <a:off x="1923840" y="2847960"/>
            <a:ext cx="895680" cy="9720"/>
          </a:xfrm>
          <a:custGeom>
            <a:avLst/>
            <a:gdLst/>
            <a:ahLst/>
            <a:rect l="0" t="0" r="r" b="b"/>
            <a:pathLst>
              <a:path w="2488" h="27">
                <a:moveTo>
                  <a:pt x="0" y="0"/>
                </a:moveTo>
                <a:lnTo>
                  <a:pt x="2488" y="0"/>
                </a:lnTo>
                <a:lnTo>
                  <a:pt x="248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2" name=""/>
          <p:cNvSpPr/>
          <p:nvPr/>
        </p:nvSpPr>
        <p:spPr>
          <a:xfrm>
            <a:off x="2819160" y="2847960"/>
            <a:ext cx="829080" cy="9720"/>
          </a:xfrm>
          <a:custGeom>
            <a:avLst/>
            <a:gdLst/>
            <a:ahLst/>
            <a:rect l="0" t="0" r="r" b="b"/>
            <a:pathLst>
              <a:path w="2303" h="27">
                <a:moveTo>
                  <a:pt x="0" y="0"/>
                </a:moveTo>
                <a:lnTo>
                  <a:pt x="2303" y="0"/>
                </a:lnTo>
                <a:lnTo>
                  <a:pt x="2303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3" name=""/>
          <p:cNvSpPr/>
          <p:nvPr/>
        </p:nvSpPr>
        <p:spPr>
          <a:xfrm>
            <a:off x="3647880" y="2847960"/>
            <a:ext cx="762480" cy="9720"/>
          </a:xfrm>
          <a:custGeom>
            <a:avLst/>
            <a:gdLst/>
            <a:ahLst/>
            <a:rect l="0" t="0" r="r" b="b"/>
            <a:pathLst>
              <a:path w="2118" h="27">
                <a:moveTo>
                  <a:pt x="0" y="0"/>
                </a:moveTo>
                <a:lnTo>
                  <a:pt x="2118" y="0"/>
                </a:lnTo>
                <a:lnTo>
                  <a:pt x="2118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4" name=""/>
          <p:cNvSpPr/>
          <p:nvPr/>
        </p:nvSpPr>
        <p:spPr>
          <a:xfrm>
            <a:off x="4410000" y="2847960"/>
            <a:ext cx="752760" cy="9720"/>
          </a:xfrm>
          <a:custGeom>
            <a:avLst/>
            <a:gdLst/>
            <a:ahLst/>
            <a:rect l="0" t="0" r="r" b="b"/>
            <a:pathLst>
              <a:path w="2091" h="27">
                <a:moveTo>
                  <a:pt x="2091" y="27"/>
                </a:moveTo>
                <a:lnTo>
                  <a:pt x="0" y="27"/>
                </a:lnTo>
                <a:lnTo>
                  <a:pt x="0" y="0"/>
                </a:lnTo>
                <a:lnTo>
                  <a:pt x="2091" y="0"/>
                </a:lnTo>
                <a:lnTo>
                  <a:pt x="2091" y="27"/>
                </a:ln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5" name=""/>
          <p:cNvSpPr/>
          <p:nvPr/>
        </p:nvSpPr>
        <p:spPr>
          <a:xfrm>
            <a:off x="496440" y="3276360"/>
            <a:ext cx="1427760" cy="10080"/>
          </a:xfrm>
          <a:custGeom>
            <a:avLst/>
            <a:gdLst/>
            <a:ahLst/>
            <a:rect l="0" t="0" r="r" b="b"/>
            <a:pathLst>
              <a:path w="3966" h="28">
                <a:moveTo>
                  <a:pt x="102" y="28"/>
                </a:moveTo>
                <a:cubicBezTo>
                  <a:pt x="74" y="28"/>
                  <a:pt x="47" y="22"/>
                  <a:pt x="21" y="11"/>
                </a:cubicBezTo>
                <a:cubicBezTo>
                  <a:pt x="14" y="7"/>
                  <a:pt x="7" y="4"/>
                  <a:pt x="0" y="0"/>
                </a:cubicBezTo>
                <a:lnTo>
                  <a:pt x="3966" y="0"/>
                </a:lnTo>
                <a:lnTo>
                  <a:pt x="3966" y="28"/>
                </a:lnTo>
                <a:lnTo>
                  <a:pt x="102" y="28"/>
                </a:ln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6" name=""/>
          <p:cNvSpPr/>
          <p:nvPr/>
        </p:nvSpPr>
        <p:spPr>
          <a:xfrm>
            <a:off x="1923840" y="3276360"/>
            <a:ext cx="895680" cy="10080"/>
          </a:xfrm>
          <a:custGeom>
            <a:avLst/>
            <a:gdLst/>
            <a:ahLst/>
            <a:rect l="0" t="0" r="r" b="b"/>
            <a:pathLst>
              <a:path w="2488" h="28">
                <a:moveTo>
                  <a:pt x="0" y="28"/>
                </a:moveTo>
                <a:lnTo>
                  <a:pt x="0" y="0"/>
                </a:lnTo>
                <a:lnTo>
                  <a:pt x="2488" y="0"/>
                </a:lnTo>
                <a:lnTo>
                  <a:pt x="2488" y="28"/>
                </a:lnTo>
                <a:lnTo>
                  <a:pt x="0" y="28"/>
                </a:ln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7" name=""/>
          <p:cNvSpPr/>
          <p:nvPr/>
        </p:nvSpPr>
        <p:spPr>
          <a:xfrm>
            <a:off x="2819160" y="3276360"/>
            <a:ext cx="829080" cy="10080"/>
          </a:xfrm>
          <a:custGeom>
            <a:avLst/>
            <a:gdLst/>
            <a:ahLst/>
            <a:rect l="0" t="0" r="r" b="b"/>
            <a:pathLst>
              <a:path w="2303" h="28">
                <a:moveTo>
                  <a:pt x="0" y="28"/>
                </a:moveTo>
                <a:lnTo>
                  <a:pt x="0" y="0"/>
                </a:lnTo>
                <a:lnTo>
                  <a:pt x="2303" y="0"/>
                </a:lnTo>
                <a:lnTo>
                  <a:pt x="2303" y="28"/>
                </a:lnTo>
                <a:lnTo>
                  <a:pt x="0" y="28"/>
                </a:ln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8" name=""/>
          <p:cNvSpPr/>
          <p:nvPr/>
        </p:nvSpPr>
        <p:spPr>
          <a:xfrm>
            <a:off x="3647880" y="3276360"/>
            <a:ext cx="762480" cy="10080"/>
          </a:xfrm>
          <a:custGeom>
            <a:avLst/>
            <a:gdLst/>
            <a:ahLst/>
            <a:rect l="0" t="0" r="r" b="b"/>
            <a:pathLst>
              <a:path w="2118" h="28">
                <a:moveTo>
                  <a:pt x="0" y="28"/>
                </a:moveTo>
                <a:lnTo>
                  <a:pt x="0" y="0"/>
                </a:lnTo>
                <a:lnTo>
                  <a:pt x="2118" y="0"/>
                </a:lnTo>
                <a:lnTo>
                  <a:pt x="2118" y="28"/>
                </a:lnTo>
                <a:lnTo>
                  <a:pt x="0" y="28"/>
                </a:ln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9" name=""/>
          <p:cNvSpPr/>
          <p:nvPr/>
        </p:nvSpPr>
        <p:spPr>
          <a:xfrm>
            <a:off x="4410000" y="3276360"/>
            <a:ext cx="713520" cy="10080"/>
          </a:xfrm>
          <a:custGeom>
            <a:avLst/>
            <a:gdLst/>
            <a:ahLst/>
            <a:rect l="0" t="0" r="r" b="b"/>
            <a:pathLst>
              <a:path w="1982" h="28">
                <a:moveTo>
                  <a:pt x="1960" y="11"/>
                </a:moveTo>
                <a:cubicBezTo>
                  <a:pt x="1934" y="22"/>
                  <a:pt x="1907" y="28"/>
                  <a:pt x="1879" y="28"/>
                </a:cubicBezTo>
                <a:lnTo>
                  <a:pt x="0" y="28"/>
                </a:lnTo>
                <a:lnTo>
                  <a:pt x="0" y="0"/>
                </a:lnTo>
                <a:lnTo>
                  <a:pt x="1982" y="0"/>
                </a:lnTo>
                <a:cubicBezTo>
                  <a:pt x="1975" y="4"/>
                  <a:pt x="1968" y="7"/>
                  <a:pt x="1960" y="11"/>
                </a:cubicBezTo>
                <a:close/>
              </a:path>
            </a:pathLst>
          </a:custGeom>
          <a:solidFill>
            <a:srgbClr val="E8E8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0" name=""/>
          <p:cNvSpPr txBox="1"/>
          <p:nvPr/>
        </p:nvSpPr>
        <p:spPr>
          <a:xfrm>
            <a:off x="457200" y="537480"/>
            <a:ext cx="2954160" cy="384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700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Growth Trajectory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1" name=""/>
          <p:cNvSpPr txBox="1"/>
          <p:nvPr/>
        </p:nvSpPr>
        <p:spPr>
          <a:xfrm>
            <a:off x="571320" y="1297800"/>
            <a:ext cx="36432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Metric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2" name=""/>
          <p:cNvSpPr txBox="1"/>
          <p:nvPr/>
        </p:nvSpPr>
        <p:spPr>
          <a:xfrm>
            <a:off x="2041560" y="1297800"/>
            <a:ext cx="27540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2026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3" name=""/>
          <p:cNvSpPr txBox="1"/>
          <p:nvPr/>
        </p:nvSpPr>
        <p:spPr>
          <a:xfrm>
            <a:off x="2931480" y="1297800"/>
            <a:ext cx="27540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2027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4" name=""/>
          <p:cNvSpPr txBox="1"/>
          <p:nvPr/>
        </p:nvSpPr>
        <p:spPr>
          <a:xfrm>
            <a:off x="3761280" y="1297800"/>
            <a:ext cx="27540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2028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5" name=""/>
          <p:cNvSpPr txBox="1"/>
          <p:nvPr/>
        </p:nvSpPr>
        <p:spPr>
          <a:xfrm>
            <a:off x="4520880" y="1297800"/>
            <a:ext cx="27540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2029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6" name=""/>
          <p:cNvSpPr txBox="1"/>
          <p:nvPr/>
        </p:nvSpPr>
        <p:spPr>
          <a:xfrm>
            <a:off x="571320" y="1708200"/>
            <a:ext cx="6562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1" u="none" strike="noStrike">
                <a:solidFill>
                  <a:srgbClr val="5A6B7A"/>
                </a:solidFill>
                <a:effectLst/>
                <a:uFillTx/>
                <a:latin typeface="Arial"/>
                <a:ea typeface="Arial"/>
              </a:rPr>
              <a:t>Units Sold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7" name=""/>
          <p:cNvSpPr txBox="1"/>
          <p:nvPr/>
        </p:nvSpPr>
        <p:spPr>
          <a:xfrm>
            <a:off x="2041560" y="1708200"/>
            <a:ext cx="1483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15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8" name=""/>
          <p:cNvSpPr txBox="1"/>
          <p:nvPr/>
        </p:nvSpPr>
        <p:spPr>
          <a:xfrm>
            <a:off x="2931480" y="1708200"/>
            <a:ext cx="1483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40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9" name=""/>
          <p:cNvSpPr txBox="1"/>
          <p:nvPr/>
        </p:nvSpPr>
        <p:spPr>
          <a:xfrm>
            <a:off x="3761280" y="1708200"/>
            <a:ext cx="2217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100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0" name=""/>
          <p:cNvSpPr txBox="1"/>
          <p:nvPr/>
        </p:nvSpPr>
        <p:spPr>
          <a:xfrm>
            <a:off x="4520880" y="1708200"/>
            <a:ext cx="2217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200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1" name=""/>
          <p:cNvSpPr txBox="1"/>
          <p:nvPr/>
        </p:nvSpPr>
        <p:spPr>
          <a:xfrm>
            <a:off x="571320" y="2136600"/>
            <a:ext cx="5533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1" u="none" strike="noStrike">
                <a:solidFill>
                  <a:srgbClr val="5A6B7A"/>
                </a:solidFill>
                <a:effectLst/>
                <a:uFillTx/>
                <a:latin typeface="Arial"/>
                <a:ea typeface="Arial"/>
              </a:rPr>
              <a:t>Revenue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2" name=""/>
          <p:cNvSpPr txBox="1"/>
          <p:nvPr/>
        </p:nvSpPr>
        <p:spPr>
          <a:xfrm>
            <a:off x="2041560" y="2136600"/>
            <a:ext cx="2584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$3M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3" name=""/>
          <p:cNvSpPr txBox="1"/>
          <p:nvPr/>
        </p:nvSpPr>
        <p:spPr>
          <a:xfrm>
            <a:off x="2931480" y="2136600"/>
            <a:ext cx="2584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$8M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4" name=""/>
          <p:cNvSpPr txBox="1"/>
          <p:nvPr/>
        </p:nvSpPr>
        <p:spPr>
          <a:xfrm>
            <a:off x="3761280" y="2136600"/>
            <a:ext cx="3322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$20M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5" name=""/>
          <p:cNvSpPr txBox="1"/>
          <p:nvPr/>
        </p:nvSpPr>
        <p:spPr>
          <a:xfrm>
            <a:off x="4520880" y="2136600"/>
            <a:ext cx="3322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1" u="none" strike="noStrike">
                <a:solidFill>
                  <a:srgbClr val="16A085"/>
                </a:solidFill>
                <a:effectLst/>
                <a:uFillTx/>
                <a:latin typeface="Arial"/>
                <a:ea typeface="Arial"/>
              </a:rPr>
              <a:t>$50M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6" name=""/>
          <p:cNvSpPr txBox="1"/>
          <p:nvPr/>
        </p:nvSpPr>
        <p:spPr>
          <a:xfrm>
            <a:off x="571320" y="2565360"/>
            <a:ext cx="8553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1" u="none" strike="noStrike">
                <a:solidFill>
                  <a:srgbClr val="5A6B7A"/>
                </a:solidFill>
                <a:effectLst/>
                <a:uFillTx/>
                <a:latin typeface="Arial"/>
                <a:ea typeface="Arial"/>
              </a:rPr>
              <a:t>Gross Margin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7" name=""/>
          <p:cNvSpPr txBox="1"/>
          <p:nvPr/>
        </p:nvSpPr>
        <p:spPr>
          <a:xfrm>
            <a:off x="2041560" y="2565360"/>
            <a:ext cx="2660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25%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8" name=""/>
          <p:cNvSpPr txBox="1"/>
          <p:nvPr/>
        </p:nvSpPr>
        <p:spPr>
          <a:xfrm>
            <a:off x="2931480" y="2565360"/>
            <a:ext cx="2660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30%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9" name=""/>
          <p:cNvSpPr txBox="1"/>
          <p:nvPr/>
        </p:nvSpPr>
        <p:spPr>
          <a:xfrm>
            <a:off x="3761280" y="2565360"/>
            <a:ext cx="2660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35%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0" name=""/>
          <p:cNvSpPr txBox="1"/>
          <p:nvPr/>
        </p:nvSpPr>
        <p:spPr>
          <a:xfrm>
            <a:off x="4520880" y="2565360"/>
            <a:ext cx="2660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1" u="none" strike="noStrike">
                <a:solidFill>
                  <a:srgbClr val="16A085"/>
                </a:solidFill>
                <a:effectLst/>
                <a:uFillTx/>
                <a:latin typeface="Arial"/>
                <a:ea typeface="Arial"/>
              </a:rPr>
              <a:t>45%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1" name=""/>
          <p:cNvSpPr txBox="1"/>
          <p:nvPr/>
        </p:nvSpPr>
        <p:spPr>
          <a:xfrm>
            <a:off x="571320" y="2994120"/>
            <a:ext cx="4942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1" u="none" strike="noStrike">
                <a:solidFill>
                  <a:srgbClr val="5A6B7A"/>
                </a:solidFill>
                <a:effectLst/>
                <a:uFillTx/>
                <a:latin typeface="Arial"/>
                <a:ea typeface="Arial"/>
              </a:rPr>
              <a:t>EBITDA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2" name=""/>
          <p:cNvSpPr txBox="1"/>
          <p:nvPr/>
        </p:nvSpPr>
        <p:spPr>
          <a:xfrm>
            <a:off x="2041560" y="2994120"/>
            <a:ext cx="4284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-$500K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3" name=""/>
          <p:cNvSpPr txBox="1"/>
          <p:nvPr/>
        </p:nvSpPr>
        <p:spPr>
          <a:xfrm>
            <a:off x="2931480" y="2994120"/>
            <a:ext cx="3841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$500K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4" name=""/>
          <p:cNvSpPr txBox="1"/>
          <p:nvPr/>
        </p:nvSpPr>
        <p:spPr>
          <a:xfrm>
            <a:off x="3761280" y="2994120"/>
            <a:ext cx="2584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$4M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5" name=""/>
          <p:cNvSpPr/>
          <p:nvPr/>
        </p:nvSpPr>
        <p:spPr>
          <a:xfrm>
            <a:off x="5543280" y="1161720"/>
            <a:ext cx="133560" cy="133560"/>
          </a:xfrm>
          <a:custGeom>
            <a:avLst/>
            <a:gdLst/>
            <a:ahLst/>
            <a:rect l="0" t="0" r="r" b="b"/>
            <a:pathLst>
              <a:path w="371" h="371">
                <a:moveTo>
                  <a:pt x="0" y="319"/>
                </a:moveTo>
                <a:cubicBezTo>
                  <a:pt x="0" y="276"/>
                  <a:pt x="8" y="235"/>
                  <a:pt x="24" y="196"/>
                </a:cubicBezTo>
                <a:cubicBezTo>
                  <a:pt x="41" y="158"/>
                  <a:pt x="63" y="123"/>
                  <a:pt x="93" y="93"/>
                </a:cubicBezTo>
                <a:cubicBezTo>
                  <a:pt x="123" y="64"/>
                  <a:pt x="157" y="41"/>
                  <a:pt x="196" y="25"/>
                </a:cubicBezTo>
                <a:cubicBezTo>
                  <a:pt x="235" y="8"/>
                  <a:pt x="276" y="0"/>
                  <a:pt x="319" y="0"/>
                </a:cubicBezTo>
                <a:lnTo>
                  <a:pt x="371" y="0"/>
                </a:lnTo>
                <a:lnTo>
                  <a:pt x="0" y="371"/>
                </a:lnTo>
                <a:lnTo>
                  <a:pt x="0" y="319"/>
                </a:lnTo>
                <a:close/>
              </a:path>
            </a:pathLst>
          </a:custGeom>
          <a:solidFill>
            <a:srgbClr val="0A172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26" name=""/>
          <p:cNvSpPr/>
          <p:nvPr/>
        </p:nvSpPr>
        <p:spPr>
          <a:xfrm>
            <a:off x="5543280" y="1161720"/>
            <a:ext cx="200160" cy="200160"/>
          </a:xfrm>
          <a:custGeom>
            <a:avLst/>
            <a:gdLst/>
            <a:ahLst/>
            <a:rect l="0" t="0" r="r" b="b"/>
            <a:pathLst>
              <a:path w="556" h="556">
                <a:moveTo>
                  <a:pt x="556" y="0"/>
                </a:moveTo>
                <a:lnTo>
                  <a:pt x="0" y="556"/>
                </a:lnTo>
                <a:lnTo>
                  <a:pt x="0" y="370"/>
                </a:lnTo>
                <a:lnTo>
                  <a:pt x="370" y="0"/>
                </a:lnTo>
                <a:lnTo>
                  <a:pt x="556" y="0"/>
                </a:lnTo>
                <a:close/>
              </a:path>
            </a:pathLst>
          </a:custGeom>
          <a:solidFill>
            <a:srgbClr val="0B172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27" name=""/>
          <p:cNvSpPr/>
          <p:nvPr/>
        </p:nvSpPr>
        <p:spPr>
          <a:xfrm>
            <a:off x="5543280" y="1161720"/>
            <a:ext cx="266400" cy="266760"/>
          </a:xfrm>
          <a:custGeom>
            <a:avLst/>
            <a:gdLst/>
            <a:ahLst/>
            <a:rect l="0" t="0" r="r" b="b"/>
            <a:pathLst>
              <a:path w="740" h="741">
                <a:moveTo>
                  <a:pt x="740" y="0"/>
                </a:moveTo>
                <a:lnTo>
                  <a:pt x="0" y="741"/>
                </a:lnTo>
                <a:lnTo>
                  <a:pt x="0" y="556"/>
                </a:lnTo>
                <a:lnTo>
                  <a:pt x="556" y="0"/>
                </a:lnTo>
                <a:lnTo>
                  <a:pt x="740" y="0"/>
                </a:lnTo>
                <a:close/>
              </a:path>
            </a:pathLst>
          </a:custGeom>
          <a:solidFill>
            <a:srgbClr val="0B182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28" name=""/>
          <p:cNvSpPr/>
          <p:nvPr/>
        </p:nvSpPr>
        <p:spPr>
          <a:xfrm>
            <a:off x="5543280" y="1161720"/>
            <a:ext cx="333000" cy="333000"/>
          </a:xfrm>
          <a:custGeom>
            <a:avLst/>
            <a:gdLst/>
            <a:ahLst/>
            <a:rect l="0" t="0" r="r" b="b"/>
            <a:pathLst>
              <a:path w="925" h="925">
                <a:moveTo>
                  <a:pt x="925" y="0"/>
                </a:moveTo>
                <a:lnTo>
                  <a:pt x="0" y="925"/>
                </a:lnTo>
                <a:lnTo>
                  <a:pt x="0" y="741"/>
                </a:lnTo>
                <a:lnTo>
                  <a:pt x="739" y="0"/>
                </a:lnTo>
                <a:lnTo>
                  <a:pt x="925" y="0"/>
                </a:lnTo>
                <a:close/>
              </a:path>
            </a:pathLst>
          </a:custGeom>
          <a:solidFill>
            <a:srgbClr val="0B192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29" name=""/>
          <p:cNvSpPr/>
          <p:nvPr/>
        </p:nvSpPr>
        <p:spPr>
          <a:xfrm>
            <a:off x="5543280" y="1161720"/>
            <a:ext cx="399600" cy="399600"/>
          </a:xfrm>
          <a:custGeom>
            <a:avLst/>
            <a:gdLst/>
            <a:ahLst/>
            <a:rect l="0" t="0" r="r" b="b"/>
            <a:pathLst>
              <a:path w="1110" h="1110">
                <a:moveTo>
                  <a:pt x="1110" y="0"/>
                </a:moveTo>
                <a:lnTo>
                  <a:pt x="0" y="1110"/>
                </a:lnTo>
                <a:lnTo>
                  <a:pt x="0" y="925"/>
                </a:lnTo>
                <a:lnTo>
                  <a:pt x="925" y="0"/>
                </a:lnTo>
                <a:lnTo>
                  <a:pt x="1110" y="0"/>
                </a:lnTo>
                <a:close/>
              </a:path>
            </a:pathLst>
          </a:custGeom>
          <a:solidFill>
            <a:srgbClr val="0C192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30" name=""/>
          <p:cNvSpPr/>
          <p:nvPr/>
        </p:nvSpPr>
        <p:spPr>
          <a:xfrm>
            <a:off x="5543280" y="1161720"/>
            <a:ext cx="466200" cy="466200"/>
          </a:xfrm>
          <a:custGeom>
            <a:avLst/>
            <a:gdLst/>
            <a:ahLst/>
            <a:rect l="0" t="0" r="r" b="b"/>
            <a:pathLst>
              <a:path w="1295" h="1295">
                <a:moveTo>
                  <a:pt x="1295" y="0"/>
                </a:moveTo>
                <a:lnTo>
                  <a:pt x="0" y="1295"/>
                </a:lnTo>
                <a:lnTo>
                  <a:pt x="0" y="1110"/>
                </a:lnTo>
                <a:lnTo>
                  <a:pt x="1110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0C1A2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31" name=""/>
          <p:cNvSpPr/>
          <p:nvPr/>
        </p:nvSpPr>
        <p:spPr>
          <a:xfrm>
            <a:off x="5543280" y="1161720"/>
            <a:ext cx="532800" cy="532800"/>
          </a:xfrm>
          <a:custGeom>
            <a:avLst/>
            <a:gdLst/>
            <a:ahLst/>
            <a:rect l="0" t="0" r="r" b="b"/>
            <a:pathLst>
              <a:path w="1480" h="1480">
                <a:moveTo>
                  <a:pt x="1480" y="0"/>
                </a:moveTo>
                <a:lnTo>
                  <a:pt x="0" y="1480"/>
                </a:lnTo>
                <a:lnTo>
                  <a:pt x="0" y="1295"/>
                </a:lnTo>
                <a:lnTo>
                  <a:pt x="1295" y="0"/>
                </a:lnTo>
                <a:lnTo>
                  <a:pt x="1480" y="0"/>
                </a:lnTo>
                <a:close/>
              </a:path>
            </a:pathLst>
          </a:custGeom>
          <a:solidFill>
            <a:srgbClr val="0C1A2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32" name=""/>
          <p:cNvSpPr/>
          <p:nvPr/>
        </p:nvSpPr>
        <p:spPr>
          <a:xfrm>
            <a:off x="5543280" y="1161720"/>
            <a:ext cx="599040" cy="599400"/>
          </a:xfrm>
          <a:custGeom>
            <a:avLst/>
            <a:gdLst/>
            <a:ahLst/>
            <a:rect l="0" t="0" r="r" b="b"/>
            <a:pathLst>
              <a:path w="1664" h="1665">
                <a:moveTo>
                  <a:pt x="1664" y="0"/>
                </a:moveTo>
                <a:lnTo>
                  <a:pt x="0" y="1665"/>
                </a:lnTo>
                <a:lnTo>
                  <a:pt x="0" y="1480"/>
                </a:lnTo>
                <a:lnTo>
                  <a:pt x="1480" y="0"/>
                </a:lnTo>
                <a:lnTo>
                  <a:pt x="1664" y="0"/>
                </a:lnTo>
                <a:close/>
              </a:path>
            </a:pathLst>
          </a:custGeom>
          <a:solidFill>
            <a:srgbClr val="0D1B2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33" name=""/>
          <p:cNvSpPr/>
          <p:nvPr/>
        </p:nvSpPr>
        <p:spPr>
          <a:xfrm>
            <a:off x="5543280" y="1161720"/>
            <a:ext cx="665640" cy="665640"/>
          </a:xfrm>
          <a:custGeom>
            <a:avLst/>
            <a:gdLst/>
            <a:ahLst/>
            <a:rect l="0" t="0" r="r" b="b"/>
            <a:pathLst>
              <a:path w="1849" h="1849">
                <a:moveTo>
                  <a:pt x="1849" y="0"/>
                </a:moveTo>
                <a:lnTo>
                  <a:pt x="0" y="1849"/>
                </a:lnTo>
                <a:lnTo>
                  <a:pt x="0" y="1665"/>
                </a:lnTo>
                <a:lnTo>
                  <a:pt x="1664" y="0"/>
                </a:lnTo>
                <a:lnTo>
                  <a:pt x="1849" y="0"/>
                </a:lnTo>
                <a:close/>
              </a:path>
            </a:pathLst>
          </a:custGeom>
          <a:solidFill>
            <a:srgbClr val="0D1B3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34" name=""/>
          <p:cNvSpPr/>
          <p:nvPr/>
        </p:nvSpPr>
        <p:spPr>
          <a:xfrm>
            <a:off x="5543280" y="1161720"/>
            <a:ext cx="732240" cy="732240"/>
          </a:xfrm>
          <a:custGeom>
            <a:avLst/>
            <a:gdLst/>
            <a:ahLst/>
            <a:rect l="0" t="0" r="r" b="b"/>
            <a:pathLst>
              <a:path w="2034" h="2034">
                <a:moveTo>
                  <a:pt x="2034" y="0"/>
                </a:moveTo>
                <a:lnTo>
                  <a:pt x="0" y="2034"/>
                </a:lnTo>
                <a:lnTo>
                  <a:pt x="0" y="1848"/>
                </a:lnTo>
                <a:lnTo>
                  <a:pt x="1848" y="0"/>
                </a:lnTo>
                <a:lnTo>
                  <a:pt x="2034" y="0"/>
                </a:lnTo>
                <a:close/>
              </a:path>
            </a:pathLst>
          </a:custGeom>
          <a:solidFill>
            <a:srgbClr val="0D1C3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35" name=""/>
          <p:cNvSpPr/>
          <p:nvPr/>
        </p:nvSpPr>
        <p:spPr>
          <a:xfrm>
            <a:off x="5543280" y="1161720"/>
            <a:ext cx="798840" cy="798840"/>
          </a:xfrm>
          <a:custGeom>
            <a:avLst/>
            <a:gdLst/>
            <a:ahLst/>
            <a:rect l="0" t="0" r="r" b="b"/>
            <a:pathLst>
              <a:path w="2219" h="2219">
                <a:moveTo>
                  <a:pt x="2219" y="0"/>
                </a:moveTo>
                <a:lnTo>
                  <a:pt x="0" y="2219"/>
                </a:lnTo>
                <a:lnTo>
                  <a:pt x="0" y="2034"/>
                </a:lnTo>
                <a:lnTo>
                  <a:pt x="2034" y="0"/>
                </a:lnTo>
                <a:lnTo>
                  <a:pt x="2219" y="0"/>
                </a:lnTo>
                <a:close/>
              </a:path>
            </a:pathLst>
          </a:custGeom>
          <a:solidFill>
            <a:srgbClr val="0E1C3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36" name=""/>
          <p:cNvSpPr/>
          <p:nvPr/>
        </p:nvSpPr>
        <p:spPr>
          <a:xfrm>
            <a:off x="5543280" y="1161720"/>
            <a:ext cx="865440" cy="865440"/>
          </a:xfrm>
          <a:custGeom>
            <a:avLst/>
            <a:gdLst/>
            <a:ahLst/>
            <a:rect l="0" t="0" r="r" b="b"/>
            <a:pathLst>
              <a:path w="2404" h="2404">
                <a:moveTo>
                  <a:pt x="2404" y="0"/>
                </a:moveTo>
                <a:lnTo>
                  <a:pt x="0" y="2404"/>
                </a:lnTo>
                <a:lnTo>
                  <a:pt x="0" y="2219"/>
                </a:lnTo>
                <a:lnTo>
                  <a:pt x="2219" y="0"/>
                </a:lnTo>
                <a:lnTo>
                  <a:pt x="2404" y="0"/>
                </a:lnTo>
                <a:close/>
              </a:path>
            </a:pathLst>
          </a:custGeom>
          <a:solidFill>
            <a:srgbClr val="0E1D3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37" name=""/>
          <p:cNvSpPr/>
          <p:nvPr/>
        </p:nvSpPr>
        <p:spPr>
          <a:xfrm>
            <a:off x="5543280" y="1161720"/>
            <a:ext cx="931680" cy="932040"/>
          </a:xfrm>
          <a:custGeom>
            <a:avLst/>
            <a:gdLst/>
            <a:ahLst/>
            <a:rect l="0" t="0" r="r" b="b"/>
            <a:pathLst>
              <a:path w="2588" h="2589">
                <a:moveTo>
                  <a:pt x="2588" y="0"/>
                </a:moveTo>
                <a:lnTo>
                  <a:pt x="0" y="2589"/>
                </a:lnTo>
                <a:lnTo>
                  <a:pt x="0" y="2404"/>
                </a:lnTo>
                <a:lnTo>
                  <a:pt x="2404" y="0"/>
                </a:lnTo>
                <a:lnTo>
                  <a:pt x="2588" y="0"/>
                </a:lnTo>
                <a:close/>
              </a:path>
            </a:pathLst>
          </a:custGeom>
          <a:solidFill>
            <a:srgbClr val="0E1E3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38" name=""/>
          <p:cNvSpPr/>
          <p:nvPr/>
        </p:nvSpPr>
        <p:spPr>
          <a:xfrm>
            <a:off x="5543280" y="1161720"/>
            <a:ext cx="998280" cy="998280"/>
          </a:xfrm>
          <a:custGeom>
            <a:avLst/>
            <a:gdLst/>
            <a:ahLst/>
            <a:rect l="0" t="0" r="r" b="b"/>
            <a:pathLst>
              <a:path w="2773" h="2773">
                <a:moveTo>
                  <a:pt x="2773" y="0"/>
                </a:moveTo>
                <a:lnTo>
                  <a:pt x="0" y="2773"/>
                </a:lnTo>
                <a:lnTo>
                  <a:pt x="0" y="2589"/>
                </a:lnTo>
                <a:lnTo>
                  <a:pt x="2587" y="0"/>
                </a:lnTo>
                <a:lnTo>
                  <a:pt x="2773" y="0"/>
                </a:lnTo>
                <a:close/>
              </a:path>
            </a:pathLst>
          </a:custGeom>
          <a:solidFill>
            <a:srgbClr val="0F1E3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39" name=""/>
          <p:cNvSpPr/>
          <p:nvPr/>
        </p:nvSpPr>
        <p:spPr>
          <a:xfrm>
            <a:off x="5543280" y="1161720"/>
            <a:ext cx="1064880" cy="1052640"/>
          </a:xfrm>
          <a:custGeom>
            <a:avLst/>
            <a:gdLst/>
            <a:ahLst/>
            <a:rect l="0" t="0" r="r" b="b"/>
            <a:pathLst>
              <a:path w="2958" h="2924">
                <a:moveTo>
                  <a:pt x="2958" y="0"/>
                </a:moveTo>
                <a:lnTo>
                  <a:pt x="35" y="2924"/>
                </a:lnTo>
                <a:cubicBezTo>
                  <a:pt x="31" y="2916"/>
                  <a:pt x="28" y="2909"/>
                  <a:pt x="24" y="2901"/>
                </a:cubicBezTo>
                <a:cubicBezTo>
                  <a:pt x="8" y="2862"/>
                  <a:pt x="0" y="2822"/>
                  <a:pt x="0" y="2780"/>
                </a:cubicBezTo>
                <a:lnTo>
                  <a:pt x="0" y="2773"/>
                </a:lnTo>
                <a:lnTo>
                  <a:pt x="2773" y="0"/>
                </a:lnTo>
                <a:lnTo>
                  <a:pt x="2958" y="0"/>
                </a:lnTo>
                <a:close/>
              </a:path>
            </a:pathLst>
          </a:custGeom>
          <a:solidFill>
            <a:srgbClr val="0F1F3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40" name=""/>
          <p:cNvSpPr/>
          <p:nvPr/>
        </p:nvSpPr>
        <p:spPr>
          <a:xfrm>
            <a:off x="5555880" y="1161720"/>
            <a:ext cx="1102320" cy="1081440"/>
          </a:xfrm>
          <a:custGeom>
            <a:avLst/>
            <a:gdLst/>
            <a:ahLst/>
            <a:rect l="0" t="0" r="r" b="b"/>
            <a:pathLst>
              <a:path w="3062" h="3004">
                <a:moveTo>
                  <a:pt x="3062" y="0"/>
                </a:moveTo>
                <a:lnTo>
                  <a:pt x="58" y="3004"/>
                </a:lnTo>
                <a:cubicBezTo>
                  <a:pt x="34" y="2980"/>
                  <a:pt x="15" y="2953"/>
                  <a:pt x="0" y="2924"/>
                </a:cubicBezTo>
                <a:lnTo>
                  <a:pt x="2923" y="0"/>
                </a:lnTo>
                <a:lnTo>
                  <a:pt x="3062" y="0"/>
                </a:lnTo>
                <a:close/>
              </a:path>
            </a:pathLst>
          </a:custGeom>
          <a:solidFill>
            <a:srgbClr val="0F1F3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41" name=""/>
          <p:cNvSpPr/>
          <p:nvPr/>
        </p:nvSpPr>
        <p:spPr>
          <a:xfrm>
            <a:off x="5576760" y="1161720"/>
            <a:ext cx="1098000" cy="1089360"/>
          </a:xfrm>
          <a:custGeom>
            <a:avLst/>
            <a:gdLst/>
            <a:ahLst/>
            <a:rect l="0" t="0" r="r" b="b"/>
            <a:pathLst>
              <a:path w="3050" h="3026">
                <a:moveTo>
                  <a:pt x="3050" y="0"/>
                </a:moveTo>
                <a:lnTo>
                  <a:pt x="24" y="3026"/>
                </a:lnTo>
                <a:cubicBezTo>
                  <a:pt x="16" y="3019"/>
                  <a:pt x="8" y="3012"/>
                  <a:pt x="0" y="3004"/>
                </a:cubicBezTo>
                <a:lnTo>
                  <a:pt x="3004" y="0"/>
                </a:lnTo>
                <a:lnTo>
                  <a:pt x="3050" y="0"/>
                </a:lnTo>
                <a:close/>
              </a:path>
            </a:pathLst>
          </a:custGeom>
          <a:solidFill>
            <a:srgbClr val="0F203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42" name=""/>
          <p:cNvSpPr/>
          <p:nvPr/>
        </p:nvSpPr>
        <p:spPr>
          <a:xfrm>
            <a:off x="5585400" y="1161720"/>
            <a:ext cx="1155960" cy="1111680"/>
          </a:xfrm>
          <a:custGeom>
            <a:avLst/>
            <a:gdLst/>
            <a:ahLst/>
            <a:rect l="0" t="0" r="r" b="b"/>
            <a:pathLst>
              <a:path w="3211" h="3088">
                <a:moveTo>
                  <a:pt x="3211" y="0"/>
                </a:moveTo>
                <a:lnTo>
                  <a:pt x="123" y="3088"/>
                </a:lnTo>
                <a:cubicBezTo>
                  <a:pt x="108" y="3084"/>
                  <a:pt x="94" y="3079"/>
                  <a:pt x="79" y="3073"/>
                </a:cubicBezTo>
                <a:cubicBezTo>
                  <a:pt x="50" y="3061"/>
                  <a:pt x="24" y="3045"/>
                  <a:pt x="0" y="3026"/>
                </a:cubicBezTo>
                <a:lnTo>
                  <a:pt x="3026" y="0"/>
                </a:lnTo>
                <a:lnTo>
                  <a:pt x="3211" y="0"/>
                </a:lnTo>
                <a:close/>
              </a:path>
            </a:pathLst>
          </a:custGeom>
          <a:solidFill>
            <a:srgbClr val="0F203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43" name=""/>
          <p:cNvSpPr/>
          <p:nvPr/>
        </p:nvSpPr>
        <p:spPr>
          <a:xfrm>
            <a:off x="5629680" y="1161720"/>
            <a:ext cx="1177920" cy="1114920"/>
          </a:xfrm>
          <a:custGeom>
            <a:avLst/>
            <a:gdLst/>
            <a:ahLst/>
            <a:rect l="0" t="0" r="r" b="b"/>
            <a:pathLst>
              <a:path w="3272" h="3097">
                <a:moveTo>
                  <a:pt x="3272" y="0"/>
                </a:moveTo>
                <a:lnTo>
                  <a:pt x="176" y="3097"/>
                </a:lnTo>
                <a:lnTo>
                  <a:pt x="78" y="3097"/>
                </a:lnTo>
                <a:cubicBezTo>
                  <a:pt x="51" y="3097"/>
                  <a:pt x="26" y="3094"/>
                  <a:pt x="0" y="3088"/>
                </a:cubicBezTo>
                <a:lnTo>
                  <a:pt x="3088" y="0"/>
                </a:lnTo>
                <a:lnTo>
                  <a:pt x="3272" y="0"/>
                </a:lnTo>
                <a:close/>
              </a:path>
            </a:pathLst>
          </a:custGeom>
          <a:solidFill>
            <a:srgbClr val="10203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44" name=""/>
          <p:cNvSpPr/>
          <p:nvPr/>
        </p:nvSpPr>
        <p:spPr>
          <a:xfrm>
            <a:off x="5693040" y="1161720"/>
            <a:ext cx="1181160" cy="1114920"/>
          </a:xfrm>
          <a:custGeom>
            <a:avLst/>
            <a:gdLst/>
            <a:ahLst/>
            <a:rect l="0" t="0" r="r" b="b"/>
            <a:pathLst>
              <a:path w="3281" h="3097">
                <a:moveTo>
                  <a:pt x="3281" y="0"/>
                </a:moveTo>
                <a:lnTo>
                  <a:pt x="185" y="3097"/>
                </a:lnTo>
                <a:lnTo>
                  <a:pt x="0" y="3097"/>
                </a:lnTo>
                <a:lnTo>
                  <a:pt x="3096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0213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45" name=""/>
          <p:cNvSpPr/>
          <p:nvPr/>
        </p:nvSpPr>
        <p:spPr>
          <a:xfrm>
            <a:off x="5759640" y="1161720"/>
            <a:ext cx="1181160" cy="1114920"/>
          </a:xfrm>
          <a:custGeom>
            <a:avLst/>
            <a:gdLst/>
            <a:ahLst/>
            <a:rect l="0" t="0" r="r" b="b"/>
            <a:pathLst>
              <a:path w="3281" h="3097">
                <a:moveTo>
                  <a:pt x="3281" y="0"/>
                </a:moveTo>
                <a:lnTo>
                  <a:pt x="184" y="3097"/>
                </a:lnTo>
                <a:lnTo>
                  <a:pt x="0" y="3097"/>
                </a:lnTo>
                <a:lnTo>
                  <a:pt x="3096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0223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46" name=""/>
          <p:cNvSpPr/>
          <p:nvPr/>
        </p:nvSpPr>
        <p:spPr>
          <a:xfrm>
            <a:off x="5825880" y="1161720"/>
            <a:ext cx="1181520" cy="1114920"/>
          </a:xfrm>
          <a:custGeom>
            <a:avLst/>
            <a:gdLst/>
            <a:ahLst/>
            <a:rect l="0" t="0" r="r" b="b"/>
            <a:pathLst>
              <a:path w="3282" h="3097">
                <a:moveTo>
                  <a:pt x="3282" y="0"/>
                </a:moveTo>
                <a:lnTo>
                  <a:pt x="185" y="3097"/>
                </a:lnTo>
                <a:lnTo>
                  <a:pt x="0" y="3097"/>
                </a:lnTo>
                <a:lnTo>
                  <a:pt x="3097" y="0"/>
                </a:lnTo>
                <a:lnTo>
                  <a:pt x="3282" y="0"/>
                </a:lnTo>
                <a:close/>
              </a:path>
            </a:pathLst>
          </a:custGeom>
          <a:solidFill>
            <a:srgbClr val="11223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47" name=""/>
          <p:cNvSpPr/>
          <p:nvPr/>
        </p:nvSpPr>
        <p:spPr>
          <a:xfrm>
            <a:off x="5892480" y="1161720"/>
            <a:ext cx="1181520" cy="1114920"/>
          </a:xfrm>
          <a:custGeom>
            <a:avLst/>
            <a:gdLst/>
            <a:ahLst/>
            <a:rect l="0" t="0" r="r" b="b"/>
            <a:pathLst>
              <a:path w="3282" h="3097">
                <a:moveTo>
                  <a:pt x="3282" y="0"/>
                </a:moveTo>
                <a:lnTo>
                  <a:pt x="185" y="3097"/>
                </a:lnTo>
                <a:lnTo>
                  <a:pt x="0" y="3097"/>
                </a:lnTo>
                <a:lnTo>
                  <a:pt x="3097" y="0"/>
                </a:lnTo>
                <a:lnTo>
                  <a:pt x="3282" y="0"/>
                </a:lnTo>
                <a:close/>
              </a:path>
            </a:pathLst>
          </a:custGeom>
          <a:solidFill>
            <a:srgbClr val="11233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48" name=""/>
          <p:cNvSpPr/>
          <p:nvPr/>
        </p:nvSpPr>
        <p:spPr>
          <a:xfrm>
            <a:off x="5959080" y="1161720"/>
            <a:ext cx="1181160" cy="1114920"/>
          </a:xfrm>
          <a:custGeom>
            <a:avLst/>
            <a:gdLst/>
            <a:ahLst/>
            <a:rect l="0" t="0" r="r" b="b"/>
            <a:pathLst>
              <a:path w="3281" h="3097">
                <a:moveTo>
                  <a:pt x="3281" y="0"/>
                </a:moveTo>
                <a:lnTo>
                  <a:pt x="185" y="3097"/>
                </a:lnTo>
                <a:lnTo>
                  <a:pt x="0" y="3097"/>
                </a:lnTo>
                <a:lnTo>
                  <a:pt x="3097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1233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49" name=""/>
          <p:cNvSpPr/>
          <p:nvPr/>
        </p:nvSpPr>
        <p:spPr>
          <a:xfrm>
            <a:off x="6025680" y="1161720"/>
            <a:ext cx="1181160" cy="1114920"/>
          </a:xfrm>
          <a:custGeom>
            <a:avLst/>
            <a:gdLst/>
            <a:ahLst/>
            <a:rect l="0" t="0" r="r" b="b"/>
            <a:pathLst>
              <a:path w="3281" h="3097">
                <a:moveTo>
                  <a:pt x="3281" y="0"/>
                </a:moveTo>
                <a:lnTo>
                  <a:pt x="184" y="3097"/>
                </a:lnTo>
                <a:lnTo>
                  <a:pt x="0" y="3097"/>
                </a:lnTo>
                <a:lnTo>
                  <a:pt x="3096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2243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50" name=""/>
          <p:cNvSpPr/>
          <p:nvPr/>
        </p:nvSpPr>
        <p:spPr>
          <a:xfrm>
            <a:off x="6091920" y="1161720"/>
            <a:ext cx="1181520" cy="1114920"/>
          </a:xfrm>
          <a:custGeom>
            <a:avLst/>
            <a:gdLst/>
            <a:ahLst/>
            <a:rect l="0" t="0" r="r" b="b"/>
            <a:pathLst>
              <a:path w="3282" h="3097">
                <a:moveTo>
                  <a:pt x="3282" y="0"/>
                </a:moveTo>
                <a:lnTo>
                  <a:pt x="185" y="3097"/>
                </a:lnTo>
                <a:lnTo>
                  <a:pt x="0" y="3097"/>
                </a:lnTo>
                <a:lnTo>
                  <a:pt x="3097" y="0"/>
                </a:lnTo>
                <a:lnTo>
                  <a:pt x="3282" y="0"/>
                </a:lnTo>
                <a:close/>
              </a:path>
            </a:pathLst>
          </a:custGeom>
          <a:solidFill>
            <a:srgbClr val="12243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51" name=""/>
          <p:cNvSpPr/>
          <p:nvPr/>
        </p:nvSpPr>
        <p:spPr>
          <a:xfrm>
            <a:off x="6158520" y="1161720"/>
            <a:ext cx="1181520" cy="1114920"/>
          </a:xfrm>
          <a:custGeom>
            <a:avLst/>
            <a:gdLst/>
            <a:ahLst/>
            <a:rect l="0" t="0" r="r" b="b"/>
            <a:pathLst>
              <a:path w="3282" h="3097">
                <a:moveTo>
                  <a:pt x="3282" y="0"/>
                </a:moveTo>
                <a:lnTo>
                  <a:pt x="185" y="3097"/>
                </a:lnTo>
                <a:lnTo>
                  <a:pt x="0" y="3097"/>
                </a:lnTo>
                <a:lnTo>
                  <a:pt x="3097" y="0"/>
                </a:lnTo>
                <a:lnTo>
                  <a:pt x="3282" y="0"/>
                </a:lnTo>
                <a:close/>
              </a:path>
            </a:pathLst>
          </a:custGeom>
          <a:solidFill>
            <a:srgbClr val="12253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52" name=""/>
          <p:cNvSpPr/>
          <p:nvPr/>
        </p:nvSpPr>
        <p:spPr>
          <a:xfrm>
            <a:off x="6225120" y="1161720"/>
            <a:ext cx="1181520" cy="1114920"/>
          </a:xfrm>
          <a:custGeom>
            <a:avLst/>
            <a:gdLst/>
            <a:ahLst/>
            <a:rect l="0" t="0" r="r" b="b"/>
            <a:pathLst>
              <a:path w="3282" h="3097">
                <a:moveTo>
                  <a:pt x="3282" y="0"/>
                </a:moveTo>
                <a:lnTo>
                  <a:pt x="185" y="3097"/>
                </a:lnTo>
                <a:lnTo>
                  <a:pt x="0" y="3097"/>
                </a:lnTo>
                <a:lnTo>
                  <a:pt x="3097" y="0"/>
                </a:lnTo>
                <a:lnTo>
                  <a:pt x="3282" y="0"/>
                </a:lnTo>
                <a:close/>
              </a:path>
            </a:pathLst>
          </a:custGeom>
          <a:solidFill>
            <a:srgbClr val="13254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53" name=""/>
          <p:cNvSpPr/>
          <p:nvPr/>
        </p:nvSpPr>
        <p:spPr>
          <a:xfrm>
            <a:off x="6291720" y="1161720"/>
            <a:ext cx="1181160" cy="1114920"/>
          </a:xfrm>
          <a:custGeom>
            <a:avLst/>
            <a:gdLst/>
            <a:ahLst/>
            <a:rect l="0" t="0" r="r" b="b"/>
            <a:pathLst>
              <a:path w="3281" h="3097">
                <a:moveTo>
                  <a:pt x="3281" y="0"/>
                </a:moveTo>
                <a:lnTo>
                  <a:pt x="185" y="3097"/>
                </a:lnTo>
                <a:lnTo>
                  <a:pt x="0" y="3097"/>
                </a:lnTo>
                <a:lnTo>
                  <a:pt x="3097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3264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54" name=""/>
          <p:cNvSpPr/>
          <p:nvPr/>
        </p:nvSpPr>
        <p:spPr>
          <a:xfrm>
            <a:off x="6358320" y="1161720"/>
            <a:ext cx="1181160" cy="1114920"/>
          </a:xfrm>
          <a:custGeom>
            <a:avLst/>
            <a:gdLst/>
            <a:ahLst/>
            <a:rect l="0" t="0" r="r" b="b"/>
            <a:pathLst>
              <a:path w="3281" h="3097">
                <a:moveTo>
                  <a:pt x="3281" y="0"/>
                </a:moveTo>
                <a:lnTo>
                  <a:pt x="184" y="3097"/>
                </a:lnTo>
                <a:lnTo>
                  <a:pt x="0" y="3097"/>
                </a:lnTo>
                <a:lnTo>
                  <a:pt x="3096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3274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55" name=""/>
          <p:cNvSpPr/>
          <p:nvPr/>
        </p:nvSpPr>
        <p:spPr>
          <a:xfrm>
            <a:off x="6424560" y="1161720"/>
            <a:ext cx="1181520" cy="1114920"/>
          </a:xfrm>
          <a:custGeom>
            <a:avLst/>
            <a:gdLst/>
            <a:ahLst/>
            <a:rect l="0" t="0" r="r" b="b"/>
            <a:pathLst>
              <a:path w="3282" h="3097">
                <a:moveTo>
                  <a:pt x="3282" y="0"/>
                </a:moveTo>
                <a:lnTo>
                  <a:pt x="185" y="3097"/>
                </a:lnTo>
                <a:lnTo>
                  <a:pt x="0" y="3097"/>
                </a:lnTo>
                <a:lnTo>
                  <a:pt x="3097" y="0"/>
                </a:lnTo>
                <a:lnTo>
                  <a:pt x="3282" y="0"/>
                </a:lnTo>
                <a:close/>
              </a:path>
            </a:pathLst>
          </a:custGeom>
          <a:solidFill>
            <a:srgbClr val="14274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56" name=""/>
          <p:cNvSpPr/>
          <p:nvPr/>
        </p:nvSpPr>
        <p:spPr>
          <a:xfrm>
            <a:off x="6491160" y="1161720"/>
            <a:ext cx="1181520" cy="1114920"/>
          </a:xfrm>
          <a:custGeom>
            <a:avLst/>
            <a:gdLst/>
            <a:ahLst/>
            <a:rect l="0" t="0" r="r" b="b"/>
            <a:pathLst>
              <a:path w="3282" h="3097">
                <a:moveTo>
                  <a:pt x="3282" y="0"/>
                </a:moveTo>
                <a:lnTo>
                  <a:pt x="186" y="3097"/>
                </a:lnTo>
                <a:lnTo>
                  <a:pt x="0" y="3097"/>
                </a:lnTo>
                <a:lnTo>
                  <a:pt x="3097" y="0"/>
                </a:lnTo>
                <a:lnTo>
                  <a:pt x="3282" y="0"/>
                </a:lnTo>
                <a:close/>
              </a:path>
            </a:pathLst>
          </a:custGeom>
          <a:solidFill>
            <a:srgbClr val="14284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57" name=""/>
          <p:cNvSpPr/>
          <p:nvPr/>
        </p:nvSpPr>
        <p:spPr>
          <a:xfrm>
            <a:off x="6557760" y="1161720"/>
            <a:ext cx="1181160" cy="1114920"/>
          </a:xfrm>
          <a:custGeom>
            <a:avLst/>
            <a:gdLst/>
            <a:ahLst/>
            <a:rect l="0" t="0" r="r" b="b"/>
            <a:pathLst>
              <a:path w="3281" h="3097">
                <a:moveTo>
                  <a:pt x="3281" y="0"/>
                </a:moveTo>
                <a:lnTo>
                  <a:pt x="185" y="3097"/>
                </a:lnTo>
                <a:lnTo>
                  <a:pt x="0" y="3097"/>
                </a:lnTo>
                <a:lnTo>
                  <a:pt x="3096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4284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58" name=""/>
          <p:cNvSpPr/>
          <p:nvPr/>
        </p:nvSpPr>
        <p:spPr>
          <a:xfrm>
            <a:off x="6624360" y="1161720"/>
            <a:ext cx="1181160" cy="1114920"/>
          </a:xfrm>
          <a:custGeom>
            <a:avLst/>
            <a:gdLst/>
            <a:ahLst/>
            <a:rect l="0" t="0" r="r" b="b"/>
            <a:pathLst>
              <a:path w="3281" h="3097">
                <a:moveTo>
                  <a:pt x="3281" y="0"/>
                </a:moveTo>
                <a:lnTo>
                  <a:pt x="185" y="3097"/>
                </a:lnTo>
                <a:lnTo>
                  <a:pt x="0" y="3097"/>
                </a:lnTo>
                <a:lnTo>
                  <a:pt x="3096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4294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59" name=""/>
          <p:cNvSpPr/>
          <p:nvPr/>
        </p:nvSpPr>
        <p:spPr>
          <a:xfrm>
            <a:off x="6690960" y="1161720"/>
            <a:ext cx="1181160" cy="1114920"/>
          </a:xfrm>
          <a:custGeom>
            <a:avLst/>
            <a:gdLst/>
            <a:ahLst/>
            <a:rect l="0" t="0" r="r" b="b"/>
            <a:pathLst>
              <a:path w="3281" h="3097">
                <a:moveTo>
                  <a:pt x="3281" y="0"/>
                </a:moveTo>
                <a:lnTo>
                  <a:pt x="184" y="3097"/>
                </a:lnTo>
                <a:lnTo>
                  <a:pt x="0" y="3097"/>
                </a:lnTo>
                <a:lnTo>
                  <a:pt x="3096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5294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60" name=""/>
          <p:cNvSpPr/>
          <p:nvPr/>
        </p:nvSpPr>
        <p:spPr>
          <a:xfrm>
            <a:off x="6757200" y="1161720"/>
            <a:ext cx="1181520" cy="1114920"/>
          </a:xfrm>
          <a:custGeom>
            <a:avLst/>
            <a:gdLst/>
            <a:ahLst/>
            <a:rect l="0" t="0" r="r" b="b"/>
            <a:pathLst>
              <a:path w="3282" h="3097">
                <a:moveTo>
                  <a:pt x="3282" y="0"/>
                </a:moveTo>
                <a:lnTo>
                  <a:pt x="185" y="3097"/>
                </a:lnTo>
                <a:lnTo>
                  <a:pt x="0" y="3097"/>
                </a:lnTo>
                <a:lnTo>
                  <a:pt x="3097" y="0"/>
                </a:lnTo>
                <a:lnTo>
                  <a:pt x="3282" y="0"/>
                </a:lnTo>
                <a:close/>
              </a:path>
            </a:pathLst>
          </a:custGeom>
          <a:solidFill>
            <a:srgbClr val="152A4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61" name=""/>
          <p:cNvSpPr/>
          <p:nvPr/>
        </p:nvSpPr>
        <p:spPr>
          <a:xfrm>
            <a:off x="6823800" y="1161720"/>
            <a:ext cx="1181520" cy="1114920"/>
          </a:xfrm>
          <a:custGeom>
            <a:avLst/>
            <a:gdLst/>
            <a:ahLst/>
            <a:rect l="0" t="0" r="r" b="b"/>
            <a:pathLst>
              <a:path w="3282" h="3097">
                <a:moveTo>
                  <a:pt x="3282" y="0"/>
                </a:moveTo>
                <a:lnTo>
                  <a:pt x="185" y="3097"/>
                </a:lnTo>
                <a:lnTo>
                  <a:pt x="0" y="3097"/>
                </a:lnTo>
                <a:lnTo>
                  <a:pt x="3097" y="0"/>
                </a:lnTo>
                <a:lnTo>
                  <a:pt x="3282" y="0"/>
                </a:lnTo>
                <a:close/>
              </a:path>
            </a:pathLst>
          </a:custGeom>
          <a:solidFill>
            <a:srgbClr val="152B4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62" name=""/>
          <p:cNvSpPr/>
          <p:nvPr/>
        </p:nvSpPr>
        <p:spPr>
          <a:xfrm>
            <a:off x="6890400" y="1161720"/>
            <a:ext cx="1181160" cy="1114920"/>
          </a:xfrm>
          <a:custGeom>
            <a:avLst/>
            <a:gdLst/>
            <a:ahLst/>
            <a:rect l="0" t="0" r="r" b="b"/>
            <a:pathLst>
              <a:path w="3281" h="3097">
                <a:moveTo>
                  <a:pt x="3281" y="0"/>
                </a:moveTo>
                <a:lnTo>
                  <a:pt x="185" y="3097"/>
                </a:lnTo>
                <a:lnTo>
                  <a:pt x="0" y="3097"/>
                </a:lnTo>
                <a:lnTo>
                  <a:pt x="3097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62B4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63" name=""/>
          <p:cNvSpPr/>
          <p:nvPr/>
        </p:nvSpPr>
        <p:spPr>
          <a:xfrm>
            <a:off x="6957000" y="1161720"/>
            <a:ext cx="1181160" cy="1114920"/>
          </a:xfrm>
          <a:custGeom>
            <a:avLst/>
            <a:gdLst/>
            <a:ahLst/>
            <a:rect l="0" t="0" r="r" b="b"/>
            <a:pathLst>
              <a:path w="3281" h="3097">
                <a:moveTo>
                  <a:pt x="3281" y="0"/>
                </a:moveTo>
                <a:lnTo>
                  <a:pt x="185" y="3097"/>
                </a:lnTo>
                <a:lnTo>
                  <a:pt x="0" y="3097"/>
                </a:lnTo>
                <a:lnTo>
                  <a:pt x="3096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62C4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64" name=""/>
          <p:cNvSpPr/>
          <p:nvPr/>
        </p:nvSpPr>
        <p:spPr>
          <a:xfrm>
            <a:off x="7023600" y="1161720"/>
            <a:ext cx="1181160" cy="1114920"/>
          </a:xfrm>
          <a:custGeom>
            <a:avLst/>
            <a:gdLst/>
            <a:ahLst/>
            <a:rect l="0" t="0" r="r" b="b"/>
            <a:pathLst>
              <a:path w="3281" h="3097">
                <a:moveTo>
                  <a:pt x="3281" y="0"/>
                </a:moveTo>
                <a:lnTo>
                  <a:pt x="184" y="3097"/>
                </a:lnTo>
                <a:lnTo>
                  <a:pt x="0" y="3097"/>
                </a:lnTo>
                <a:lnTo>
                  <a:pt x="3096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62C4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65" name=""/>
          <p:cNvSpPr/>
          <p:nvPr/>
        </p:nvSpPr>
        <p:spPr>
          <a:xfrm>
            <a:off x="7089840" y="1161720"/>
            <a:ext cx="1181520" cy="1114920"/>
          </a:xfrm>
          <a:custGeom>
            <a:avLst/>
            <a:gdLst/>
            <a:ahLst/>
            <a:rect l="0" t="0" r="r" b="b"/>
            <a:pathLst>
              <a:path w="3282" h="3097">
                <a:moveTo>
                  <a:pt x="3282" y="0"/>
                </a:moveTo>
                <a:lnTo>
                  <a:pt x="185" y="3097"/>
                </a:lnTo>
                <a:lnTo>
                  <a:pt x="0" y="3097"/>
                </a:lnTo>
                <a:lnTo>
                  <a:pt x="3097" y="0"/>
                </a:lnTo>
                <a:lnTo>
                  <a:pt x="3282" y="0"/>
                </a:lnTo>
                <a:close/>
              </a:path>
            </a:pathLst>
          </a:custGeom>
          <a:solidFill>
            <a:srgbClr val="172D4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66" name=""/>
          <p:cNvSpPr/>
          <p:nvPr/>
        </p:nvSpPr>
        <p:spPr>
          <a:xfrm>
            <a:off x="7156440" y="1161720"/>
            <a:ext cx="1181520" cy="1114920"/>
          </a:xfrm>
          <a:custGeom>
            <a:avLst/>
            <a:gdLst/>
            <a:ahLst/>
            <a:rect l="0" t="0" r="r" b="b"/>
            <a:pathLst>
              <a:path w="3282" h="3097">
                <a:moveTo>
                  <a:pt x="3282" y="0"/>
                </a:moveTo>
                <a:lnTo>
                  <a:pt x="185" y="3097"/>
                </a:lnTo>
                <a:lnTo>
                  <a:pt x="0" y="3097"/>
                </a:lnTo>
                <a:lnTo>
                  <a:pt x="3097" y="0"/>
                </a:lnTo>
                <a:lnTo>
                  <a:pt x="3282" y="0"/>
                </a:lnTo>
                <a:close/>
              </a:path>
            </a:pathLst>
          </a:custGeom>
          <a:solidFill>
            <a:srgbClr val="172D4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67" name=""/>
          <p:cNvSpPr/>
          <p:nvPr/>
        </p:nvSpPr>
        <p:spPr>
          <a:xfrm>
            <a:off x="7223040" y="1161720"/>
            <a:ext cx="1181160" cy="1114920"/>
          </a:xfrm>
          <a:custGeom>
            <a:avLst/>
            <a:gdLst/>
            <a:ahLst/>
            <a:rect l="0" t="0" r="r" b="b"/>
            <a:pathLst>
              <a:path w="3281" h="3097">
                <a:moveTo>
                  <a:pt x="3281" y="0"/>
                </a:moveTo>
                <a:lnTo>
                  <a:pt x="185" y="3097"/>
                </a:lnTo>
                <a:lnTo>
                  <a:pt x="0" y="3097"/>
                </a:lnTo>
                <a:lnTo>
                  <a:pt x="3097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72E4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68" name=""/>
          <p:cNvSpPr/>
          <p:nvPr/>
        </p:nvSpPr>
        <p:spPr>
          <a:xfrm>
            <a:off x="7289640" y="1161720"/>
            <a:ext cx="1181160" cy="1114920"/>
          </a:xfrm>
          <a:custGeom>
            <a:avLst/>
            <a:gdLst/>
            <a:ahLst/>
            <a:rect l="0" t="0" r="r" b="b"/>
            <a:pathLst>
              <a:path w="3281" h="3097">
                <a:moveTo>
                  <a:pt x="3281" y="0"/>
                </a:moveTo>
                <a:lnTo>
                  <a:pt x="185" y="3097"/>
                </a:lnTo>
                <a:lnTo>
                  <a:pt x="0" y="3097"/>
                </a:lnTo>
                <a:lnTo>
                  <a:pt x="3096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82E4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69" name=""/>
          <p:cNvSpPr/>
          <p:nvPr/>
        </p:nvSpPr>
        <p:spPr>
          <a:xfrm>
            <a:off x="7356240" y="1161720"/>
            <a:ext cx="1181160" cy="1114920"/>
          </a:xfrm>
          <a:custGeom>
            <a:avLst/>
            <a:gdLst/>
            <a:ahLst/>
            <a:rect l="0" t="0" r="r" b="b"/>
            <a:pathLst>
              <a:path w="3281" h="3097">
                <a:moveTo>
                  <a:pt x="3281" y="0"/>
                </a:moveTo>
                <a:lnTo>
                  <a:pt x="184" y="3097"/>
                </a:lnTo>
                <a:lnTo>
                  <a:pt x="0" y="3097"/>
                </a:lnTo>
                <a:lnTo>
                  <a:pt x="3096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82F4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70" name=""/>
          <p:cNvSpPr/>
          <p:nvPr/>
        </p:nvSpPr>
        <p:spPr>
          <a:xfrm>
            <a:off x="7422480" y="1161720"/>
            <a:ext cx="1177920" cy="1114920"/>
          </a:xfrm>
          <a:custGeom>
            <a:avLst/>
            <a:gdLst/>
            <a:ahLst/>
            <a:rect l="0" t="0" r="r" b="b"/>
            <a:pathLst>
              <a:path w="3272" h="3097">
                <a:moveTo>
                  <a:pt x="3195" y="0"/>
                </a:moveTo>
                <a:cubicBezTo>
                  <a:pt x="3221" y="0"/>
                  <a:pt x="3247" y="4"/>
                  <a:pt x="3272" y="10"/>
                </a:cubicBezTo>
                <a:lnTo>
                  <a:pt x="185" y="3097"/>
                </a:lnTo>
                <a:lnTo>
                  <a:pt x="0" y="3097"/>
                </a:lnTo>
                <a:lnTo>
                  <a:pt x="3097" y="0"/>
                </a:lnTo>
                <a:lnTo>
                  <a:pt x="3195" y="0"/>
                </a:lnTo>
                <a:close/>
              </a:path>
            </a:pathLst>
          </a:custGeom>
          <a:solidFill>
            <a:srgbClr val="18304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71" name=""/>
          <p:cNvSpPr/>
          <p:nvPr/>
        </p:nvSpPr>
        <p:spPr>
          <a:xfrm>
            <a:off x="7489080" y="1165320"/>
            <a:ext cx="1155600" cy="1111320"/>
          </a:xfrm>
          <a:custGeom>
            <a:avLst/>
            <a:gdLst/>
            <a:ahLst/>
            <a:rect l="0" t="0" r="r" b="b"/>
            <a:pathLst>
              <a:path w="3210" h="3087">
                <a:moveTo>
                  <a:pt x="3131" y="15"/>
                </a:moveTo>
                <a:cubicBezTo>
                  <a:pt x="3160" y="27"/>
                  <a:pt x="3187" y="42"/>
                  <a:pt x="3210" y="62"/>
                </a:cubicBezTo>
                <a:lnTo>
                  <a:pt x="186" y="3087"/>
                </a:lnTo>
                <a:lnTo>
                  <a:pt x="0" y="3087"/>
                </a:lnTo>
                <a:lnTo>
                  <a:pt x="3087" y="0"/>
                </a:lnTo>
                <a:cubicBezTo>
                  <a:pt x="3102" y="4"/>
                  <a:pt x="3117" y="9"/>
                  <a:pt x="3131" y="15"/>
                </a:cubicBezTo>
                <a:close/>
              </a:path>
            </a:pathLst>
          </a:custGeom>
          <a:solidFill>
            <a:srgbClr val="19305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72" name=""/>
          <p:cNvSpPr/>
          <p:nvPr/>
        </p:nvSpPr>
        <p:spPr>
          <a:xfrm>
            <a:off x="7555680" y="1187640"/>
            <a:ext cx="1098000" cy="1089000"/>
          </a:xfrm>
          <a:custGeom>
            <a:avLst/>
            <a:gdLst/>
            <a:ahLst/>
            <a:rect l="0" t="0" r="r" b="b"/>
            <a:pathLst>
              <a:path w="3050" h="3025">
                <a:moveTo>
                  <a:pt x="3050" y="21"/>
                </a:moveTo>
                <a:lnTo>
                  <a:pt x="46" y="3025"/>
                </a:lnTo>
                <a:lnTo>
                  <a:pt x="0" y="3025"/>
                </a:lnTo>
                <a:lnTo>
                  <a:pt x="3025" y="0"/>
                </a:lnTo>
                <a:cubicBezTo>
                  <a:pt x="3034" y="6"/>
                  <a:pt x="3042" y="14"/>
                  <a:pt x="3050" y="21"/>
                </a:cubicBezTo>
                <a:close/>
              </a:path>
            </a:pathLst>
          </a:custGeom>
          <a:solidFill>
            <a:srgbClr val="19315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73" name=""/>
          <p:cNvSpPr/>
          <p:nvPr/>
        </p:nvSpPr>
        <p:spPr>
          <a:xfrm>
            <a:off x="7572240" y="1195200"/>
            <a:ext cx="1102320" cy="1081440"/>
          </a:xfrm>
          <a:custGeom>
            <a:avLst/>
            <a:gdLst/>
            <a:ahLst/>
            <a:rect l="0" t="0" r="r" b="b"/>
            <a:pathLst>
              <a:path w="3062" h="3004">
                <a:moveTo>
                  <a:pt x="3062" y="81"/>
                </a:moveTo>
                <a:lnTo>
                  <a:pt x="139" y="3004"/>
                </a:lnTo>
                <a:lnTo>
                  <a:pt x="0" y="3004"/>
                </a:lnTo>
                <a:lnTo>
                  <a:pt x="3004" y="0"/>
                </a:lnTo>
                <a:cubicBezTo>
                  <a:pt x="3027" y="24"/>
                  <a:pt x="3047" y="51"/>
                  <a:pt x="3062" y="81"/>
                </a:cubicBezTo>
                <a:close/>
              </a:path>
            </a:pathLst>
          </a:custGeom>
          <a:solidFill>
            <a:srgbClr val="19315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74" name=""/>
          <p:cNvSpPr/>
          <p:nvPr/>
        </p:nvSpPr>
        <p:spPr>
          <a:xfrm>
            <a:off x="7622280" y="1224360"/>
            <a:ext cx="1064520" cy="1052280"/>
          </a:xfrm>
          <a:custGeom>
            <a:avLst/>
            <a:gdLst/>
            <a:ahLst/>
            <a:rect l="0" t="0" r="r" b="b"/>
            <a:pathLst>
              <a:path w="2957" h="2923">
                <a:moveTo>
                  <a:pt x="2933" y="22"/>
                </a:moveTo>
                <a:cubicBezTo>
                  <a:pt x="2949" y="61"/>
                  <a:pt x="2957" y="102"/>
                  <a:pt x="2957" y="144"/>
                </a:cubicBezTo>
                <a:lnTo>
                  <a:pt x="2957" y="150"/>
                </a:lnTo>
                <a:lnTo>
                  <a:pt x="185" y="2923"/>
                </a:lnTo>
                <a:lnTo>
                  <a:pt x="0" y="2923"/>
                </a:lnTo>
                <a:lnTo>
                  <a:pt x="2923" y="0"/>
                </a:lnTo>
                <a:cubicBezTo>
                  <a:pt x="2927" y="7"/>
                  <a:pt x="2930" y="15"/>
                  <a:pt x="2933" y="22"/>
                </a:cubicBezTo>
                <a:close/>
              </a:path>
            </a:pathLst>
          </a:custGeom>
          <a:solidFill>
            <a:srgbClr val="19315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75" name=""/>
          <p:cNvSpPr/>
          <p:nvPr/>
        </p:nvSpPr>
        <p:spPr>
          <a:xfrm>
            <a:off x="7688880" y="1278360"/>
            <a:ext cx="997920" cy="998280"/>
          </a:xfrm>
          <a:custGeom>
            <a:avLst/>
            <a:gdLst/>
            <a:ahLst/>
            <a:rect l="0" t="0" r="r" b="b"/>
            <a:pathLst>
              <a:path w="2772" h="2773">
                <a:moveTo>
                  <a:pt x="2772" y="0"/>
                </a:moveTo>
                <a:lnTo>
                  <a:pt x="2772" y="185"/>
                </a:lnTo>
                <a:lnTo>
                  <a:pt x="184" y="2773"/>
                </a:lnTo>
                <a:lnTo>
                  <a:pt x="0" y="2773"/>
                </a:lnTo>
                <a:lnTo>
                  <a:pt x="2772" y="0"/>
                </a:lnTo>
                <a:close/>
              </a:path>
            </a:pathLst>
          </a:custGeom>
          <a:solidFill>
            <a:srgbClr val="19325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76" name=""/>
          <p:cNvSpPr/>
          <p:nvPr/>
        </p:nvSpPr>
        <p:spPr>
          <a:xfrm>
            <a:off x="7755120" y="1344960"/>
            <a:ext cx="931680" cy="931680"/>
          </a:xfrm>
          <a:custGeom>
            <a:avLst/>
            <a:gdLst/>
            <a:ahLst/>
            <a:rect l="0" t="0" r="r" b="b"/>
            <a:pathLst>
              <a:path w="2588" h="2588">
                <a:moveTo>
                  <a:pt x="2588" y="0"/>
                </a:moveTo>
                <a:lnTo>
                  <a:pt x="2588" y="186"/>
                </a:lnTo>
                <a:lnTo>
                  <a:pt x="185" y="2588"/>
                </a:lnTo>
                <a:lnTo>
                  <a:pt x="0" y="2588"/>
                </a:lnTo>
                <a:lnTo>
                  <a:pt x="2588" y="0"/>
                </a:lnTo>
                <a:close/>
              </a:path>
            </a:pathLst>
          </a:custGeom>
          <a:solidFill>
            <a:srgbClr val="1A325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77" name=""/>
          <p:cNvSpPr/>
          <p:nvPr/>
        </p:nvSpPr>
        <p:spPr>
          <a:xfrm>
            <a:off x="7821720" y="1411560"/>
            <a:ext cx="865080" cy="865080"/>
          </a:xfrm>
          <a:custGeom>
            <a:avLst/>
            <a:gdLst/>
            <a:ahLst/>
            <a:rect l="0" t="0" r="r" b="b"/>
            <a:pathLst>
              <a:path w="2403" h="2403">
                <a:moveTo>
                  <a:pt x="2403" y="0"/>
                </a:moveTo>
                <a:lnTo>
                  <a:pt x="2403" y="185"/>
                </a:lnTo>
                <a:lnTo>
                  <a:pt x="185" y="2403"/>
                </a:lnTo>
                <a:lnTo>
                  <a:pt x="0" y="2403"/>
                </a:lnTo>
                <a:lnTo>
                  <a:pt x="2403" y="0"/>
                </a:lnTo>
                <a:close/>
              </a:path>
            </a:pathLst>
          </a:custGeom>
          <a:solidFill>
            <a:srgbClr val="1A335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78" name=""/>
          <p:cNvSpPr/>
          <p:nvPr/>
        </p:nvSpPr>
        <p:spPr>
          <a:xfrm>
            <a:off x="7888320" y="1478160"/>
            <a:ext cx="798480" cy="798480"/>
          </a:xfrm>
          <a:custGeom>
            <a:avLst/>
            <a:gdLst/>
            <a:ahLst/>
            <a:rect l="0" t="0" r="r" b="b"/>
            <a:pathLst>
              <a:path w="2218" h="2218">
                <a:moveTo>
                  <a:pt x="2218" y="0"/>
                </a:moveTo>
                <a:lnTo>
                  <a:pt x="2218" y="184"/>
                </a:lnTo>
                <a:lnTo>
                  <a:pt x="185" y="2218"/>
                </a:lnTo>
                <a:lnTo>
                  <a:pt x="0" y="2218"/>
                </a:lnTo>
                <a:lnTo>
                  <a:pt x="2218" y="0"/>
                </a:lnTo>
                <a:close/>
              </a:path>
            </a:pathLst>
          </a:custGeom>
          <a:solidFill>
            <a:srgbClr val="1A345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79" name=""/>
          <p:cNvSpPr/>
          <p:nvPr/>
        </p:nvSpPr>
        <p:spPr>
          <a:xfrm>
            <a:off x="7954920" y="1544400"/>
            <a:ext cx="731880" cy="732240"/>
          </a:xfrm>
          <a:custGeom>
            <a:avLst/>
            <a:gdLst/>
            <a:ahLst/>
            <a:rect l="0" t="0" r="r" b="b"/>
            <a:pathLst>
              <a:path w="2033" h="2034">
                <a:moveTo>
                  <a:pt x="2033" y="0"/>
                </a:moveTo>
                <a:lnTo>
                  <a:pt x="2033" y="185"/>
                </a:lnTo>
                <a:lnTo>
                  <a:pt x="185" y="2034"/>
                </a:lnTo>
                <a:lnTo>
                  <a:pt x="0" y="2034"/>
                </a:lnTo>
                <a:lnTo>
                  <a:pt x="2033" y="0"/>
                </a:lnTo>
                <a:close/>
              </a:path>
            </a:pathLst>
          </a:custGeom>
          <a:solidFill>
            <a:srgbClr val="1B345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80" name=""/>
          <p:cNvSpPr/>
          <p:nvPr/>
        </p:nvSpPr>
        <p:spPr>
          <a:xfrm>
            <a:off x="8021520" y="1611000"/>
            <a:ext cx="665280" cy="665640"/>
          </a:xfrm>
          <a:custGeom>
            <a:avLst/>
            <a:gdLst/>
            <a:ahLst/>
            <a:rect l="0" t="0" r="r" b="b"/>
            <a:pathLst>
              <a:path w="1848" h="1849">
                <a:moveTo>
                  <a:pt x="1848" y="0"/>
                </a:moveTo>
                <a:lnTo>
                  <a:pt x="1848" y="186"/>
                </a:lnTo>
                <a:lnTo>
                  <a:pt x="184" y="1849"/>
                </a:lnTo>
                <a:lnTo>
                  <a:pt x="0" y="1849"/>
                </a:lnTo>
                <a:lnTo>
                  <a:pt x="1848" y="0"/>
                </a:lnTo>
                <a:close/>
              </a:path>
            </a:pathLst>
          </a:custGeom>
          <a:solidFill>
            <a:srgbClr val="1B355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81" name=""/>
          <p:cNvSpPr/>
          <p:nvPr/>
        </p:nvSpPr>
        <p:spPr>
          <a:xfrm>
            <a:off x="8087760" y="1677600"/>
            <a:ext cx="599040" cy="599040"/>
          </a:xfrm>
          <a:custGeom>
            <a:avLst/>
            <a:gdLst/>
            <a:ahLst/>
            <a:rect l="0" t="0" r="r" b="b"/>
            <a:pathLst>
              <a:path w="1664" h="1664">
                <a:moveTo>
                  <a:pt x="1664" y="0"/>
                </a:moveTo>
                <a:lnTo>
                  <a:pt x="1664" y="185"/>
                </a:lnTo>
                <a:lnTo>
                  <a:pt x="185" y="1664"/>
                </a:lnTo>
                <a:lnTo>
                  <a:pt x="0" y="1664"/>
                </a:lnTo>
                <a:lnTo>
                  <a:pt x="1664" y="0"/>
                </a:lnTo>
                <a:close/>
              </a:path>
            </a:pathLst>
          </a:custGeom>
          <a:solidFill>
            <a:srgbClr val="1B355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82" name=""/>
          <p:cNvSpPr/>
          <p:nvPr/>
        </p:nvSpPr>
        <p:spPr>
          <a:xfrm>
            <a:off x="8154360" y="1744200"/>
            <a:ext cx="532440" cy="532440"/>
          </a:xfrm>
          <a:custGeom>
            <a:avLst/>
            <a:gdLst/>
            <a:ahLst/>
            <a:rect l="0" t="0" r="r" b="b"/>
            <a:pathLst>
              <a:path w="1479" h="1479">
                <a:moveTo>
                  <a:pt x="1479" y="0"/>
                </a:moveTo>
                <a:lnTo>
                  <a:pt x="1479" y="184"/>
                </a:lnTo>
                <a:lnTo>
                  <a:pt x="185" y="1479"/>
                </a:lnTo>
                <a:lnTo>
                  <a:pt x="0" y="1479"/>
                </a:lnTo>
                <a:lnTo>
                  <a:pt x="1479" y="0"/>
                </a:lnTo>
                <a:close/>
              </a:path>
            </a:pathLst>
          </a:custGeom>
          <a:solidFill>
            <a:srgbClr val="1C365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83" name=""/>
          <p:cNvSpPr/>
          <p:nvPr/>
        </p:nvSpPr>
        <p:spPr>
          <a:xfrm>
            <a:off x="8220960" y="1810440"/>
            <a:ext cx="465840" cy="466200"/>
          </a:xfrm>
          <a:custGeom>
            <a:avLst/>
            <a:gdLst/>
            <a:ahLst/>
            <a:rect l="0" t="0" r="r" b="b"/>
            <a:pathLst>
              <a:path w="1294" h="1295">
                <a:moveTo>
                  <a:pt x="1294" y="0"/>
                </a:moveTo>
                <a:lnTo>
                  <a:pt x="1294" y="185"/>
                </a:lnTo>
                <a:lnTo>
                  <a:pt x="185" y="1295"/>
                </a:lnTo>
                <a:lnTo>
                  <a:pt x="0" y="1295"/>
                </a:lnTo>
                <a:lnTo>
                  <a:pt x="1294" y="0"/>
                </a:lnTo>
                <a:close/>
              </a:path>
            </a:pathLst>
          </a:custGeom>
          <a:solidFill>
            <a:srgbClr val="1C365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84" name=""/>
          <p:cNvSpPr/>
          <p:nvPr/>
        </p:nvSpPr>
        <p:spPr>
          <a:xfrm>
            <a:off x="8287560" y="1877040"/>
            <a:ext cx="399240" cy="399600"/>
          </a:xfrm>
          <a:custGeom>
            <a:avLst/>
            <a:gdLst/>
            <a:ahLst/>
            <a:rect l="0" t="0" r="r" b="b"/>
            <a:pathLst>
              <a:path w="1109" h="1110">
                <a:moveTo>
                  <a:pt x="1109" y="0"/>
                </a:moveTo>
                <a:lnTo>
                  <a:pt x="1109" y="185"/>
                </a:lnTo>
                <a:lnTo>
                  <a:pt x="185" y="1110"/>
                </a:lnTo>
                <a:lnTo>
                  <a:pt x="0" y="1110"/>
                </a:lnTo>
                <a:lnTo>
                  <a:pt x="1109" y="0"/>
                </a:lnTo>
                <a:close/>
              </a:path>
            </a:pathLst>
          </a:custGeom>
          <a:solidFill>
            <a:srgbClr val="1C375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85" name=""/>
          <p:cNvSpPr/>
          <p:nvPr/>
        </p:nvSpPr>
        <p:spPr>
          <a:xfrm>
            <a:off x="8354160" y="1943640"/>
            <a:ext cx="332640" cy="333000"/>
          </a:xfrm>
          <a:custGeom>
            <a:avLst/>
            <a:gdLst/>
            <a:ahLst/>
            <a:rect l="0" t="0" r="r" b="b"/>
            <a:pathLst>
              <a:path w="924" h="925">
                <a:moveTo>
                  <a:pt x="924" y="0"/>
                </a:moveTo>
                <a:lnTo>
                  <a:pt x="924" y="185"/>
                </a:lnTo>
                <a:lnTo>
                  <a:pt x="184" y="925"/>
                </a:lnTo>
                <a:lnTo>
                  <a:pt x="0" y="925"/>
                </a:lnTo>
                <a:lnTo>
                  <a:pt x="924" y="0"/>
                </a:lnTo>
                <a:close/>
              </a:path>
            </a:pathLst>
          </a:custGeom>
          <a:solidFill>
            <a:srgbClr val="1D375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86" name=""/>
          <p:cNvSpPr/>
          <p:nvPr/>
        </p:nvSpPr>
        <p:spPr>
          <a:xfrm>
            <a:off x="8420400" y="2010240"/>
            <a:ext cx="266400" cy="266400"/>
          </a:xfrm>
          <a:custGeom>
            <a:avLst/>
            <a:gdLst/>
            <a:ahLst/>
            <a:rect l="0" t="0" r="r" b="b"/>
            <a:pathLst>
              <a:path w="740" h="740">
                <a:moveTo>
                  <a:pt x="740" y="0"/>
                </a:moveTo>
                <a:lnTo>
                  <a:pt x="740" y="185"/>
                </a:lnTo>
                <a:lnTo>
                  <a:pt x="185" y="740"/>
                </a:lnTo>
                <a:lnTo>
                  <a:pt x="0" y="740"/>
                </a:lnTo>
                <a:lnTo>
                  <a:pt x="740" y="0"/>
                </a:lnTo>
                <a:close/>
              </a:path>
            </a:pathLst>
          </a:custGeom>
          <a:solidFill>
            <a:srgbClr val="1D385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87" name=""/>
          <p:cNvSpPr/>
          <p:nvPr/>
        </p:nvSpPr>
        <p:spPr>
          <a:xfrm>
            <a:off x="8487000" y="2076840"/>
            <a:ext cx="199800" cy="199800"/>
          </a:xfrm>
          <a:custGeom>
            <a:avLst/>
            <a:gdLst/>
            <a:ahLst/>
            <a:rect l="0" t="0" r="r" b="b"/>
            <a:pathLst>
              <a:path w="555" h="555">
                <a:moveTo>
                  <a:pt x="555" y="0"/>
                </a:moveTo>
                <a:lnTo>
                  <a:pt x="555" y="185"/>
                </a:lnTo>
                <a:lnTo>
                  <a:pt x="185" y="555"/>
                </a:lnTo>
                <a:lnTo>
                  <a:pt x="0" y="555"/>
                </a:lnTo>
                <a:lnTo>
                  <a:pt x="555" y="0"/>
                </a:lnTo>
                <a:close/>
              </a:path>
            </a:pathLst>
          </a:custGeom>
          <a:solidFill>
            <a:srgbClr val="1D395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88" name=""/>
          <p:cNvSpPr/>
          <p:nvPr/>
        </p:nvSpPr>
        <p:spPr>
          <a:xfrm>
            <a:off x="8553600" y="2143080"/>
            <a:ext cx="133200" cy="133560"/>
          </a:xfrm>
          <a:custGeom>
            <a:avLst/>
            <a:gdLst/>
            <a:ahLst/>
            <a:rect l="0" t="0" r="r" b="b"/>
            <a:pathLst>
              <a:path w="370" h="371">
                <a:moveTo>
                  <a:pt x="370" y="53"/>
                </a:moveTo>
                <a:cubicBezTo>
                  <a:pt x="370" y="95"/>
                  <a:pt x="362" y="135"/>
                  <a:pt x="346" y="175"/>
                </a:cubicBezTo>
                <a:cubicBezTo>
                  <a:pt x="330" y="214"/>
                  <a:pt x="307" y="248"/>
                  <a:pt x="278" y="278"/>
                </a:cubicBezTo>
                <a:cubicBezTo>
                  <a:pt x="248" y="308"/>
                  <a:pt x="213" y="331"/>
                  <a:pt x="174" y="347"/>
                </a:cubicBezTo>
                <a:cubicBezTo>
                  <a:pt x="136" y="363"/>
                  <a:pt x="95" y="371"/>
                  <a:pt x="53" y="371"/>
                </a:cubicBezTo>
                <a:lnTo>
                  <a:pt x="0" y="371"/>
                </a:lnTo>
                <a:lnTo>
                  <a:pt x="370" y="0"/>
                </a:lnTo>
                <a:lnTo>
                  <a:pt x="370" y="53"/>
                </a:lnTo>
                <a:close/>
              </a:path>
            </a:pathLst>
          </a:custGeom>
          <a:solidFill>
            <a:srgbClr val="1E39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89" name=""/>
          <p:cNvSpPr txBox="1"/>
          <p:nvPr/>
        </p:nvSpPr>
        <p:spPr>
          <a:xfrm>
            <a:off x="4520880" y="2994120"/>
            <a:ext cx="3322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1" u="none" strike="noStrike">
                <a:solidFill>
                  <a:srgbClr val="16A085"/>
                </a:solidFill>
                <a:effectLst/>
                <a:uFillTx/>
                <a:latin typeface="Arial"/>
                <a:ea typeface="Arial"/>
              </a:rPr>
              <a:t>$12M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0" name=""/>
          <p:cNvSpPr txBox="1"/>
          <p:nvPr/>
        </p:nvSpPr>
        <p:spPr>
          <a:xfrm>
            <a:off x="6591600" y="1448280"/>
            <a:ext cx="1051200" cy="3402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4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35-45%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1" name=""/>
          <p:cNvSpPr/>
          <p:nvPr/>
        </p:nvSpPr>
        <p:spPr>
          <a:xfrm>
            <a:off x="5543280" y="2428560"/>
            <a:ext cx="3143520" cy="1105560"/>
          </a:xfrm>
          <a:custGeom>
            <a:avLst/>
            <a:gdLst/>
            <a:ahLst/>
            <a:rect l="0" t="0" r="r" b="b"/>
            <a:pathLst>
              <a:path w="8732" h="3071">
                <a:moveTo>
                  <a:pt x="0" y="318"/>
                </a:moveTo>
                <a:cubicBezTo>
                  <a:pt x="0" y="276"/>
                  <a:pt x="8" y="235"/>
                  <a:pt x="24" y="196"/>
                </a:cubicBezTo>
                <a:cubicBezTo>
                  <a:pt x="41" y="157"/>
                  <a:pt x="63" y="123"/>
                  <a:pt x="93" y="93"/>
                </a:cubicBezTo>
                <a:cubicBezTo>
                  <a:pt x="123" y="64"/>
                  <a:pt x="157" y="41"/>
                  <a:pt x="196" y="25"/>
                </a:cubicBezTo>
                <a:cubicBezTo>
                  <a:pt x="235" y="8"/>
                  <a:pt x="276" y="0"/>
                  <a:pt x="318" y="0"/>
                </a:cubicBezTo>
                <a:lnTo>
                  <a:pt x="8415" y="0"/>
                </a:lnTo>
                <a:cubicBezTo>
                  <a:pt x="8457" y="0"/>
                  <a:pt x="8498" y="8"/>
                  <a:pt x="8536" y="25"/>
                </a:cubicBezTo>
                <a:cubicBezTo>
                  <a:pt x="8575" y="41"/>
                  <a:pt x="8610" y="64"/>
                  <a:pt x="8640" y="93"/>
                </a:cubicBezTo>
                <a:cubicBezTo>
                  <a:pt x="8669" y="123"/>
                  <a:pt x="8692" y="157"/>
                  <a:pt x="8708" y="196"/>
                </a:cubicBezTo>
                <a:cubicBezTo>
                  <a:pt x="8724" y="235"/>
                  <a:pt x="8732" y="276"/>
                  <a:pt x="8732" y="318"/>
                </a:cubicBezTo>
                <a:lnTo>
                  <a:pt x="8732" y="2753"/>
                </a:lnTo>
                <a:cubicBezTo>
                  <a:pt x="8732" y="2795"/>
                  <a:pt x="8724" y="2836"/>
                  <a:pt x="8708" y="2875"/>
                </a:cubicBezTo>
                <a:cubicBezTo>
                  <a:pt x="8692" y="2913"/>
                  <a:pt x="8669" y="2948"/>
                  <a:pt x="8640" y="2978"/>
                </a:cubicBezTo>
                <a:cubicBezTo>
                  <a:pt x="8610" y="3007"/>
                  <a:pt x="8575" y="3030"/>
                  <a:pt x="8536" y="3046"/>
                </a:cubicBezTo>
                <a:cubicBezTo>
                  <a:pt x="8498" y="3062"/>
                  <a:pt x="8457" y="3071"/>
                  <a:pt x="8415" y="3071"/>
                </a:cubicBezTo>
                <a:lnTo>
                  <a:pt x="318" y="3071"/>
                </a:lnTo>
                <a:cubicBezTo>
                  <a:pt x="276" y="3071"/>
                  <a:pt x="235" y="3062"/>
                  <a:pt x="196" y="3046"/>
                </a:cubicBezTo>
                <a:cubicBezTo>
                  <a:pt x="157" y="3030"/>
                  <a:pt x="123" y="3007"/>
                  <a:pt x="93" y="2978"/>
                </a:cubicBezTo>
                <a:cubicBezTo>
                  <a:pt x="63" y="2948"/>
                  <a:pt x="41" y="2913"/>
                  <a:pt x="24" y="2875"/>
                </a:cubicBezTo>
                <a:cubicBezTo>
                  <a:pt x="8" y="2836"/>
                  <a:pt x="0" y="2795"/>
                  <a:pt x="0" y="2753"/>
                </a:cubicBezTo>
                <a:lnTo>
                  <a:pt x="0" y="318"/>
                </a:lnTo>
                <a:close/>
              </a:path>
            </a:pathLst>
          </a:custGeom>
          <a:blipFill rotWithShape="0">
            <a:blip r:embed="rId1"/>
            <a:tile tx="0" ty="0" sx="133313" sy="-3105000" algn="ctr"/>
          </a:blip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92" name=""/>
          <p:cNvSpPr txBox="1"/>
          <p:nvPr/>
        </p:nvSpPr>
        <p:spPr>
          <a:xfrm>
            <a:off x="6599160" y="1858680"/>
            <a:ext cx="1048680" cy="128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0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Target Gross Margin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3" name=""/>
          <p:cNvSpPr txBox="1"/>
          <p:nvPr/>
        </p:nvSpPr>
        <p:spPr>
          <a:xfrm>
            <a:off x="6422400" y="2715120"/>
            <a:ext cx="1390320" cy="3402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4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Late 2027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4" name=""/>
          <p:cNvSpPr/>
          <p:nvPr/>
        </p:nvSpPr>
        <p:spPr>
          <a:xfrm>
            <a:off x="5543280" y="3686040"/>
            <a:ext cx="133560" cy="133200"/>
          </a:xfrm>
          <a:custGeom>
            <a:avLst/>
            <a:gdLst/>
            <a:ahLst/>
            <a:rect l="0" t="0" r="r" b="b"/>
            <a:pathLst>
              <a:path w="371" h="370">
                <a:moveTo>
                  <a:pt x="0" y="318"/>
                </a:moveTo>
                <a:cubicBezTo>
                  <a:pt x="0" y="275"/>
                  <a:pt x="8" y="235"/>
                  <a:pt x="24" y="196"/>
                </a:cubicBezTo>
                <a:cubicBezTo>
                  <a:pt x="41" y="157"/>
                  <a:pt x="63" y="123"/>
                  <a:pt x="93" y="93"/>
                </a:cubicBezTo>
                <a:cubicBezTo>
                  <a:pt x="123" y="63"/>
                  <a:pt x="157" y="40"/>
                  <a:pt x="196" y="24"/>
                </a:cubicBezTo>
                <a:cubicBezTo>
                  <a:pt x="235" y="8"/>
                  <a:pt x="276" y="0"/>
                  <a:pt x="319" y="0"/>
                </a:cubicBezTo>
                <a:lnTo>
                  <a:pt x="371" y="0"/>
                </a:lnTo>
                <a:lnTo>
                  <a:pt x="0" y="370"/>
                </a:lnTo>
                <a:lnTo>
                  <a:pt x="0" y="318"/>
                </a:lnTo>
                <a:close/>
              </a:path>
            </a:pathLst>
          </a:custGeom>
          <a:solidFill>
            <a:srgbClr val="0A172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95" name=""/>
          <p:cNvSpPr/>
          <p:nvPr/>
        </p:nvSpPr>
        <p:spPr>
          <a:xfrm>
            <a:off x="5543280" y="3686040"/>
            <a:ext cx="200160" cy="199800"/>
          </a:xfrm>
          <a:custGeom>
            <a:avLst/>
            <a:gdLst/>
            <a:ahLst/>
            <a:rect l="0" t="0" r="r" b="b"/>
            <a:pathLst>
              <a:path w="556" h="555">
                <a:moveTo>
                  <a:pt x="556" y="0"/>
                </a:moveTo>
                <a:lnTo>
                  <a:pt x="0" y="555"/>
                </a:lnTo>
                <a:lnTo>
                  <a:pt x="0" y="370"/>
                </a:lnTo>
                <a:lnTo>
                  <a:pt x="370" y="0"/>
                </a:lnTo>
                <a:lnTo>
                  <a:pt x="556" y="0"/>
                </a:lnTo>
                <a:close/>
              </a:path>
            </a:pathLst>
          </a:custGeom>
          <a:solidFill>
            <a:srgbClr val="0B172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96" name=""/>
          <p:cNvSpPr/>
          <p:nvPr/>
        </p:nvSpPr>
        <p:spPr>
          <a:xfrm>
            <a:off x="5543280" y="3686040"/>
            <a:ext cx="266400" cy="266400"/>
          </a:xfrm>
          <a:custGeom>
            <a:avLst/>
            <a:gdLst/>
            <a:ahLst/>
            <a:rect l="0" t="0" r="r" b="b"/>
            <a:pathLst>
              <a:path w="740" h="740">
                <a:moveTo>
                  <a:pt x="740" y="0"/>
                </a:moveTo>
                <a:lnTo>
                  <a:pt x="0" y="740"/>
                </a:lnTo>
                <a:lnTo>
                  <a:pt x="0" y="555"/>
                </a:lnTo>
                <a:lnTo>
                  <a:pt x="556" y="0"/>
                </a:lnTo>
                <a:lnTo>
                  <a:pt x="740" y="0"/>
                </a:lnTo>
                <a:close/>
              </a:path>
            </a:pathLst>
          </a:custGeom>
          <a:solidFill>
            <a:srgbClr val="0B182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97" name=""/>
          <p:cNvSpPr/>
          <p:nvPr/>
        </p:nvSpPr>
        <p:spPr>
          <a:xfrm>
            <a:off x="5543280" y="3686040"/>
            <a:ext cx="333000" cy="333000"/>
          </a:xfrm>
          <a:custGeom>
            <a:avLst/>
            <a:gdLst/>
            <a:ahLst/>
            <a:rect l="0" t="0" r="r" b="b"/>
            <a:pathLst>
              <a:path w="925" h="925">
                <a:moveTo>
                  <a:pt x="925" y="0"/>
                </a:moveTo>
                <a:lnTo>
                  <a:pt x="0" y="925"/>
                </a:lnTo>
                <a:lnTo>
                  <a:pt x="0" y="740"/>
                </a:lnTo>
                <a:lnTo>
                  <a:pt x="739" y="0"/>
                </a:lnTo>
                <a:lnTo>
                  <a:pt x="925" y="0"/>
                </a:lnTo>
                <a:close/>
              </a:path>
            </a:pathLst>
          </a:custGeom>
          <a:solidFill>
            <a:srgbClr val="0B192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98" name=""/>
          <p:cNvSpPr/>
          <p:nvPr/>
        </p:nvSpPr>
        <p:spPr>
          <a:xfrm>
            <a:off x="5543280" y="3686040"/>
            <a:ext cx="399600" cy="399600"/>
          </a:xfrm>
          <a:custGeom>
            <a:avLst/>
            <a:gdLst/>
            <a:ahLst/>
            <a:rect l="0" t="0" r="r" b="b"/>
            <a:pathLst>
              <a:path w="1110" h="1110">
                <a:moveTo>
                  <a:pt x="1110" y="0"/>
                </a:moveTo>
                <a:lnTo>
                  <a:pt x="0" y="1110"/>
                </a:lnTo>
                <a:lnTo>
                  <a:pt x="0" y="925"/>
                </a:lnTo>
                <a:lnTo>
                  <a:pt x="925" y="0"/>
                </a:lnTo>
                <a:lnTo>
                  <a:pt x="1110" y="0"/>
                </a:lnTo>
                <a:close/>
              </a:path>
            </a:pathLst>
          </a:custGeom>
          <a:solidFill>
            <a:srgbClr val="0C192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99" name=""/>
          <p:cNvSpPr/>
          <p:nvPr/>
        </p:nvSpPr>
        <p:spPr>
          <a:xfrm>
            <a:off x="5543280" y="3686040"/>
            <a:ext cx="466200" cy="465840"/>
          </a:xfrm>
          <a:custGeom>
            <a:avLst/>
            <a:gdLst/>
            <a:ahLst/>
            <a:rect l="0" t="0" r="r" b="b"/>
            <a:pathLst>
              <a:path w="1295" h="1294">
                <a:moveTo>
                  <a:pt x="1295" y="0"/>
                </a:moveTo>
                <a:lnTo>
                  <a:pt x="0" y="1294"/>
                </a:lnTo>
                <a:lnTo>
                  <a:pt x="0" y="1110"/>
                </a:lnTo>
                <a:lnTo>
                  <a:pt x="1110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0C1A2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00" name=""/>
          <p:cNvSpPr/>
          <p:nvPr/>
        </p:nvSpPr>
        <p:spPr>
          <a:xfrm>
            <a:off x="5543280" y="3686040"/>
            <a:ext cx="532800" cy="532440"/>
          </a:xfrm>
          <a:custGeom>
            <a:avLst/>
            <a:gdLst/>
            <a:ahLst/>
            <a:rect l="0" t="0" r="r" b="b"/>
            <a:pathLst>
              <a:path w="1480" h="1479">
                <a:moveTo>
                  <a:pt x="1480" y="0"/>
                </a:moveTo>
                <a:lnTo>
                  <a:pt x="0" y="1479"/>
                </a:lnTo>
                <a:lnTo>
                  <a:pt x="0" y="1294"/>
                </a:lnTo>
                <a:lnTo>
                  <a:pt x="1295" y="0"/>
                </a:lnTo>
                <a:lnTo>
                  <a:pt x="1480" y="0"/>
                </a:lnTo>
                <a:close/>
              </a:path>
            </a:pathLst>
          </a:custGeom>
          <a:solidFill>
            <a:srgbClr val="0C1A2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01" name=""/>
          <p:cNvSpPr/>
          <p:nvPr/>
        </p:nvSpPr>
        <p:spPr>
          <a:xfrm>
            <a:off x="5543280" y="3686040"/>
            <a:ext cx="599040" cy="599040"/>
          </a:xfrm>
          <a:custGeom>
            <a:avLst/>
            <a:gdLst/>
            <a:ahLst/>
            <a:rect l="0" t="0" r="r" b="b"/>
            <a:pathLst>
              <a:path w="1664" h="1664">
                <a:moveTo>
                  <a:pt x="1664" y="0"/>
                </a:moveTo>
                <a:lnTo>
                  <a:pt x="0" y="1664"/>
                </a:lnTo>
                <a:lnTo>
                  <a:pt x="0" y="1479"/>
                </a:lnTo>
                <a:lnTo>
                  <a:pt x="1480" y="0"/>
                </a:lnTo>
                <a:lnTo>
                  <a:pt x="1664" y="0"/>
                </a:lnTo>
                <a:close/>
              </a:path>
            </a:pathLst>
          </a:custGeom>
          <a:solidFill>
            <a:srgbClr val="0D1B2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02" name=""/>
          <p:cNvSpPr/>
          <p:nvPr/>
        </p:nvSpPr>
        <p:spPr>
          <a:xfrm>
            <a:off x="5543280" y="3686040"/>
            <a:ext cx="665640" cy="665640"/>
          </a:xfrm>
          <a:custGeom>
            <a:avLst/>
            <a:gdLst/>
            <a:ahLst/>
            <a:rect l="0" t="0" r="r" b="b"/>
            <a:pathLst>
              <a:path w="1849" h="1849">
                <a:moveTo>
                  <a:pt x="1849" y="0"/>
                </a:moveTo>
                <a:lnTo>
                  <a:pt x="0" y="1849"/>
                </a:lnTo>
                <a:lnTo>
                  <a:pt x="0" y="1663"/>
                </a:lnTo>
                <a:lnTo>
                  <a:pt x="1664" y="0"/>
                </a:lnTo>
                <a:lnTo>
                  <a:pt x="1849" y="0"/>
                </a:lnTo>
                <a:close/>
              </a:path>
            </a:pathLst>
          </a:custGeom>
          <a:solidFill>
            <a:srgbClr val="0D1B3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03" name=""/>
          <p:cNvSpPr/>
          <p:nvPr/>
        </p:nvSpPr>
        <p:spPr>
          <a:xfrm>
            <a:off x="5543280" y="3686040"/>
            <a:ext cx="732240" cy="732240"/>
          </a:xfrm>
          <a:custGeom>
            <a:avLst/>
            <a:gdLst/>
            <a:ahLst/>
            <a:rect l="0" t="0" r="r" b="b"/>
            <a:pathLst>
              <a:path w="2034" h="2034">
                <a:moveTo>
                  <a:pt x="2034" y="0"/>
                </a:moveTo>
                <a:lnTo>
                  <a:pt x="0" y="2034"/>
                </a:lnTo>
                <a:lnTo>
                  <a:pt x="0" y="1849"/>
                </a:lnTo>
                <a:lnTo>
                  <a:pt x="1848" y="0"/>
                </a:lnTo>
                <a:lnTo>
                  <a:pt x="2034" y="0"/>
                </a:lnTo>
                <a:close/>
              </a:path>
            </a:pathLst>
          </a:custGeom>
          <a:solidFill>
            <a:srgbClr val="0D1C3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04" name=""/>
          <p:cNvSpPr/>
          <p:nvPr/>
        </p:nvSpPr>
        <p:spPr>
          <a:xfrm>
            <a:off x="5543280" y="3686040"/>
            <a:ext cx="798840" cy="798480"/>
          </a:xfrm>
          <a:custGeom>
            <a:avLst/>
            <a:gdLst/>
            <a:ahLst/>
            <a:rect l="0" t="0" r="r" b="b"/>
            <a:pathLst>
              <a:path w="2219" h="2218">
                <a:moveTo>
                  <a:pt x="2219" y="0"/>
                </a:moveTo>
                <a:lnTo>
                  <a:pt x="0" y="2218"/>
                </a:lnTo>
                <a:lnTo>
                  <a:pt x="0" y="2034"/>
                </a:lnTo>
                <a:lnTo>
                  <a:pt x="2034" y="0"/>
                </a:lnTo>
                <a:lnTo>
                  <a:pt x="2219" y="0"/>
                </a:lnTo>
                <a:close/>
              </a:path>
            </a:pathLst>
          </a:custGeom>
          <a:solidFill>
            <a:srgbClr val="0E1C3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05" name=""/>
          <p:cNvSpPr/>
          <p:nvPr/>
        </p:nvSpPr>
        <p:spPr>
          <a:xfrm>
            <a:off x="5543280" y="3686040"/>
            <a:ext cx="865440" cy="865080"/>
          </a:xfrm>
          <a:custGeom>
            <a:avLst/>
            <a:gdLst/>
            <a:ahLst/>
            <a:rect l="0" t="0" r="r" b="b"/>
            <a:pathLst>
              <a:path w="2404" h="2403">
                <a:moveTo>
                  <a:pt x="2404" y="0"/>
                </a:moveTo>
                <a:lnTo>
                  <a:pt x="0" y="2403"/>
                </a:lnTo>
                <a:lnTo>
                  <a:pt x="0" y="2218"/>
                </a:lnTo>
                <a:lnTo>
                  <a:pt x="2219" y="0"/>
                </a:lnTo>
                <a:lnTo>
                  <a:pt x="2404" y="0"/>
                </a:lnTo>
                <a:close/>
              </a:path>
            </a:pathLst>
          </a:custGeom>
          <a:solidFill>
            <a:srgbClr val="0E1D3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06" name=""/>
          <p:cNvSpPr/>
          <p:nvPr/>
        </p:nvSpPr>
        <p:spPr>
          <a:xfrm>
            <a:off x="5543280" y="3686040"/>
            <a:ext cx="931680" cy="931680"/>
          </a:xfrm>
          <a:custGeom>
            <a:avLst/>
            <a:gdLst/>
            <a:ahLst/>
            <a:rect l="0" t="0" r="r" b="b"/>
            <a:pathLst>
              <a:path w="2588" h="2588">
                <a:moveTo>
                  <a:pt x="2588" y="0"/>
                </a:moveTo>
                <a:lnTo>
                  <a:pt x="0" y="2588"/>
                </a:lnTo>
                <a:lnTo>
                  <a:pt x="0" y="2403"/>
                </a:lnTo>
                <a:lnTo>
                  <a:pt x="2404" y="0"/>
                </a:lnTo>
                <a:lnTo>
                  <a:pt x="2588" y="0"/>
                </a:lnTo>
                <a:close/>
              </a:path>
            </a:pathLst>
          </a:custGeom>
          <a:solidFill>
            <a:srgbClr val="0E1E3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07" name=""/>
          <p:cNvSpPr/>
          <p:nvPr/>
        </p:nvSpPr>
        <p:spPr>
          <a:xfrm>
            <a:off x="5543280" y="3686040"/>
            <a:ext cx="998280" cy="998280"/>
          </a:xfrm>
          <a:custGeom>
            <a:avLst/>
            <a:gdLst/>
            <a:ahLst/>
            <a:rect l="0" t="0" r="r" b="b"/>
            <a:pathLst>
              <a:path w="2773" h="2773">
                <a:moveTo>
                  <a:pt x="2773" y="0"/>
                </a:moveTo>
                <a:lnTo>
                  <a:pt x="0" y="2773"/>
                </a:lnTo>
                <a:lnTo>
                  <a:pt x="0" y="2588"/>
                </a:lnTo>
                <a:lnTo>
                  <a:pt x="2587" y="0"/>
                </a:lnTo>
                <a:lnTo>
                  <a:pt x="2773" y="0"/>
                </a:lnTo>
                <a:close/>
              </a:path>
            </a:pathLst>
          </a:custGeom>
          <a:solidFill>
            <a:srgbClr val="0F1E3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08" name=""/>
          <p:cNvSpPr/>
          <p:nvPr/>
        </p:nvSpPr>
        <p:spPr>
          <a:xfrm>
            <a:off x="5543280" y="3686040"/>
            <a:ext cx="1064880" cy="1052280"/>
          </a:xfrm>
          <a:custGeom>
            <a:avLst/>
            <a:gdLst/>
            <a:ahLst/>
            <a:rect l="0" t="0" r="r" b="b"/>
            <a:pathLst>
              <a:path w="2958" h="2923">
                <a:moveTo>
                  <a:pt x="2958" y="0"/>
                </a:moveTo>
                <a:lnTo>
                  <a:pt x="35" y="2923"/>
                </a:lnTo>
                <a:cubicBezTo>
                  <a:pt x="31" y="2916"/>
                  <a:pt x="28" y="2907"/>
                  <a:pt x="24" y="2900"/>
                </a:cubicBezTo>
                <a:cubicBezTo>
                  <a:pt x="8" y="2861"/>
                  <a:pt x="0" y="2820"/>
                  <a:pt x="0" y="2778"/>
                </a:cubicBezTo>
                <a:lnTo>
                  <a:pt x="0" y="2772"/>
                </a:lnTo>
                <a:lnTo>
                  <a:pt x="2773" y="0"/>
                </a:lnTo>
                <a:lnTo>
                  <a:pt x="2958" y="0"/>
                </a:lnTo>
                <a:close/>
              </a:path>
            </a:pathLst>
          </a:custGeom>
          <a:solidFill>
            <a:srgbClr val="0F1F3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09" name=""/>
          <p:cNvSpPr/>
          <p:nvPr/>
        </p:nvSpPr>
        <p:spPr>
          <a:xfrm>
            <a:off x="5555880" y="3686040"/>
            <a:ext cx="1102320" cy="1081440"/>
          </a:xfrm>
          <a:custGeom>
            <a:avLst/>
            <a:gdLst/>
            <a:ahLst/>
            <a:rect l="0" t="0" r="r" b="b"/>
            <a:pathLst>
              <a:path w="3062" h="3004">
                <a:moveTo>
                  <a:pt x="3062" y="0"/>
                </a:moveTo>
                <a:lnTo>
                  <a:pt x="58" y="3004"/>
                </a:lnTo>
                <a:cubicBezTo>
                  <a:pt x="34" y="2980"/>
                  <a:pt x="15" y="2953"/>
                  <a:pt x="0" y="2923"/>
                </a:cubicBezTo>
                <a:lnTo>
                  <a:pt x="2923" y="0"/>
                </a:lnTo>
                <a:lnTo>
                  <a:pt x="3062" y="0"/>
                </a:lnTo>
                <a:close/>
              </a:path>
            </a:pathLst>
          </a:custGeom>
          <a:solidFill>
            <a:srgbClr val="0F1F3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10" name=""/>
          <p:cNvSpPr/>
          <p:nvPr/>
        </p:nvSpPr>
        <p:spPr>
          <a:xfrm>
            <a:off x="5576760" y="3686040"/>
            <a:ext cx="1098000" cy="1089000"/>
          </a:xfrm>
          <a:custGeom>
            <a:avLst/>
            <a:gdLst/>
            <a:ahLst/>
            <a:rect l="0" t="0" r="r" b="b"/>
            <a:pathLst>
              <a:path w="3050" h="3025">
                <a:moveTo>
                  <a:pt x="3050" y="0"/>
                </a:moveTo>
                <a:lnTo>
                  <a:pt x="24" y="3025"/>
                </a:lnTo>
                <a:cubicBezTo>
                  <a:pt x="16" y="3018"/>
                  <a:pt x="8" y="3011"/>
                  <a:pt x="0" y="3004"/>
                </a:cubicBezTo>
                <a:lnTo>
                  <a:pt x="3004" y="0"/>
                </a:lnTo>
                <a:lnTo>
                  <a:pt x="3050" y="0"/>
                </a:lnTo>
                <a:close/>
              </a:path>
            </a:pathLst>
          </a:custGeom>
          <a:solidFill>
            <a:srgbClr val="0F203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11" name=""/>
          <p:cNvSpPr/>
          <p:nvPr/>
        </p:nvSpPr>
        <p:spPr>
          <a:xfrm>
            <a:off x="5585400" y="3686040"/>
            <a:ext cx="1155960" cy="1111320"/>
          </a:xfrm>
          <a:custGeom>
            <a:avLst/>
            <a:gdLst/>
            <a:ahLst/>
            <a:rect l="0" t="0" r="r" b="b"/>
            <a:pathLst>
              <a:path w="3211" h="3087">
                <a:moveTo>
                  <a:pt x="3211" y="0"/>
                </a:moveTo>
                <a:lnTo>
                  <a:pt x="123" y="3087"/>
                </a:lnTo>
                <a:cubicBezTo>
                  <a:pt x="108" y="3083"/>
                  <a:pt x="94" y="3078"/>
                  <a:pt x="79" y="3072"/>
                </a:cubicBezTo>
                <a:cubicBezTo>
                  <a:pt x="50" y="3060"/>
                  <a:pt x="24" y="3045"/>
                  <a:pt x="0" y="3025"/>
                </a:cubicBezTo>
                <a:lnTo>
                  <a:pt x="3026" y="0"/>
                </a:lnTo>
                <a:lnTo>
                  <a:pt x="3211" y="0"/>
                </a:lnTo>
                <a:close/>
              </a:path>
            </a:pathLst>
          </a:custGeom>
          <a:solidFill>
            <a:srgbClr val="0F203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12" name=""/>
          <p:cNvSpPr/>
          <p:nvPr/>
        </p:nvSpPr>
        <p:spPr>
          <a:xfrm>
            <a:off x="5629680" y="3686040"/>
            <a:ext cx="1177920" cy="1114560"/>
          </a:xfrm>
          <a:custGeom>
            <a:avLst/>
            <a:gdLst/>
            <a:ahLst/>
            <a:rect l="0" t="0" r="r" b="b"/>
            <a:pathLst>
              <a:path w="3272" h="3096">
                <a:moveTo>
                  <a:pt x="3272" y="0"/>
                </a:moveTo>
                <a:lnTo>
                  <a:pt x="176" y="3096"/>
                </a:lnTo>
                <a:lnTo>
                  <a:pt x="78" y="3096"/>
                </a:lnTo>
                <a:cubicBezTo>
                  <a:pt x="51" y="3096"/>
                  <a:pt x="26" y="3093"/>
                  <a:pt x="0" y="3087"/>
                </a:cubicBezTo>
                <a:lnTo>
                  <a:pt x="3088" y="0"/>
                </a:lnTo>
                <a:lnTo>
                  <a:pt x="3272" y="0"/>
                </a:lnTo>
                <a:close/>
              </a:path>
            </a:pathLst>
          </a:custGeom>
          <a:solidFill>
            <a:srgbClr val="10203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13" name=""/>
          <p:cNvSpPr/>
          <p:nvPr/>
        </p:nvSpPr>
        <p:spPr>
          <a:xfrm>
            <a:off x="5693040" y="3686040"/>
            <a:ext cx="1181160" cy="1114560"/>
          </a:xfrm>
          <a:custGeom>
            <a:avLst/>
            <a:gdLst/>
            <a:ahLst/>
            <a:rect l="0" t="0" r="r" b="b"/>
            <a:pathLst>
              <a:path w="3281" h="3096">
                <a:moveTo>
                  <a:pt x="3281" y="0"/>
                </a:moveTo>
                <a:lnTo>
                  <a:pt x="185" y="3096"/>
                </a:lnTo>
                <a:lnTo>
                  <a:pt x="0" y="3096"/>
                </a:lnTo>
                <a:lnTo>
                  <a:pt x="3096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0213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14" name=""/>
          <p:cNvSpPr/>
          <p:nvPr/>
        </p:nvSpPr>
        <p:spPr>
          <a:xfrm>
            <a:off x="5759640" y="3686040"/>
            <a:ext cx="1181160" cy="1114560"/>
          </a:xfrm>
          <a:custGeom>
            <a:avLst/>
            <a:gdLst/>
            <a:ahLst/>
            <a:rect l="0" t="0" r="r" b="b"/>
            <a:pathLst>
              <a:path w="3281" h="3096">
                <a:moveTo>
                  <a:pt x="3281" y="0"/>
                </a:moveTo>
                <a:lnTo>
                  <a:pt x="184" y="3096"/>
                </a:lnTo>
                <a:lnTo>
                  <a:pt x="0" y="3096"/>
                </a:lnTo>
                <a:lnTo>
                  <a:pt x="3096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0223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15" name=""/>
          <p:cNvSpPr/>
          <p:nvPr/>
        </p:nvSpPr>
        <p:spPr>
          <a:xfrm>
            <a:off x="5825880" y="3686040"/>
            <a:ext cx="1181520" cy="1114560"/>
          </a:xfrm>
          <a:custGeom>
            <a:avLst/>
            <a:gdLst/>
            <a:ahLst/>
            <a:rect l="0" t="0" r="r" b="b"/>
            <a:pathLst>
              <a:path w="3282" h="3096">
                <a:moveTo>
                  <a:pt x="3282" y="0"/>
                </a:moveTo>
                <a:lnTo>
                  <a:pt x="185" y="3096"/>
                </a:lnTo>
                <a:lnTo>
                  <a:pt x="0" y="3096"/>
                </a:lnTo>
                <a:lnTo>
                  <a:pt x="3097" y="0"/>
                </a:lnTo>
                <a:lnTo>
                  <a:pt x="3282" y="0"/>
                </a:lnTo>
                <a:close/>
              </a:path>
            </a:pathLst>
          </a:custGeom>
          <a:solidFill>
            <a:srgbClr val="11223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16" name=""/>
          <p:cNvSpPr/>
          <p:nvPr/>
        </p:nvSpPr>
        <p:spPr>
          <a:xfrm>
            <a:off x="5892480" y="3686040"/>
            <a:ext cx="1181520" cy="1114560"/>
          </a:xfrm>
          <a:custGeom>
            <a:avLst/>
            <a:gdLst/>
            <a:ahLst/>
            <a:rect l="0" t="0" r="r" b="b"/>
            <a:pathLst>
              <a:path w="3282" h="3096">
                <a:moveTo>
                  <a:pt x="3282" y="0"/>
                </a:moveTo>
                <a:lnTo>
                  <a:pt x="185" y="3096"/>
                </a:lnTo>
                <a:lnTo>
                  <a:pt x="0" y="3096"/>
                </a:lnTo>
                <a:lnTo>
                  <a:pt x="3097" y="0"/>
                </a:lnTo>
                <a:lnTo>
                  <a:pt x="3282" y="0"/>
                </a:lnTo>
                <a:close/>
              </a:path>
            </a:pathLst>
          </a:custGeom>
          <a:solidFill>
            <a:srgbClr val="11233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17" name=""/>
          <p:cNvSpPr/>
          <p:nvPr/>
        </p:nvSpPr>
        <p:spPr>
          <a:xfrm>
            <a:off x="5959080" y="3686040"/>
            <a:ext cx="1181160" cy="1114560"/>
          </a:xfrm>
          <a:custGeom>
            <a:avLst/>
            <a:gdLst/>
            <a:ahLst/>
            <a:rect l="0" t="0" r="r" b="b"/>
            <a:pathLst>
              <a:path w="3281" h="3096">
                <a:moveTo>
                  <a:pt x="3281" y="0"/>
                </a:moveTo>
                <a:lnTo>
                  <a:pt x="185" y="3096"/>
                </a:lnTo>
                <a:lnTo>
                  <a:pt x="0" y="3096"/>
                </a:lnTo>
                <a:lnTo>
                  <a:pt x="3097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1233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18" name=""/>
          <p:cNvSpPr/>
          <p:nvPr/>
        </p:nvSpPr>
        <p:spPr>
          <a:xfrm>
            <a:off x="6025680" y="3686040"/>
            <a:ext cx="1181160" cy="1114560"/>
          </a:xfrm>
          <a:custGeom>
            <a:avLst/>
            <a:gdLst/>
            <a:ahLst/>
            <a:rect l="0" t="0" r="r" b="b"/>
            <a:pathLst>
              <a:path w="3281" h="3096">
                <a:moveTo>
                  <a:pt x="3281" y="0"/>
                </a:moveTo>
                <a:lnTo>
                  <a:pt x="184" y="3096"/>
                </a:lnTo>
                <a:lnTo>
                  <a:pt x="0" y="3096"/>
                </a:lnTo>
                <a:lnTo>
                  <a:pt x="3096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2243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19" name=""/>
          <p:cNvSpPr/>
          <p:nvPr/>
        </p:nvSpPr>
        <p:spPr>
          <a:xfrm>
            <a:off x="6091920" y="3686040"/>
            <a:ext cx="1181520" cy="1114560"/>
          </a:xfrm>
          <a:custGeom>
            <a:avLst/>
            <a:gdLst/>
            <a:ahLst/>
            <a:rect l="0" t="0" r="r" b="b"/>
            <a:pathLst>
              <a:path w="3282" h="3096">
                <a:moveTo>
                  <a:pt x="3282" y="0"/>
                </a:moveTo>
                <a:lnTo>
                  <a:pt x="185" y="3096"/>
                </a:lnTo>
                <a:lnTo>
                  <a:pt x="0" y="3096"/>
                </a:lnTo>
                <a:lnTo>
                  <a:pt x="3097" y="0"/>
                </a:lnTo>
                <a:lnTo>
                  <a:pt x="3282" y="0"/>
                </a:lnTo>
                <a:close/>
              </a:path>
            </a:pathLst>
          </a:custGeom>
          <a:solidFill>
            <a:srgbClr val="12243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20" name=""/>
          <p:cNvSpPr/>
          <p:nvPr/>
        </p:nvSpPr>
        <p:spPr>
          <a:xfrm>
            <a:off x="6158520" y="3686040"/>
            <a:ext cx="1181520" cy="1114560"/>
          </a:xfrm>
          <a:custGeom>
            <a:avLst/>
            <a:gdLst/>
            <a:ahLst/>
            <a:rect l="0" t="0" r="r" b="b"/>
            <a:pathLst>
              <a:path w="3282" h="3096">
                <a:moveTo>
                  <a:pt x="3282" y="0"/>
                </a:moveTo>
                <a:lnTo>
                  <a:pt x="185" y="3096"/>
                </a:lnTo>
                <a:lnTo>
                  <a:pt x="0" y="3096"/>
                </a:lnTo>
                <a:lnTo>
                  <a:pt x="3097" y="0"/>
                </a:lnTo>
                <a:lnTo>
                  <a:pt x="3282" y="0"/>
                </a:lnTo>
                <a:close/>
              </a:path>
            </a:pathLst>
          </a:custGeom>
          <a:solidFill>
            <a:srgbClr val="12253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21" name=""/>
          <p:cNvSpPr/>
          <p:nvPr/>
        </p:nvSpPr>
        <p:spPr>
          <a:xfrm>
            <a:off x="6225120" y="3686040"/>
            <a:ext cx="1181520" cy="1114560"/>
          </a:xfrm>
          <a:custGeom>
            <a:avLst/>
            <a:gdLst/>
            <a:ahLst/>
            <a:rect l="0" t="0" r="r" b="b"/>
            <a:pathLst>
              <a:path w="3282" h="3096">
                <a:moveTo>
                  <a:pt x="3282" y="0"/>
                </a:moveTo>
                <a:lnTo>
                  <a:pt x="185" y="3096"/>
                </a:lnTo>
                <a:lnTo>
                  <a:pt x="0" y="3096"/>
                </a:lnTo>
                <a:lnTo>
                  <a:pt x="3097" y="0"/>
                </a:lnTo>
                <a:lnTo>
                  <a:pt x="3282" y="0"/>
                </a:lnTo>
                <a:close/>
              </a:path>
            </a:pathLst>
          </a:custGeom>
          <a:solidFill>
            <a:srgbClr val="13254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22" name=""/>
          <p:cNvSpPr/>
          <p:nvPr/>
        </p:nvSpPr>
        <p:spPr>
          <a:xfrm>
            <a:off x="6291720" y="3686040"/>
            <a:ext cx="1181160" cy="1114560"/>
          </a:xfrm>
          <a:custGeom>
            <a:avLst/>
            <a:gdLst/>
            <a:ahLst/>
            <a:rect l="0" t="0" r="r" b="b"/>
            <a:pathLst>
              <a:path w="3281" h="3096">
                <a:moveTo>
                  <a:pt x="3281" y="0"/>
                </a:moveTo>
                <a:lnTo>
                  <a:pt x="185" y="3096"/>
                </a:lnTo>
                <a:lnTo>
                  <a:pt x="0" y="3096"/>
                </a:lnTo>
                <a:lnTo>
                  <a:pt x="3097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3264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23" name=""/>
          <p:cNvSpPr/>
          <p:nvPr/>
        </p:nvSpPr>
        <p:spPr>
          <a:xfrm>
            <a:off x="6358320" y="3686040"/>
            <a:ext cx="1181160" cy="1114560"/>
          </a:xfrm>
          <a:custGeom>
            <a:avLst/>
            <a:gdLst/>
            <a:ahLst/>
            <a:rect l="0" t="0" r="r" b="b"/>
            <a:pathLst>
              <a:path w="3281" h="3096">
                <a:moveTo>
                  <a:pt x="3281" y="0"/>
                </a:moveTo>
                <a:lnTo>
                  <a:pt x="184" y="3096"/>
                </a:lnTo>
                <a:lnTo>
                  <a:pt x="0" y="3096"/>
                </a:lnTo>
                <a:lnTo>
                  <a:pt x="3096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3274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24" name=""/>
          <p:cNvSpPr/>
          <p:nvPr/>
        </p:nvSpPr>
        <p:spPr>
          <a:xfrm>
            <a:off x="6424560" y="3686040"/>
            <a:ext cx="1181520" cy="1114560"/>
          </a:xfrm>
          <a:custGeom>
            <a:avLst/>
            <a:gdLst/>
            <a:ahLst/>
            <a:rect l="0" t="0" r="r" b="b"/>
            <a:pathLst>
              <a:path w="3282" h="3096">
                <a:moveTo>
                  <a:pt x="3282" y="0"/>
                </a:moveTo>
                <a:lnTo>
                  <a:pt x="185" y="3096"/>
                </a:lnTo>
                <a:lnTo>
                  <a:pt x="0" y="3096"/>
                </a:lnTo>
                <a:lnTo>
                  <a:pt x="3097" y="0"/>
                </a:lnTo>
                <a:lnTo>
                  <a:pt x="3282" y="0"/>
                </a:lnTo>
                <a:close/>
              </a:path>
            </a:pathLst>
          </a:custGeom>
          <a:solidFill>
            <a:srgbClr val="14274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25" name=""/>
          <p:cNvSpPr/>
          <p:nvPr/>
        </p:nvSpPr>
        <p:spPr>
          <a:xfrm>
            <a:off x="6491160" y="3686040"/>
            <a:ext cx="1181520" cy="1114560"/>
          </a:xfrm>
          <a:custGeom>
            <a:avLst/>
            <a:gdLst/>
            <a:ahLst/>
            <a:rect l="0" t="0" r="r" b="b"/>
            <a:pathLst>
              <a:path w="3282" h="3096">
                <a:moveTo>
                  <a:pt x="3282" y="0"/>
                </a:moveTo>
                <a:lnTo>
                  <a:pt x="186" y="3096"/>
                </a:lnTo>
                <a:lnTo>
                  <a:pt x="0" y="3096"/>
                </a:lnTo>
                <a:lnTo>
                  <a:pt x="3097" y="0"/>
                </a:lnTo>
                <a:lnTo>
                  <a:pt x="3282" y="0"/>
                </a:lnTo>
                <a:close/>
              </a:path>
            </a:pathLst>
          </a:custGeom>
          <a:solidFill>
            <a:srgbClr val="14284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26" name=""/>
          <p:cNvSpPr/>
          <p:nvPr/>
        </p:nvSpPr>
        <p:spPr>
          <a:xfrm>
            <a:off x="6557760" y="3686040"/>
            <a:ext cx="1181160" cy="1114560"/>
          </a:xfrm>
          <a:custGeom>
            <a:avLst/>
            <a:gdLst/>
            <a:ahLst/>
            <a:rect l="0" t="0" r="r" b="b"/>
            <a:pathLst>
              <a:path w="3281" h="3096">
                <a:moveTo>
                  <a:pt x="3281" y="0"/>
                </a:moveTo>
                <a:lnTo>
                  <a:pt x="185" y="3096"/>
                </a:lnTo>
                <a:lnTo>
                  <a:pt x="0" y="3096"/>
                </a:lnTo>
                <a:lnTo>
                  <a:pt x="3096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4284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27" name=""/>
          <p:cNvSpPr/>
          <p:nvPr/>
        </p:nvSpPr>
        <p:spPr>
          <a:xfrm>
            <a:off x="6624360" y="3686040"/>
            <a:ext cx="1181160" cy="1114560"/>
          </a:xfrm>
          <a:custGeom>
            <a:avLst/>
            <a:gdLst/>
            <a:ahLst/>
            <a:rect l="0" t="0" r="r" b="b"/>
            <a:pathLst>
              <a:path w="3281" h="3096">
                <a:moveTo>
                  <a:pt x="3281" y="0"/>
                </a:moveTo>
                <a:lnTo>
                  <a:pt x="185" y="3096"/>
                </a:lnTo>
                <a:lnTo>
                  <a:pt x="0" y="3096"/>
                </a:lnTo>
                <a:lnTo>
                  <a:pt x="3096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4294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28" name=""/>
          <p:cNvSpPr/>
          <p:nvPr/>
        </p:nvSpPr>
        <p:spPr>
          <a:xfrm>
            <a:off x="6690960" y="3686040"/>
            <a:ext cx="1181160" cy="1114560"/>
          </a:xfrm>
          <a:custGeom>
            <a:avLst/>
            <a:gdLst/>
            <a:ahLst/>
            <a:rect l="0" t="0" r="r" b="b"/>
            <a:pathLst>
              <a:path w="3281" h="3096">
                <a:moveTo>
                  <a:pt x="3281" y="0"/>
                </a:moveTo>
                <a:lnTo>
                  <a:pt x="184" y="3096"/>
                </a:lnTo>
                <a:lnTo>
                  <a:pt x="0" y="3096"/>
                </a:lnTo>
                <a:lnTo>
                  <a:pt x="3096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5294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29" name=""/>
          <p:cNvSpPr/>
          <p:nvPr/>
        </p:nvSpPr>
        <p:spPr>
          <a:xfrm>
            <a:off x="6757200" y="3686040"/>
            <a:ext cx="1181520" cy="1114560"/>
          </a:xfrm>
          <a:custGeom>
            <a:avLst/>
            <a:gdLst/>
            <a:ahLst/>
            <a:rect l="0" t="0" r="r" b="b"/>
            <a:pathLst>
              <a:path w="3282" h="3096">
                <a:moveTo>
                  <a:pt x="3282" y="0"/>
                </a:moveTo>
                <a:lnTo>
                  <a:pt x="185" y="3096"/>
                </a:lnTo>
                <a:lnTo>
                  <a:pt x="0" y="3096"/>
                </a:lnTo>
                <a:lnTo>
                  <a:pt x="3097" y="0"/>
                </a:lnTo>
                <a:lnTo>
                  <a:pt x="3282" y="0"/>
                </a:lnTo>
                <a:close/>
              </a:path>
            </a:pathLst>
          </a:custGeom>
          <a:solidFill>
            <a:srgbClr val="152A4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30" name=""/>
          <p:cNvSpPr/>
          <p:nvPr/>
        </p:nvSpPr>
        <p:spPr>
          <a:xfrm>
            <a:off x="6823800" y="3686040"/>
            <a:ext cx="1181520" cy="1114560"/>
          </a:xfrm>
          <a:custGeom>
            <a:avLst/>
            <a:gdLst/>
            <a:ahLst/>
            <a:rect l="0" t="0" r="r" b="b"/>
            <a:pathLst>
              <a:path w="3282" h="3096">
                <a:moveTo>
                  <a:pt x="3282" y="0"/>
                </a:moveTo>
                <a:lnTo>
                  <a:pt x="185" y="3096"/>
                </a:lnTo>
                <a:lnTo>
                  <a:pt x="0" y="3096"/>
                </a:lnTo>
                <a:lnTo>
                  <a:pt x="3097" y="0"/>
                </a:lnTo>
                <a:lnTo>
                  <a:pt x="3282" y="0"/>
                </a:lnTo>
                <a:close/>
              </a:path>
            </a:pathLst>
          </a:custGeom>
          <a:solidFill>
            <a:srgbClr val="152B4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31" name=""/>
          <p:cNvSpPr/>
          <p:nvPr/>
        </p:nvSpPr>
        <p:spPr>
          <a:xfrm>
            <a:off x="6890400" y="3686040"/>
            <a:ext cx="1181160" cy="1114560"/>
          </a:xfrm>
          <a:custGeom>
            <a:avLst/>
            <a:gdLst/>
            <a:ahLst/>
            <a:rect l="0" t="0" r="r" b="b"/>
            <a:pathLst>
              <a:path w="3281" h="3096">
                <a:moveTo>
                  <a:pt x="3281" y="0"/>
                </a:moveTo>
                <a:lnTo>
                  <a:pt x="185" y="3096"/>
                </a:lnTo>
                <a:lnTo>
                  <a:pt x="0" y="3096"/>
                </a:lnTo>
                <a:lnTo>
                  <a:pt x="3097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62B4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32" name=""/>
          <p:cNvSpPr/>
          <p:nvPr/>
        </p:nvSpPr>
        <p:spPr>
          <a:xfrm>
            <a:off x="6957000" y="3686040"/>
            <a:ext cx="1181160" cy="1114560"/>
          </a:xfrm>
          <a:custGeom>
            <a:avLst/>
            <a:gdLst/>
            <a:ahLst/>
            <a:rect l="0" t="0" r="r" b="b"/>
            <a:pathLst>
              <a:path w="3281" h="3096">
                <a:moveTo>
                  <a:pt x="3281" y="0"/>
                </a:moveTo>
                <a:lnTo>
                  <a:pt x="185" y="3096"/>
                </a:lnTo>
                <a:lnTo>
                  <a:pt x="0" y="3096"/>
                </a:lnTo>
                <a:lnTo>
                  <a:pt x="3096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62C4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33" name=""/>
          <p:cNvSpPr/>
          <p:nvPr/>
        </p:nvSpPr>
        <p:spPr>
          <a:xfrm>
            <a:off x="7023600" y="3686040"/>
            <a:ext cx="1181160" cy="1114560"/>
          </a:xfrm>
          <a:custGeom>
            <a:avLst/>
            <a:gdLst/>
            <a:ahLst/>
            <a:rect l="0" t="0" r="r" b="b"/>
            <a:pathLst>
              <a:path w="3281" h="3096">
                <a:moveTo>
                  <a:pt x="3281" y="0"/>
                </a:moveTo>
                <a:lnTo>
                  <a:pt x="184" y="3096"/>
                </a:lnTo>
                <a:lnTo>
                  <a:pt x="0" y="3096"/>
                </a:lnTo>
                <a:lnTo>
                  <a:pt x="3096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62C4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34" name=""/>
          <p:cNvSpPr/>
          <p:nvPr/>
        </p:nvSpPr>
        <p:spPr>
          <a:xfrm>
            <a:off x="7089840" y="3686040"/>
            <a:ext cx="1181520" cy="1114560"/>
          </a:xfrm>
          <a:custGeom>
            <a:avLst/>
            <a:gdLst/>
            <a:ahLst/>
            <a:rect l="0" t="0" r="r" b="b"/>
            <a:pathLst>
              <a:path w="3282" h="3096">
                <a:moveTo>
                  <a:pt x="3282" y="0"/>
                </a:moveTo>
                <a:lnTo>
                  <a:pt x="185" y="3096"/>
                </a:lnTo>
                <a:lnTo>
                  <a:pt x="0" y="3096"/>
                </a:lnTo>
                <a:lnTo>
                  <a:pt x="3097" y="0"/>
                </a:lnTo>
                <a:lnTo>
                  <a:pt x="3282" y="0"/>
                </a:lnTo>
                <a:close/>
              </a:path>
            </a:pathLst>
          </a:custGeom>
          <a:solidFill>
            <a:srgbClr val="172D4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35" name=""/>
          <p:cNvSpPr/>
          <p:nvPr/>
        </p:nvSpPr>
        <p:spPr>
          <a:xfrm>
            <a:off x="7156440" y="3686040"/>
            <a:ext cx="1181520" cy="1114560"/>
          </a:xfrm>
          <a:custGeom>
            <a:avLst/>
            <a:gdLst/>
            <a:ahLst/>
            <a:rect l="0" t="0" r="r" b="b"/>
            <a:pathLst>
              <a:path w="3282" h="3096">
                <a:moveTo>
                  <a:pt x="3282" y="0"/>
                </a:moveTo>
                <a:lnTo>
                  <a:pt x="185" y="3096"/>
                </a:lnTo>
                <a:lnTo>
                  <a:pt x="0" y="3096"/>
                </a:lnTo>
                <a:lnTo>
                  <a:pt x="3097" y="0"/>
                </a:lnTo>
                <a:lnTo>
                  <a:pt x="3282" y="0"/>
                </a:lnTo>
                <a:close/>
              </a:path>
            </a:pathLst>
          </a:custGeom>
          <a:solidFill>
            <a:srgbClr val="172D4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36" name=""/>
          <p:cNvSpPr/>
          <p:nvPr/>
        </p:nvSpPr>
        <p:spPr>
          <a:xfrm>
            <a:off x="7223040" y="3686040"/>
            <a:ext cx="1181160" cy="1114560"/>
          </a:xfrm>
          <a:custGeom>
            <a:avLst/>
            <a:gdLst/>
            <a:ahLst/>
            <a:rect l="0" t="0" r="r" b="b"/>
            <a:pathLst>
              <a:path w="3281" h="3096">
                <a:moveTo>
                  <a:pt x="3281" y="0"/>
                </a:moveTo>
                <a:lnTo>
                  <a:pt x="185" y="3096"/>
                </a:lnTo>
                <a:lnTo>
                  <a:pt x="0" y="3096"/>
                </a:lnTo>
                <a:lnTo>
                  <a:pt x="3097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72E4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37" name=""/>
          <p:cNvSpPr/>
          <p:nvPr/>
        </p:nvSpPr>
        <p:spPr>
          <a:xfrm>
            <a:off x="7289640" y="3686040"/>
            <a:ext cx="1181160" cy="1114560"/>
          </a:xfrm>
          <a:custGeom>
            <a:avLst/>
            <a:gdLst/>
            <a:ahLst/>
            <a:rect l="0" t="0" r="r" b="b"/>
            <a:pathLst>
              <a:path w="3281" h="3096">
                <a:moveTo>
                  <a:pt x="3281" y="0"/>
                </a:moveTo>
                <a:lnTo>
                  <a:pt x="185" y="3096"/>
                </a:lnTo>
                <a:lnTo>
                  <a:pt x="0" y="3096"/>
                </a:lnTo>
                <a:lnTo>
                  <a:pt x="3096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82E4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38" name=""/>
          <p:cNvSpPr/>
          <p:nvPr/>
        </p:nvSpPr>
        <p:spPr>
          <a:xfrm>
            <a:off x="7356240" y="3686040"/>
            <a:ext cx="1181160" cy="1114560"/>
          </a:xfrm>
          <a:custGeom>
            <a:avLst/>
            <a:gdLst/>
            <a:ahLst/>
            <a:rect l="0" t="0" r="r" b="b"/>
            <a:pathLst>
              <a:path w="3281" h="3096">
                <a:moveTo>
                  <a:pt x="3281" y="0"/>
                </a:moveTo>
                <a:lnTo>
                  <a:pt x="184" y="3096"/>
                </a:lnTo>
                <a:lnTo>
                  <a:pt x="0" y="3096"/>
                </a:lnTo>
                <a:lnTo>
                  <a:pt x="3096" y="0"/>
                </a:lnTo>
                <a:lnTo>
                  <a:pt x="3281" y="0"/>
                </a:lnTo>
                <a:close/>
              </a:path>
            </a:pathLst>
          </a:custGeom>
          <a:solidFill>
            <a:srgbClr val="182F4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39" name=""/>
          <p:cNvSpPr/>
          <p:nvPr/>
        </p:nvSpPr>
        <p:spPr>
          <a:xfrm>
            <a:off x="7422480" y="3686040"/>
            <a:ext cx="1177920" cy="1114560"/>
          </a:xfrm>
          <a:custGeom>
            <a:avLst/>
            <a:gdLst/>
            <a:ahLst/>
            <a:rect l="0" t="0" r="r" b="b"/>
            <a:pathLst>
              <a:path w="3272" h="3096">
                <a:moveTo>
                  <a:pt x="3195" y="0"/>
                </a:moveTo>
                <a:cubicBezTo>
                  <a:pt x="3221" y="0"/>
                  <a:pt x="3247" y="3"/>
                  <a:pt x="3272" y="9"/>
                </a:cubicBezTo>
                <a:lnTo>
                  <a:pt x="185" y="3096"/>
                </a:lnTo>
                <a:lnTo>
                  <a:pt x="0" y="3096"/>
                </a:lnTo>
                <a:lnTo>
                  <a:pt x="3097" y="0"/>
                </a:lnTo>
                <a:lnTo>
                  <a:pt x="3195" y="0"/>
                </a:lnTo>
                <a:close/>
              </a:path>
            </a:pathLst>
          </a:custGeom>
          <a:solidFill>
            <a:srgbClr val="18304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0" name=""/>
          <p:cNvSpPr/>
          <p:nvPr/>
        </p:nvSpPr>
        <p:spPr>
          <a:xfrm>
            <a:off x="7489080" y="3689280"/>
            <a:ext cx="1155600" cy="1111320"/>
          </a:xfrm>
          <a:custGeom>
            <a:avLst/>
            <a:gdLst/>
            <a:ahLst/>
            <a:rect l="0" t="0" r="r" b="b"/>
            <a:pathLst>
              <a:path w="3210" h="3087">
                <a:moveTo>
                  <a:pt x="3131" y="15"/>
                </a:moveTo>
                <a:cubicBezTo>
                  <a:pt x="3160" y="27"/>
                  <a:pt x="3187" y="43"/>
                  <a:pt x="3210" y="62"/>
                </a:cubicBezTo>
                <a:lnTo>
                  <a:pt x="186" y="3087"/>
                </a:lnTo>
                <a:lnTo>
                  <a:pt x="0" y="3087"/>
                </a:lnTo>
                <a:lnTo>
                  <a:pt x="3087" y="0"/>
                </a:lnTo>
                <a:cubicBezTo>
                  <a:pt x="3102" y="4"/>
                  <a:pt x="3117" y="9"/>
                  <a:pt x="3131" y="15"/>
                </a:cubicBezTo>
                <a:close/>
              </a:path>
            </a:pathLst>
          </a:custGeom>
          <a:solidFill>
            <a:srgbClr val="19305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1" name=""/>
          <p:cNvSpPr/>
          <p:nvPr/>
        </p:nvSpPr>
        <p:spPr>
          <a:xfrm>
            <a:off x="7555680" y="3711600"/>
            <a:ext cx="1098000" cy="1089000"/>
          </a:xfrm>
          <a:custGeom>
            <a:avLst/>
            <a:gdLst/>
            <a:ahLst/>
            <a:rect l="0" t="0" r="r" b="b"/>
            <a:pathLst>
              <a:path w="3050" h="3025">
                <a:moveTo>
                  <a:pt x="3050" y="22"/>
                </a:moveTo>
                <a:lnTo>
                  <a:pt x="46" y="3025"/>
                </a:lnTo>
                <a:lnTo>
                  <a:pt x="0" y="3025"/>
                </a:lnTo>
                <a:lnTo>
                  <a:pt x="3025" y="0"/>
                </a:lnTo>
                <a:cubicBezTo>
                  <a:pt x="3034" y="7"/>
                  <a:pt x="3042" y="14"/>
                  <a:pt x="3050" y="22"/>
                </a:cubicBezTo>
                <a:close/>
              </a:path>
            </a:pathLst>
          </a:custGeom>
          <a:solidFill>
            <a:srgbClr val="19315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2" name=""/>
          <p:cNvSpPr/>
          <p:nvPr/>
        </p:nvSpPr>
        <p:spPr>
          <a:xfrm>
            <a:off x="7572240" y="3719520"/>
            <a:ext cx="1102320" cy="1081080"/>
          </a:xfrm>
          <a:custGeom>
            <a:avLst/>
            <a:gdLst/>
            <a:ahLst/>
            <a:rect l="0" t="0" r="r" b="b"/>
            <a:pathLst>
              <a:path w="3062" h="3003">
                <a:moveTo>
                  <a:pt x="3062" y="80"/>
                </a:moveTo>
                <a:lnTo>
                  <a:pt x="139" y="3003"/>
                </a:lnTo>
                <a:lnTo>
                  <a:pt x="0" y="3003"/>
                </a:lnTo>
                <a:lnTo>
                  <a:pt x="3004" y="0"/>
                </a:lnTo>
                <a:cubicBezTo>
                  <a:pt x="3027" y="24"/>
                  <a:pt x="3047" y="51"/>
                  <a:pt x="3062" y="80"/>
                </a:cubicBezTo>
                <a:close/>
              </a:path>
            </a:pathLst>
          </a:custGeom>
          <a:solidFill>
            <a:srgbClr val="19315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3" name=""/>
          <p:cNvSpPr/>
          <p:nvPr/>
        </p:nvSpPr>
        <p:spPr>
          <a:xfrm>
            <a:off x="7622280" y="3748320"/>
            <a:ext cx="1064520" cy="1052280"/>
          </a:xfrm>
          <a:custGeom>
            <a:avLst/>
            <a:gdLst/>
            <a:ahLst/>
            <a:rect l="0" t="0" r="r" b="b"/>
            <a:pathLst>
              <a:path w="2957" h="2923">
                <a:moveTo>
                  <a:pt x="2933" y="23"/>
                </a:moveTo>
                <a:cubicBezTo>
                  <a:pt x="2949" y="62"/>
                  <a:pt x="2957" y="102"/>
                  <a:pt x="2957" y="144"/>
                </a:cubicBezTo>
                <a:lnTo>
                  <a:pt x="2957" y="151"/>
                </a:lnTo>
                <a:lnTo>
                  <a:pt x="185" y="2923"/>
                </a:lnTo>
                <a:lnTo>
                  <a:pt x="0" y="2923"/>
                </a:lnTo>
                <a:lnTo>
                  <a:pt x="2923" y="0"/>
                </a:lnTo>
                <a:cubicBezTo>
                  <a:pt x="2927" y="8"/>
                  <a:pt x="2930" y="15"/>
                  <a:pt x="2933" y="23"/>
                </a:cubicBezTo>
                <a:close/>
              </a:path>
            </a:pathLst>
          </a:custGeom>
          <a:solidFill>
            <a:srgbClr val="19315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4" name=""/>
          <p:cNvSpPr/>
          <p:nvPr/>
        </p:nvSpPr>
        <p:spPr>
          <a:xfrm>
            <a:off x="7688880" y="3802680"/>
            <a:ext cx="997920" cy="997920"/>
          </a:xfrm>
          <a:custGeom>
            <a:avLst/>
            <a:gdLst/>
            <a:ahLst/>
            <a:rect l="0" t="0" r="r" b="b"/>
            <a:pathLst>
              <a:path w="2772" h="2772">
                <a:moveTo>
                  <a:pt x="0" y="2772"/>
                </a:moveTo>
                <a:lnTo>
                  <a:pt x="2772" y="0"/>
                </a:lnTo>
                <a:lnTo>
                  <a:pt x="2772" y="184"/>
                </a:lnTo>
                <a:lnTo>
                  <a:pt x="184" y="2772"/>
                </a:lnTo>
                <a:lnTo>
                  <a:pt x="0" y="2772"/>
                </a:lnTo>
                <a:close/>
              </a:path>
            </a:pathLst>
          </a:custGeom>
          <a:solidFill>
            <a:srgbClr val="19325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5" name=""/>
          <p:cNvSpPr/>
          <p:nvPr/>
        </p:nvSpPr>
        <p:spPr>
          <a:xfrm>
            <a:off x="7755120" y="3868920"/>
            <a:ext cx="931680" cy="931680"/>
          </a:xfrm>
          <a:custGeom>
            <a:avLst/>
            <a:gdLst/>
            <a:ahLst/>
            <a:rect l="0" t="0" r="r" b="b"/>
            <a:pathLst>
              <a:path w="2588" h="2588">
                <a:moveTo>
                  <a:pt x="0" y="2588"/>
                </a:moveTo>
                <a:lnTo>
                  <a:pt x="2588" y="0"/>
                </a:lnTo>
                <a:lnTo>
                  <a:pt x="2588" y="185"/>
                </a:lnTo>
                <a:lnTo>
                  <a:pt x="185" y="2588"/>
                </a:lnTo>
                <a:lnTo>
                  <a:pt x="0" y="2588"/>
                </a:lnTo>
                <a:close/>
              </a:path>
            </a:pathLst>
          </a:custGeom>
          <a:solidFill>
            <a:srgbClr val="1A325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6" name=""/>
          <p:cNvSpPr/>
          <p:nvPr/>
        </p:nvSpPr>
        <p:spPr>
          <a:xfrm>
            <a:off x="7821720" y="3935520"/>
            <a:ext cx="865080" cy="865080"/>
          </a:xfrm>
          <a:custGeom>
            <a:avLst/>
            <a:gdLst/>
            <a:ahLst/>
            <a:rect l="0" t="0" r="r" b="b"/>
            <a:pathLst>
              <a:path w="2403" h="2403">
                <a:moveTo>
                  <a:pt x="0" y="2403"/>
                </a:moveTo>
                <a:lnTo>
                  <a:pt x="2403" y="0"/>
                </a:lnTo>
                <a:lnTo>
                  <a:pt x="2403" y="185"/>
                </a:lnTo>
                <a:lnTo>
                  <a:pt x="185" y="2403"/>
                </a:lnTo>
                <a:lnTo>
                  <a:pt x="0" y="2403"/>
                </a:lnTo>
                <a:close/>
              </a:path>
            </a:pathLst>
          </a:custGeom>
          <a:solidFill>
            <a:srgbClr val="1A335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7" name=""/>
          <p:cNvSpPr/>
          <p:nvPr/>
        </p:nvSpPr>
        <p:spPr>
          <a:xfrm>
            <a:off x="7888320" y="4002120"/>
            <a:ext cx="798480" cy="798480"/>
          </a:xfrm>
          <a:custGeom>
            <a:avLst/>
            <a:gdLst/>
            <a:ahLst/>
            <a:rect l="0" t="0" r="r" b="b"/>
            <a:pathLst>
              <a:path w="2218" h="2218">
                <a:moveTo>
                  <a:pt x="0" y="2218"/>
                </a:moveTo>
                <a:lnTo>
                  <a:pt x="2218" y="0"/>
                </a:lnTo>
                <a:lnTo>
                  <a:pt x="2218" y="185"/>
                </a:lnTo>
                <a:lnTo>
                  <a:pt x="185" y="2218"/>
                </a:lnTo>
                <a:lnTo>
                  <a:pt x="0" y="2218"/>
                </a:lnTo>
                <a:close/>
              </a:path>
            </a:pathLst>
          </a:custGeom>
          <a:solidFill>
            <a:srgbClr val="1A345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8" name=""/>
          <p:cNvSpPr/>
          <p:nvPr/>
        </p:nvSpPr>
        <p:spPr>
          <a:xfrm>
            <a:off x="7954920" y="4068720"/>
            <a:ext cx="731880" cy="731880"/>
          </a:xfrm>
          <a:custGeom>
            <a:avLst/>
            <a:gdLst/>
            <a:ahLst/>
            <a:rect l="0" t="0" r="r" b="b"/>
            <a:pathLst>
              <a:path w="2033" h="2033">
                <a:moveTo>
                  <a:pt x="0" y="2033"/>
                </a:moveTo>
                <a:lnTo>
                  <a:pt x="2033" y="0"/>
                </a:lnTo>
                <a:lnTo>
                  <a:pt x="2033" y="185"/>
                </a:lnTo>
                <a:lnTo>
                  <a:pt x="185" y="2033"/>
                </a:lnTo>
                <a:lnTo>
                  <a:pt x="0" y="2033"/>
                </a:lnTo>
                <a:close/>
              </a:path>
            </a:pathLst>
          </a:custGeom>
          <a:solidFill>
            <a:srgbClr val="1B345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9" name=""/>
          <p:cNvSpPr/>
          <p:nvPr/>
        </p:nvSpPr>
        <p:spPr>
          <a:xfrm>
            <a:off x="8021520" y="4135320"/>
            <a:ext cx="665280" cy="665280"/>
          </a:xfrm>
          <a:custGeom>
            <a:avLst/>
            <a:gdLst/>
            <a:ahLst/>
            <a:rect l="0" t="0" r="r" b="b"/>
            <a:pathLst>
              <a:path w="1848" h="1848">
                <a:moveTo>
                  <a:pt x="0" y="1848"/>
                </a:moveTo>
                <a:lnTo>
                  <a:pt x="1848" y="0"/>
                </a:lnTo>
                <a:lnTo>
                  <a:pt x="1848" y="184"/>
                </a:lnTo>
                <a:lnTo>
                  <a:pt x="184" y="1848"/>
                </a:lnTo>
                <a:lnTo>
                  <a:pt x="0" y="1848"/>
                </a:lnTo>
                <a:close/>
              </a:path>
            </a:pathLst>
          </a:custGeom>
          <a:solidFill>
            <a:srgbClr val="1B355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0" name=""/>
          <p:cNvSpPr/>
          <p:nvPr/>
        </p:nvSpPr>
        <p:spPr>
          <a:xfrm>
            <a:off x="8087760" y="4201560"/>
            <a:ext cx="599040" cy="599040"/>
          </a:xfrm>
          <a:custGeom>
            <a:avLst/>
            <a:gdLst/>
            <a:ahLst/>
            <a:rect l="0" t="0" r="r" b="b"/>
            <a:pathLst>
              <a:path w="1664" h="1664">
                <a:moveTo>
                  <a:pt x="0" y="1664"/>
                </a:moveTo>
                <a:lnTo>
                  <a:pt x="1664" y="0"/>
                </a:lnTo>
                <a:lnTo>
                  <a:pt x="1664" y="185"/>
                </a:lnTo>
                <a:lnTo>
                  <a:pt x="185" y="1664"/>
                </a:lnTo>
                <a:lnTo>
                  <a:pt x="0" y="1664"/>
                </a:lnTo>
                <a:close/>
              </a:path>
            </a:pathLst>
          </a:custGeom>
          <a:solidFill>
            <a:srgbClr val="1B355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1" name=""/>
          <p:cNvSpPr/>
          <p:nvPr/>
        </p:nvSpPr>
        <p:spPr>
          <a:xfrm>
            <a:off x="8154360" y="4268160"/>
            <a:ext cx="532440" cy="532440"/>
          </a:xfrm>
          <a:custGeom>
            <a:avLst/>
            <a:gdLst/>
            <a:ahLst/>
            <a:rect l="0" t="0" r="r" b="b"/>
            <a:pathLst>
              <a:path w="1479" h="1479">
                <a:moveTo>
                  <a:pt x="0" y="1479"/>
                </a:moveTo>
                <a:lnTo>
                  <a:pt x="1479" y="0"/>
                </a:lnTo>
                <a:lnTo>
                  <a:pt x="1479" y="185"/>
                </a:lnTo>
                <a:lnTo>
                  <a:pt x="185" y="1479"/>
                </a:lnTo>
                <a:lnTo>
                  <a:pt x="0" y="1479"/>
                </a:lnTo>
                <a:close/>
              </a:path>
            </a:pathLst>
          </a:custGeom>
          <a:solidFill>
            <a:srgbClr val="1C365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2" name=""/>
          <p:cNvSpPr/>
          <p:nvPr/>
        </p:nvSpPr>
        <p:spPr>
          <a:xfrm>
            <a:off x="8220960" y="4334760"/>
            <a:ext cx="465840" cy="465840"/>
          </a:xfrm>
          <a:custGeom>
            <a:avLst/>
            <a:gdLst/>
            <a:ahLst/>
            <a:rect l="0" t="0" r="r" b="b"/>
            <a:pathLst>
              <a:path w="1294" h="1294">
                <a:moveTo>
                  <a:pt x="0" y="1294"/>
                </a:moveTo>
                <a:lnTo>
                  <a:pt x="1294" y="0"/>
                </a:lnTo>
                <a:lnTo>
                  <a:pt x="1294" y="185"/>
                </a:lnTo>
                <a:lnTo>
                  <a:pt x="185" y="1294"/>
                </a:lnTo>
                <a:lnTo>
                  <a:pt x="0" y="1294"/>
                </a:lnTo>
                <a:close/>
              </a:path>
            </a:pathLst>
          </a:custGeom>
          <a:solidFill>
            <a:srgbClr val="1C365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3" name=""/>
          <p:cNvSpPr/>
          <p:nvPr/>
        </p:nvSpPr>
        <p:spPr>
          <a:xfrm>
            <a:off x="8287560" y="4401360"/>
            <a:ext cx="399240" cy="399240"/>
          </a:xfrm>
          <a:custGeom>
            <a:avLst/>
            <a:gdLst/>
            <a:ahLst/>
            <a:rect l="0" t="0" r="r" b="b"/>
            <a:pathLst>
              <a:path w="1109" h="1109">
                <a:moveTo>
                  <a:pt x="0" y="1109"/>
                </a:moveTo>
                <a:lnTo>
                  <a:pt x="1109" y="0"/>
                </a:lnTo>
                <a:lnTo>
                  <a:pt x="1109" y="185"/>
                </a:lnTo>
                <a:lnTo>
                  <a:pt x="185" y="1109"/>
                </a:lnTo>
                <a:lnTo>
                  <a:pt x="0" y="1109"/>
                </a:lnTo>
                <a:close/>
              </a:path>
            </a:pathLst>
          </a:custGeom>
          <a:solidFill>
            <a:srgbClr val="1C375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4" name=""/>
          <p:cNvSpPr/>
          <p:nvPr/>
        </p:nvSpPr>
        <p:spPr>
          <a:xfrm>
            <a:off x="8354160" y="4467960"/>
            <a:ext cx="332640" cy="332640"/>
          </a:xfrm>
          <a:custGeom>
            <a:avLst/>
            <a:gdLst/>
            <a:ahLst/>
            <a:rect l="0" t="0" r="r" b="b"/>
            <a:pathLst>
              <a:path w="924" h="924">
                <a:moveTo>
                  <a:pt x="0" y="924"/>
                </a:moveTo>
                <a:lnTo>
                  <a:pt x="924" y="0"/>
                </a:lnTo>
                <a:lnTo>
                  <a:pt x="924" y="185"/>
                </a:lnTo>
                <a:lnTo>
                  <a:pt x="184" y="924"/>
                </a:lnTo>
                <a:lnTo>
                  <a:pt x="0" y="924"/>
                </a:lnTo>
                <a:close/>
              </a:path>
            </a:pathLst>
          </a:custGeom>
          <a:solidFill>
            <a:srgbClr val="1D375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5" name=""/>
          <p:cNvSpPr/>
          <p:nvPr/>
        </p:nvSpPr>
        <p:spPr>
          <a:xfrm>
            <a:off x="8420400" y="4534200"/>
            <a:ext cx="266400" cy="266400"/>
          </a:xfrm>
          <a:custGeom>
            <a:avLst/>
            <a:gdLst/>
            <a:ahLst/>
            <a:rect l="0" t="0" r="r" b="b"/>
            <a:pathLst>
              <a:path w="740" h="740">
                <a:moveTo>
                  <a:pt x="0" y="740"/>
                </a:moveTo>
                <a:lnTo>
                  <a:pt x="740" y="0"/>
                </a:lnTo>
                <a:lnTo>
                  <a:pt x="740" y="185"/>
                </a:lnTo>
                <a:lnTo>
                  <a:pt x="185" y="740"/>
                </a:lnTo>
                <a:lnTo>
                  <a:pt x="0" y="740"/>
                </a:lnTo>
                <a:close/>
              </a:path>
            </a:pathLst>
          </a:custGeom>
          <a:solidFill>
            <a:srgbClr val="1D385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6" name=""/>
          <p:cNvSpPr/>
          <p:nvPr/>
        </p:nvSpPr>
        <p:spPr>
          <a:xfrm>
            <a:off x="8487000" y="4600800"/>
            <a:ext cx="199800" cy="199800"/>
          </a:xfrm>
          <a:custGeom>
            <a:avLst/>
            <a:gdLst/>
            <a:ahLst/>
            <a:rect l="0" t="0" r="r" b="b"/>
            <a:pathLst>
              <a:path w="555" h="555">
                <a:moveTo>
                  <a:pt x="0" y="555"/>
                </a:moveTo>
                <a:lnTo>
                  <a:pt x="555" y="0"/>
                </a:lnTo>
                <a:lnTo>
                  <a:pt x="555" y="185"/>
                </a:lnTo>
                <a:lnTo>
                  <a:pt x="185" y="555"/>
                </a:lnTo>
                <a:lnTo>
                  <a:pt x="0" y="555"/>
                </a:lnTo>
                <a:close/>
              </a:path>
            </a:pathLst>
          </a:custGeom>
          <a:solidFill>
            <a:srgbClr val="1D395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7" name=""/>
          <p:cNvSpPr/>
          <p:nvPr/>
        </p:nvSpPr>
        <p:spPr>
          <a:xfrm>
            <a:off x="8553600" y="4667400"/>
            <a:ext cx="133200" cy="133200"/>
          </a:xfrm>
          <a:custGeom>
            <a:avLst/>
            <a:gdLst/>
            <a:ahLst/>
            <a:rect l="0" t="0" r="r" b="b"/>
            <a:pathLst>
              <a:path w="370" h="370">
                <a:moveTo>
                  <a:pt x="370" y="52"/>
                </a:moveTo>
                <a:cubicBezTo>
                  <a:pt x="370" y="94"/>
                  <a:pt x="362" y="136"/>
                  <a:pt x="346" y="175"/>
                </a:cubicBezTo>
                <a:cubicBezTo>
                  <a:pt x="330" y="213"/>
                  <a:pt x="307" y="248"/>
                  <a:pt x="278" y="278"/>
                </a:cubicBezTo>
                <a:cubicBezTo>
                  <a:pt x="248" y="307"/>
                  <a:pt x="213" y="330"/>
                  <a:pt x="174" y="346"/>
                </a:cubicBezTo>
                <a:cubicBezTo>
                  <a:pt x="136" y="362"/>
                  <a:pt x="95" y="370"/>
                  <a:pt x="53" y="370"/>
                </a:cubicBezTo>
                <a:lnTo>
                  <a:pt x="0" y="370"/>
                </a:lnTo>
                <a:lnTo>
                  <a:pt x="370" y="0"/>
                </a:lnTo>
                <a:lnTo>
                  <a:pt x="370" y="52"/>
                </a:lnTo>
                <a:close/>
              </a:path>
            </a:pathLst>
          </a:custGeom>
          <a:solidFill>
            <a:srgbClr val="1E39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8" name=""/>
          <p:cNvSpPr txBox="1"/>
          <p:nvPr/>
        </p:nvSpPr>
        <p:spPr>
          <a:xfrm>
            <a:off x="6644880" y="3125520"/>
            <a:ext cx="960120" cy="128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0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Break-Even Target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9" name=""/>
          <p:cNvSpPr txBox="1"/>
          <p:nvPr/>
        </p:nvSpPr>
        <p:spPr>
          <a:xfrm>
            <a:off x="6858720" y="3972240"/>
            <a:ext cx="517680" cy="3402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4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5x+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0" name=""/>
          <p:cNvSpPr txBox="1"/>
          <p:nvPr/>
        </p:nvSpPr>
        <p:spPr>
          <a:xfrm>
            <a:off x="6777360" y="4383000"/>
            <a:ext cx="680400" cy="128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0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ROI Potential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"/>
          <p:cNvSpPr/>
          <p:nvPr/>
        </p:nvSpPr>
        <p:spPr>
          <a:xfrm>
            <a:off x="0" y="0"/>
            <a:ext cx="9144000" cy="5142240"/>
          </a:xfrm>
          <a:custGeom>
            <a:avLst/>
            <a:gdLst/>
            <a:ahLst/>
            <a:rect l="0" t="0" r="r" b="b"/>
            <a:pathLst>
              <a:path w="25400" h="14284">
                <a:moveTo>
                  <a:pt x="0" y="0"/>
                </a:moveTo>
                <a:lnTo>
                  <a:pt x="25400" y="0"/>
                </a:lnTo>
                <a:lnTo>
                  <a:pt x="25400" y="14284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solidFill>
            <a:srgbClr val="0A162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62" name=""/>
          <p:cNvSpPr txBox="1"/>
          <p:nvPr/>
        </p:nvSpPr>
        <p:spPr>
          <a:xfrm>
            <a:off x="428760" y="1257840"/>
            <a:ext cx="63756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T H E   A S K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3" name=""/>
          <p:cNvSpPr txBox="1"/>
          <p:nvPr/>
        </p:nvSpPr>
        <p:spPr>
          <a:xfrm>
            <a:off x="428760" y="1518480"/>
            <a:ext cx="1772640" cy="384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70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SAFE Note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4" name=""/>
          <p:cNvSpPr txBox="1"/>
          <p:nvPr/>
        </p:nvSpPr>
        <p:spPr>
          <a:xfrm>
            <a:off x="428760" y="1899360"/>
            <a:ext cx="1601640" cy="384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7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$15M Cap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5" name=""/>
          <p:cNvSpPr/>
          <p:nvPr/>
        </p:nvSpPr>
        <p:spPr>
          <a:xfrm>
            <a:off x="428400" y="2781000"/>
            <a:ext cx="305280" cy="305280"/>
          </a:xfrm>
          <a:custGeom>
            <a:avLst/>
            <a:gdLst/>
            <a:ahLst/>
            <a:rect l="0" t="0" r="r" b="b"/>
            <a:pathLst>
              <a:path w="848" h="848">
                <a:moveTo>
                  <a:pt x="0" y="636"/>
                </a:moveTo>
                <a:lnTo>
                  <a:pt x="0" y="212"/>
                </a:lnTo>
                <a:cubicBezTo>
                  <a:pt x="0" y="198"/>
                  <a:pt x="1" y="184"/>
                  <a:pt x="4" y="171"/>
                </a:cubicBezTo>
                <a:cubicBezTo>
                  <a:pt x="7" y="157"/>
                  <a:pt x="11" y="144"/>
                  <a:pt x="16" y="131"/>
                </a:cubicBezTo>
                <a:cubicBezTo>
                  <a:pt x="22" y="118"/>
                  <a:pt x="28" y="106"/>
                  <a:pt x="36" y="94"/>
                </a:cubicBezTo>
                <a:cubicBezTo>
                  <a:pt x="44" y="83"/>
                  <a:pt x="52" y="72"/>
                  <a:pt x="62" y="62"/>
                </a:cubicBezTo>
                <a:cubicBezTo>
                  <a:pt x="72" y="53"/>
                  <a:pt x="84" y="44"/>
                  <a:pt x="95" y="36"/>
                </a:cubicBezTo>
                <a:cubicBezTo>
                  <a:pt x="107" y="28"/>
                  <a:pt x="119" y="22"/>
                  <a:pt x="132" y="16"/>
                </a:cubicBezTo>
                <a:cubicBezTo>
                  <a:pt x="145" y="11"/>
                  <a:pt x="158" y="7"/>
                  <a:pt x="171" y="4"/>
                </a:cubicBezTo>
                <a:cubicBezTo>
                  <a:pt x="185" y="2"/>
                  <a:pt x="199" y="0"/>
                  <a:pt x="213" y="0"/>
                </a:cubicBezTo>
                <a:lnTo>
                  <a:pt x="636" y="0"/>
                </a:lnTo>
                <a:cubicBezTo>
                  <a:pt x="650" y="0"/>
                  <a:pt x="664" y="2"/>
                  <a:pt x="677" y="4"/>
                </a:cubicBezTo>
                <a:cubicBezTo>
                  <a:pt x="691" y="7"/>
                  <a:pt x="704" y="11"/>
                  <a:pt x="717" y="16"/>
                </a:cubicBezTo>
                <a:cubicBezTo>
                  <a:pt x="730" y="22"/>
                  <a:pt x="742" y="28"/>
                  <a:pt x="754" y="36"/>
                </a:cubicBezTo>
                <a:cubicBezTo>
                  <a:pt x="765" y="44"/>
                  <a:pt x="776" y="53"/>
                  <a:pt x="786" y="62"/>
                </a:cubicBezTo>
                <a:cubicBezTo>
                  <a:pt x="796" y="72"/>
                  <a:pt x="804" y="83"/>
                  <a:pt x="812" y="94"/>
                </a:cubicBezTo>
                <a:cubicBezTo>
                  <a:pt x="820" y="106"/>
                  <a:pt x="826" y="118"/>
                  <a:pt x="832" y="131"/>
                </a:cubicBezTo>
                <a:cubicBezTo>
                  <a:pt x="837" y="144"/>
                  <a:pt x="841" y="157"/>
                  <a:pt x="844" y="171"/>
                </a:cubicBezTo>
                <a:cubicBezTo>
                  <a:pt x="846" y="184"/>
                  <a:pt x="848" y="198"/>
                  <a:pt x="848" y="212"/>
                </a:cubicBezTo>
                <a:lnTo>
                  <a:pt x="848" y="636"/>
                </a:lnTo>
                <a:cubicBezTo>
                  <a:pt x="848" y="650"/>
                  <a:pt x="846" y="664"/>
                  <a:pt x="844" y="678"/>
                </a:cubicBezTo>
                <a:cubicBezTo>
                  <a:pt x="841" y="691"/>
                  <a:pt x="837" y="704"/>
                  <a:pt x="832" y="717"/>
                </a:cubicBezTo>
                <a:cubicBezTo>
                  <a:pt x="826" y="730"/>
                  <a:pt x="820" y="742"/>
                  <a:pt x="812" y="754"/>
                </a:cubicBezTo>
                <a:cubicBezTo>
                  <a:pt x="804" y="765"/>
                  <a:pt x="796" y="776"/>
                  <a:pt x="786" y="786"/>
                </a:cubicBezTo>
                <a:cubicBezTo>
                  <a:pt x="776" y="796"/>
                  <a:pt x="765" y="805"/>
                  <a:pt x="754" y="812"/>
                </a:cubicBezTo>
                <a:cubicBezTo>
                  <a:pt x="742" y="820"/>
                  <a:pt x="730" y="827"/>
                  <a:pt x="717" y="832"/>
                </a:cubicBezTo>
                <a:cubicBezTo>
                  <a:pt x="704" y="837"/>
                  <a:pt x="691" y="841"/>
                  <a:pt x="677" y="844"/>
                </a:cubicBezTo>
                <a:cubicBezTo>
                  <a:pt x="664" y="847"/>
                  <a:pt x="650" y="848"/>
                  <a:pt x="636" y="848"/>
                </a:cubicBezTo>
                <a:lnTo>
                  <a:pt x="213" y="848"/>
                </a:lnTo>
                <a:cubicBezTo>
                  <a:pt x="199" y="848"/>
                  <a:pt x="185" y="847"/>
                  <a:pt x="171" y="844"/>
                </a:cubicBezTo>
                <a:cubicBezTo>
                  <a:pt x="158" y="841"/>
                  <a:pt x="145" y="837"/>
                  <a:pt x="132" y="832"/>
                </a:cubicBezTo>
                <a:cubicBezTo>
                  <a:pt x="119" y="827"/>
                  <a:pt x="107" y="820"/>
                  <a:pt x="95" y="812"/>
                </a:cubicBezTo>
                <a:cubicBezTo>
                  <a:pt x="84" y="805"/>
                  <a:pt x="72" y="796"/>
                  <a:pt x="62" y="786"/>
                </a:cubicBezTo>
                <a:cubicBezTo>
                  <a:pt x="52" y="776"/>
                  <a:pt x="44" y="765"/>
                  <a:pt x="36" y="754"/>
                </a:cubicBezTo>
                <a:cubicBezTo>
                  <a:pt x="28" y="742"/>
                  <a:pt x="22" y="730"/>
                  <a:pt x="16" y="717"/>
                </a:cubicBezTo>
                <a:cubicBezTo>
                  <a:pt x="11" y="704"/>
                  <a:pt x="7" y="691"/>
                  <a:pt x="4" y="678"/>
                </a:cubicBezTo>
                <a:cubicBezTo>
                  <a:pt x="1" y="664"/>
                  <a:pt x="0" y="650"/>
                  <a:pt x="0" y="636"/>
                </a:cubicBezTo>
                <a:close/>
              </a:path>
            </a:pathLst>
          </a:custGeom>
          <a:solidFill>
            <a:srgbClr val="E8A838">
              <a:alpha val="12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6" name=""/>
          <p:cNvSpPr txBox="1"/>
          <p:nvPr/>
        </p:nvSpPr>
        <p:spPr>
          <a:xfrm>
            <a:off x="428760" y="2373840"/>
            <a:ext cx="154512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~5× projected 2026 revenue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7" name=""/>
          <p:cNvSpPr txBox="1"/>
          <p:nvPr/>
        </p:nvSpPr>
        <p:spPr>
          <a:xfrm>
            <a:off x="500040" y="2838600"/>
            <a:ext cx="1332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FFFFFF"/>
                </a:solidFill>
                <a:effectLst/>
                <a:uFillTx/>
                <a:latin typeface="NotoColorEmoji"/>
                <a:ea typeface="NotoColorEmoji"/>
              </a:rPr>
              <a:t>📄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8" name=""/>
          <p:cNvSpPr txBox="1"/>
          <p:nvPr/>
        </p:nvSpPr>
        <p:spPr>
          <a:xfrm>
            <a:off x="847800" y="2800800"/>
            <a:ext cx="49752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Instrument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9" name=""/>
          <p:cNvSpPr/>
          <p:nvPr/>
        </p:nvSpPr>
        <p:spPr>
          <a:xfrm>
            <a:off x="428400" y="3181320"/>
            <a:ext cx="305280" cy="304920"/>
          </a:xfrm>
          <a:custGeom>
            <a:avLst/>
            <a:gdLst/>
            <a:ahLst/>
            <a:rect l="0" t="0" r="r" b="b"/>
            <a:pathLst>
              <a:path w="848" h="847">
                <a:moveTo>
                  <a:pt x="0" y="636"/>
                </a:moveTo>
                <a:lnTo>
                  <a:pt x="0" y="212"/>
                </a:lnTo>
                <a:cubicBezTo>
                  <a:pt x="0" y="198"/>
                  <a:pt x="1" y="185"/>
                  <a:pt x="4" y="171"/>
                </a:cubicBezTo>
                <a:cubicBezTo>
                  <a:pt x="7" y="157"/>
                  <a:pt x="11" y="144"/>
                  <a:pt x="16" y="131"/>
                </a:cubicBezTo>
                <a:cubicBezTo>
                  <a:pt x="22" y="118"/>
                  <a:pt x="28" y="106"/>
                  <a:pt x="36" y="95"/>
                </a:cubicBezTo>
                <a:cubicBezTo>
                  <a:pt x="44" y="83"/>
                  <a:pt x="52" y="72"/>
                  <a:pt x="62" y="63"/>
                </a:cubicBezTo>
                <a:cubicBezTo>
                  <a:pt x="72" y="53"/>
                  <a:pt x="84" y="43"/>
                  <a:pt x="95" y="35"/>
                </a:cubicBezTo>
                <a:cubicBezTo>
                  <a:pt x="107" y="28"/>
                  <a:pt x="119" y="21"/>
                  <a:pt x="132" y="16"/>
                </a:cubicBezTo>
                <a:cubicBezTo>
                  <a:pt x="145" y="10"/>
                  <a:pt x="158" y="6"/>
                  <a:pt x="171" y="4"/>
                </a:cubicBezTo>
                <a:cubicBezTo>
                  <a:pt x="185" y="1"/>
                  <a:pt x="199" y="0"/>
                  <a:pt x="213" y="0"/>
                </a:cubicBezTo>
                <a:lnTo>
                  <a:pt x="636" y="0"/>
                </a:lnTo>
                <a:cubicBezTo>
                  <a:pt x="650" y="0"/>
                  <a:pt x="664" y="1"/>
                  <a:pt x="677" y="4"/>
                </a:cubicBezTo>
                <a:cubicBezTo>
                  <a:pt x="691" y="6"/>
                  <a:pt x="704" y="10"/>
                  <a:pt x="717" y="16"/>
                </a:cubicBezTo>
                <a:cubicBezTo>
                  <a:pt x="730" y="21"/>
                  <a:pt x="742" y="28"/>
                  <a:pt x="754" y="35"/>
                </a:cubicBezTo>
                <a:cubicBezTo>
                  <a:pt x="765" y="43"/>
                  <a:pt x="776" y="53"/>
                  <a:pt x="786" y="63"/>
                </a:cubicBezTo>
                <a:cubicBezTo>
                  <a:pt x="796" y="72"/>
                  <a:pt x="804" y="83"/>
                  <a:pt x="812" y="95"/>
                </a:cubicBezTo>
                <a:cubicBezTo>
                  <a:pt x="820" y="106"/>
                  <a:pt x="826" y="118"/>
                  <a:pt x="832" y="131"/>
                </a:cubicBezTo>
                <a:cubicBezTo>
                  <a:pt x="837" y="144"/>
                  <a:pt x="841" y="157"/>
                  <a:pt x="844" y="171"/>
                </a:cubicBezTo>
                <a:cubicBezTo>
                  <a:pt x="846" y="185"/>
                  <a:pt x="848" y="198"/>
                  <a:pt x="848" y="212"/>
                </a:cubicBezTo>
                <a:lnTo>
                  <a:pt x="848" y="636"/>
                </a:lnTo>
                <a:cubicBezTo>
                  <a:pt x="848" y="649"/>
                  <a:pt x="846" y="663"/>
                  <a:pt x="844" y="677"/>
                </a:cubicBezTo>
                <a:cubicBezTo>
                  <a:pt x="841" y="691"/>
                  <a:pt x="837" y="704"/>
                  <a:pt x="832" y="717"/>
                </a:cubicBezTo>
                <a:cubicBezTo>
                  <a:pt x="826" y="729"/>
                  <a:pt x="820" y="742"/>
                  <a:pt x="812" y="753"/>
                </a:cubicBezTo>
                <a:cubicBezTo>
                  <a:pt x="804" y="765"/>
                  <a:pt x="796" y="775"/>
                  <a:pt x="786" y="785"/>
                </a:cubicBezTo>
                <a:cubicBezTo>
                  <a:pt x="776" y="795"/>
                  <a:pt x="765" y="804"/>
                  <a:pt x="754" y="812"/>
                </a:cubicBezTo>
                <a:cubicBezTo>
                  <a:pt x="742" y="819"/>
                  <a:pt x="730" y="826"/>
                  <a:pt x="717" y="831"/>
                </a:cubicBezTo>
                <a:cubicBezTo>
                  <a:pt x="704" y="836"/>
                  <a:pt x="691" y="840"/>
                  <a:pt x="677" y="843"/>
                </a:cubicBezTo>
                <a:cubicBezTo>
                  <a:pt x="664" y="846"/>
                  <a:pt x="650" y="847"/>
                  <a:pt x="636" y="847"/>
                </a:cubicBezTo>
                <a:lnTo>
                  <a:pt x="213" y="847"/>
                </a:lnTo>
                <a:cubicBezTo>
                  <a:pt x="199" y="847"/>
                  <a:pt x="185" y="846"/>
                  <a:pt x="171" y="843"/>
                </a:cubicBezTo>
                <a:cubicBezTo>
                  <a:pt x="158" y="840"/>
                  <a:pt x="145" y="836"/>
                  <a:pt x="132" y="831"/>
                </a:cubicBezTo>
                <a:cubicBezTo>
                  <a:pt x="119" y="826"/>
                  <a:pt x="107" y="819"/>
                  <a:pt x="95" y="812"/>
                </a:cubicBezTo>
                <a:cubicBezTo>
                  <a:pt x="84" y="804"/>
                  <a:pt x="72" y="795"/>
                  <a:pt x="62" y="785"/>
                </a:cubicBezTo>
                <a:cubicBezTo>
                  <a:pt x="52" y="775"/>
                  <a:pt x="44" y="765"/>
                  <a:pt x="36" y="753"/>
                </a:cubicBezTo>
                <a:cubicBezTo>
                  <a:pt x="28" y="742"/>
                  <a:pt x="22" y="729"/>
                  <a:pt x="16" y="717"/>
                </a:cubicBezTo>
                <a:cubicBezTo>
                  <a:pt x="11" y="704"/>
                  <a:pt x="7" y="691"/>
                  <a:pt x="4" y="677"/>
                </a:cubicBezTo>
                <a:cubicBezTo>
                  <a:pt x="1" y="663"/>
                  <a:pt x="0" y="649"/>
                  <a:pt x="0" y="636"/>
                </a:cubicBezTo>
                <a:close/>
              </a:path>
            </a:pathLst>
          </a:custGeom>
          <a:solidFill>
            <a:srgbClr val="E8A838">
              <a:alpha val="12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0" name=""/>
          <p:cNvSpPr txBox="1"/>
          <p:nvPr/>
        </p:nvSpPr>
        <p:spPr>
          <a:xfrm>
            <a:off x="847800" y="2917800"/>
            <a:ext cx="20635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Post-Money SAFE (YC Standard)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1" name=""/>
          <p:cNvSpPr txBox="1"/>
          <p:nvPr/>
        </p:nvSpPr>
        <p:spPr>
          <a:xfrm>
            <a:off x="500040" y="3238920"/>
            <a:ext cx="1332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FFFFFF"/>
                </a:solidFill>
                <a:effectLst/>
                <a:uFillTx/>
                <a:latin typeface="NotoColorEmoji"/>
                <a:ea typeface="NotoColorEmoji"/>
              </a:rPr>
              <a:t>💰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2" name=""/>
          <p:cNvSpPr txBox="1"/>
          <p:nvPr/>
        </p:nvSpPr>
        <p:spPr>
          <a:xfrm>
            <a:off x="847800" y="3200760"/>
            <a:ext cx="35136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Raising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3" name=""/>
          <p:cNvSpPr/>
          <p:nvPr/>
        </p:nvSpPr>
        <p:spPr>
          <a:xfrm>
            <a:off x="428400" y="3581280"/>
            <a:ext cx="305280" cy="304920"/>
          </a:xfrm>
          <a:custGeom>
            <a:avLst/>
            <a:gdLst/>
            <a:ahLst/>
            <a:rect l="0" t="0" r="r" b="b"/>
            <a:pathLst>
              <a:path w="848" h="847">
                <a:moveTo>
                  <a:pt x="0" y="636"/>
                </a:moveTo>
                <a:lnTo>
                  <a:pt x="0" y="211"/>
                </a:lnTo>
                <a:cubicBezTo>
                  <a:pt x="0" y="198"/>
                  <a:pt x="1" y="184"/>
                  <a:pt x="4" y="170"/>
                </a:cubicBezTo>
                <a:cubicBezTo>
                  <a:pt x="7" y="157"/>
                  <a:pt x="11" y="143"/>
                  <a:pt x="16" y="130"/>
                </a:cubicBezTo>
                <a:cubicBezTo>
                  <a:pt x="22" y="118"/>
                  <a:pt x="28" y="105"/>
                  <a:pt x="36" y="94"/>
                </a:cubicBezTo>
                <a:cubicBezTo>
                  <a:pt x="44" y="82"/>
                  <a:pt x="52" y="72"/>
                  <a:pt x="62" y="62"/>
                </a:cubicBezTo>
                <a:cubicBezTo>
                  <a:pt x="72" y="52"/>
                  <a:pt x="84" y="43"/>
                  <a:pt x="95" y="36"/>
                </a:cubicBezTo>
                <a:cubicBezTo>
                  <a:pt x="107" y="28"/>
                  <a:pt x="119" y="21"/>
                  <a:pt x="132" y="16"/>
                </a:cubicBezTo>
                <a:cubicBezTo>
                  <a:pt x="145" y="11"/>
                  <a:pt x="158" y="7"/>
                  <a:pt x="171" y="4"/>
                </a:cubicBezTo>
                <a:cubicBezTo>
                  <a:pt x="185" y="1"/>
                  <a:pt x="199" y="0"/>
                  <a:pt x="213" y="0"/>
                </a:cubicBezTo>
                <a:lnTo>
                  <a:pt x="636" y="0"/>
                </a:lnTo>
                <a:cubicBezTo>
                  <a:pt x="650" y="0"/>
                  <a:pt x="664" y="1"/>
                  <a:pt x="677" y="4"/>
                </a:cubicBezTo>
                <a:cubicBezTo>
                  <a:pt x="691" y="7"/>
                  <a:pt x="704" y="11"/>
                  <a:pt x="717" y="16"/>
                </a:cubicBezTo>
                <a:cubicBezTo>
                  <a:pt x="730" y="21"/>
                  <a:pt x="742" y="28"/>
                  <a:pt x="754" y="36"/>
                </a:cubicBezTo>
                <a:cubicBezTo>
                  <a:pt x="765" y="43"/>
                  <a:pt x="776" y="52"/>
                  <a:pt x="786" y="62"/>
                </a:cubicBezTo>
                <a:cubicBezTo>
                  <a:pt x="796" y="72"/>
                  <a:pt x="804" y="82"/>
                  <a:pt x="812" y="94"/>
                </a:cubicBezTo>
                <a:cubicBezTo>
                  <a:pt x="820" y="105"/>
                  <a:pt x="826" y="118"/>
                  <a:pt x="832" y="130"/>
                </a:cubicBezTo>
                <a:cubicBezTo>
                  <a:pt x="837" y="143"/>
                  <a:pt x="841" y="157"/>
                  <a:pt x="844" y="170"/>
                </a:cubicBezTo>
                <a:cubicBezTo>
                  <a:pt x="846" y="184"/>
                  <a:pt x="848" y="198"/>
                  <a:pt x="848" y="211"/>
                </a:cubicBezTo>
                <a:lnTo>
                  <a:pt x="848" y="636"/>
                </a:lnTo>
                <a:cubicBezTo>
                  <a:pt x="848" y="650"/>
                  <a:pt x="846" y="663"/>
                  <a:pt x="844" y="677"/>
                </a:cubicBezTo>
                <a:cubicBezTo>
                  <a:pt x="841" y="691"/>
                  <a:pt x="837" y="704"/>
                  <a:pt x="832" y="717"/>
                </a:cubicBezTo>
                <a:cubicBezTo>
                  <a:pt x="826" y="730"/>
                  <a:pt x="820" y="742"/>
                  <a:pt x="812" y="753"/>
                </a:cubicBezTo>
                <a:cubicBezTo>
                  <a:pt x="804" y="765"/>
                  <a:pt x="796" y="776"/>
                  <a:pt x="786" y="786"/>
                </a:cubicBezTo>
                <a:cubicBezTo>
                  <a:pt x="776" y="795"/>
                  <a:pt x="765" y="804"/>
                  <a:pt x="754" y="812"/>
                </a:cubicBezTo>
                <a:cubicBezTo>
                  <a:pt x="742" y="820"/>
                  <a:pt x="730" y="826"/>
                  <a:pt x="717" y="831"/>
                </a:cubicBezTo>
                <a:cubicBezTo>
                  <a:pt x="704" y="837"/>
                  <a:pt x="691" y="841"/>
                  <a:pt x="677" y="843"/>
                </a:cubicBezTo>
                <a:cubicBezTo>
                  <a:pt x="664" y="846"/>
                  <a:pt x="650" y="847"/>
                  <a:pt x="636" y="847"/>
                </a:cubicBezTo>
                <a:lnTo>
                  <a:pt x="213" y="847"/>
                </a:lnTo>
                <a:cubicBezTo>
                  <a:pt x="199" y="847"/>
                  <a:pt x="185" y="846"/>
                  <a:pt x="171" y="843"/>
                </a:cubicBezTo>
                <a:cubicBezTo>
                  <a:pt x="158" y="841"/>
                  <a:pt x="145" y="837"/>
                  <a:pt x="132" y="831"/>
                </a:cubicBezTo>
                <a:cubicBezTo>
                  <a:pt x="119" y="826"/>
                  <a:pt x="107" y="820"/>
                  <a:pt x="95" y="812"/>
                </a:cubicBezTo>
                <a:cubicBezTo>
                  <a:pt x="84" y="804"/>
                  <a:pt x="72" y="795"/>
                  <a:pt x="62" y="786"/>
                </a:cubicBezTo>
                <a:cubicBezTo>
                  <a:pt x="52" y="776"/>
                  <a:pt x="44" y="765"/>
                  <a:pt x="36" y="753"/>
                </a:cubicBezTo>
                <a:cubicBezTo>
                  <a:pt x="28" y="742"/>
                  <a:pt x="22" y="730"/>
                  <a:pt x="16" y="717"/>
                </a:cubicBezTo>
                <a:cubicBezTo>
                  <a:pt x="11" y="704"/>
                  <a:pt x="7" y="691"/>
                  <a:pt x="4" y="677"/>
                </a:cubicBezTo>
                <a:cubicBezTo>
                  <a:pt x="1" y="663"/>
                  <a:pt x="0" y="650"/>
                  <a:pt x="0" y="636"/>
                </a:cubicBezTo>
                <a:close/>
              </a:path>
            </a:pathLst>
          </a:custGeom>
          <a:solidFill>
            <a:srgbClr val="E8A838">
              <a:alpha val="12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4" name=""/>
          <p:cNvSpPr txBox="1"/>
          <p:nvPr/>
        </p:nvSpPr>
        <p:spPr>
          <a:xfrm>
            <a:off x="847800" y="3317760"/>
            <a:ext cx="6638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$1M – $5M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5" name=""/>
          <p:cNvSpPr txBox="1"/>
          <p:nvPr/>
        </p:nvSpPr>
        <p:spPr>
          <a:xfrm>
            <a:off x="500040" y="3638880"/>
            <a:ext cx="1332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FFFFFF"/>
                </a:solidFill>
                <a:effectLst/>
                <a:uFillTx/>
                <a:latin typeface="NotoColorEmoji"/>
                <a:ea typeface="NotoColorEmoji"/>
              </a:rPr>
              <a:t>🎯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6" name=""/>
          <p:cNvSpPr txBox="1"/>
          <p:nvPr/>
        </p:nvSpPr>
        <p:spPr>
          <a:xfrm>
            <a:off x="847800" y="3600720"/>
            <a:ext cx="97092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Minimum Investment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7" name=""/>
          <p:cNvSpPr/>
          <p:nvPr/>
        </p:nvSpPr>
        <p:spPr>
          <a:xfrm>
            <a:off x="4571640" y="0"/>
            <a:ext cx="4572360" cy="5142240"/>
          </a:xfrm>
          <a:custGeom>
            <a:avLst/>
            <a:gdLst/>
            <a:ahLst/>
            <a:rect l="0" t="0" r="r" b="b"/>
            <a:pathLst>
              <a:path w="12701" h="14284">
                <a:moveTo>
                  <a:pt x="0" y="0"/>
                </a:moveTo>
                <a:lnTo>
                  <a:pt x="12701" y="0"/>
                </a:lnTo>
                <a:lnTo>
                  <a:pt x="12701" y="14284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tile tx="0" ty="0" sx="133328" sy="-14288000" algn="ctr"/>
          </a:blip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78" name=""/>
          <p:cNvSpPr/>
          <p:nvPr/>
        </p:nvSpPr>
        <p:spPr>
          <a:xfrm>
            <a:off x="4571640" y="0"/>
            <a:ext cx="10080" cy="5142240"/>
          </a:xfrm>
          <a:custGeom>
            <a:avLst/>
            <a:gdLst/>
            <a:ahLst/>
            <a:rect l="0" t="0" r="r" b="b"/>
            <a:pathLst>
              <a:path w="28" h="14284">
                <a:moveTo>
                  <a:pt x="0" y="0"/>
                </a:moveTo>
                <a:lnTo>
                  <a:pt x="28" y="0"/>
                </a:lnTo>
                <a:lnTo>
                  <a:pt x="28" y="14284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9" name=""/>
          <p:cNvSpPr txBox="1"/>
          <p:nvPr/>
        </p:nvSpPr>
        <p:spPr>
          <a:xfrm>
            <a:off x="847800" y="3717720"/>
            <a:ext cx="4798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$25,000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0" name=""/>
          <p:cNvSpPr/>
          <p:nvPr/>
        </p:nvSpPr>
        <p:spPr>
          <a:xfrm>
            <a:off x="5010120" y="1495080"/>
            <a:ext cx="3705480" cy="572040"/>
          </a:xfrm>
          <a:custGeom>
            <a:avLst/>
            <a:gdLst/>
            <a:ahLst/>
            <a:rect l="0" t="0" r="r" b="b"/>
            <a:pathLst>
              <a:path w="10293" h="1589">
                <a:moveTo>
                  <a:pt x="20" y="164"/>
                </a:moveTo>
                <a:cubicBezTo>
                  <a:pt x="33" y="131"/>
                  <a:pt x="52" y="103"/>
                  <a:pt x="77" y="78"/>
                </a:cubicBezTo>
                <a:cubicBezTo>
                  <a:pt x="102" y="53"/>
                  <a:pt x="130" y="34"/>
                  <a:pt x="163" y="21"/>
                </a:cubicBezTo>
                <a:cubicBezTo>
                  <a:pt x="195" y="7"/>
                  <a:pt x="229" y="0"/>
                  <a:pt x="264" y="0"/>
                </a:cubicBezTo>
                <a:lnTo>
                  <a:pt x="10028" y="0"/>
                </a:lnTo>
                <a:cubicBezTo>
                  <a:pt x="10063" y="0"/>
                  <a:pt x="10097" y="7"/>
                  <a:pt x="10130" y="21"/>
                </a:cubicBezTo>
                <a:cubicBezTo>
                  <a:pt x="10162" y="34"/>
                  <a:pt x="10191" y="53"/>
                  <a:pt x="10215" y="78"/>
                </a:cubicBezTo>
                <a:cubicBezTo>
                  <a:pt x="10240" y="103"/>
                  <a:pt x="10259" y="131"/>
                  <a:pt x="10273" y="164"/>
                </a:cubicBezTo>
                <a:cubicBezTo>
                  <a:pt x="10286" y="196"/>
                  <a:pt x="10293" y="230"/>
                  <a:pt x="10293" y="265"/>
                </a:cubicBezTo>
                <a:lnTo>
                  <a:pt x="10293" y="1323"/>
                </a:lnTo>
                <a:cubicBezTo>
                  <a:pt x="10293" y="1358"/>
                  <a:pt x="10286" y="1392"/>
                  <a:pt x="10273" y="1426"/>
                </a:cubicBezTo>
                <a:cubicBezTo>
                  <a:pt x="10259" y="1458"/>
                  <a:pt x="10240" y="1487"/>
                  <a:pt x="10215" y="1511"/>
                </a:cubicBezTo>
                <a:cubicBezTo>
                  <a:pt x="10191" y="1536"/>
                  <a:pt x="10162" y="1555"/>
                  <a:pt x="10130" y="1569"/>
                </a:cubicBezTo>
                <a:cubicBezTo>
                  <a:pt x="10097" y="1582"/>
                  <a:pt x="10063" y="1589"/>
                  <a:pt x="10028" y="1589"/>
                </a:cubicBezTo>
                <a:lnTo>
                  <a:pt x="264" y="1589"/>
                </a:lnTo>
                <a:cubicBezTo>
                  <a:pt x="229" y="1589"/>
                  <a:pt x="195" y="1582"/>
                  <a:pt x="163" y="1569"/>
                </a:cubicBezTo>
                <a:cubicBezTo>
                  <a:pt x="130" y="1555"/>
                  <a:pt x="102" y="1536"/>
                  <a:pt x="77" y="1511"/>
                </a:cubicBezTo>
                <a:cubicBezTo>
                  <a:pt x="52" y="1487"/>
                  <a:pt x="33" y="1458"/>
                  <a:pt x="20" y="1426"/>
                </a:cubicBezTo>
                <a:cubicBezTo>
                  <a:pt x="6" y="1392"/>
                  <a:pt x="0" y="1358"/>
                  <a:pt x="0" y="1323"/>
                </a:cubicBezTo>
                <a:lnTo>
                  <a:pt x="0" y="265"/>
                </a:lnTo>
                <a:cubicBezTo>
                  <a:pt x="0" y="230"/>
                  <a:pt x="6" y="196"/>
                  <a:pt x="20" y="164"/>
                </a:cubicBezTo>
                <a:close/>
              </a:path>
            </a:pathLst>
          </a:custGeom>
          <a:solidFill>
            <a:srgbClr val="FFFFFF">
              <a:alpha val="4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1" name=""/>
          <p:cNvSpPr/>
          <p:nvPr/>
        </p:nvSpPr>
        <p:spPr>
          <a:xfrm>
            <a:off x="5010120" y="1495080"/>
            <a:ext cx="3705480" cy="572040"/>
          </a:xfrm>
          <a:custGeom>
            <a:avLst/>
            <a:gdLst/>
            <a:ahLst/>
            <a:rect l="0" t="0" r="r" b="b"/>
            <a:pathLst>
              <a:path w="10293" h="1589">
                <a:moveTo>
                  <a:pt x="0" y="1323"/>
                </a:moveTo>
                <a:lnTo>
                  <a:pt x="0" y="265"/>
                </a:lnTo>
                <a:cubicBezTo>
                  <a:pt x="0" y="230"/>
                  <a:pt x="6" y="196"/>
                  <a:pt x="20" y="164"/>
                </a:cubicBezTo>
                <a:cubicBezTo>
                  <a:pt x="33" y="131"/>
                  <a:pt x="52" y="103"/>
                  <a:pt x="77" y="78"/>
                </a:cubicBezTo>
                <a:cubicBezTo>
                  <a:pt x="102" y="53"/>
                  <a:pt x="130" y="34"/>
                  <a:pt x="163" y="21"/>
                </a:cubicBezTo>
                <a:cubicBezTo>
                  <a:pt x="195" y="7"/>
                  <a:pt x="229" y="0"/>
                  <a:pt x="264" y="0"/>
                </a:cubicBezTo>
                <a:lnTo>
                  <a:pt x="10028" y="0"/>
                </a:lnTo>
                <a:cubicBezTo>
                  <a:pt x="10063" y="0"/>
                  <a:pt x="10097" y="7"/>
                  <a:pt x="10130" y="21"/>
                </a:cubicBezTo>
                <a:cubicBezTo>
                  <a:pt x="10162" y="34"/>
                  <a:pt x="10191" y="53"/>
                  <a:pt x="10215" y="78"/>
                </a:cubicBezTo>
                <a:cubicBezTo>
                  <a:pt x="10240" y="103"/>
                  <a:pt x="10259" y="131"/>
                  <a:pt x="10273" y="164"/>
                </a:cubicBezTo>
                <a:cubicBezTo>
                  <a:pt x="10286" y="196"/>
                  <a:pt x="10293" y="230"/>
                  <a:pt x="10293" y="265"/>
                </a:cubicBezTo>
                <a:lnTo>
                  <a:pt x="10293" y="1323"/>
                </a:lnTo>
                <a:cubicBezTo>
                  <a:pt x="10293" y="1358"/>
                  <a:pt x="10286" y="1392"/>
                  <a:pt x="10273" y="1426"/>
                </a:cubicBezTo>
                <a:cubicBezTo>
                  <a:pt x="10259" y="1458"/>
                  <a:pt x="10240" y="1487"/>
                  <a:pt x="10215" y="1511"/>
                </a:cubicBezTo>
                <a:cubicBezTo>
                  <a:pt x="10191" y="1536"/>
                  <a:pt x="10162" y="1555"/>
                  <a:pt x="10130" y="1569"/>
                </a:cubicBezTo>
                <a:cubicBezTo>
                  <a:pt x="10097" y="1582"/>
                  <a:pt x="10063" y="1589"/>
                  <a:pt x="10028" y="1589"/>
                </a:cubicBezTo>
                <a:lnTo>
                  <a:pt x="264" y="1589"/>
                </a:lnTo>
                <a:cubicBezTo>
                  <a:pt x="229" y="1589"/>
                  <a:pt x="195" y="1582"/>
                  <a:pt x="163" y="1569"/>
                </a:cubicBezTo>
                <a:cubicBezTo>
                  <a:pt x="130" y="1555"/>
                  <a:pt x="102" y="1536"/>
                  <a:pt x="77" y="1511"/>
                </a:cubicBezTo>
                <a:cubicBezTo>
                  <a:pt x="52" y="1487"/>
                  <a:pt x="33" y="1458"/>
                  <a:pt x="20" y="1426"/>
                </a:cubicBezTo>
                <a:cubicBezTo>
                  <a:pt x="6" y="1392"/>
                  <a:pt x="0" y="1358"/>
                  <a:pt x="0" y="1323"/>
                </a:cubicBezTo>
                <a:moveTo>
                  <a:pt x="26" y="265"/>
                </a:moveTo>
                <a:lnTo>
                  <a:pt x="26" y="1323"/>
                </a:lnTo>
                <a:cubicBezTo>
                  <a:pt x="26" y="1339"/>
                  <a:pt x="28" y="1354"/>
                  <a:pt x="31" y="1370"/>
                </a:cubicBezTo>
                <a:cubicBezTo>
                  <a:pt x="34" y="1385"/>
                  <a:pt x="38" y="1400"/>
                  <a:pt x="44" y="1416"/>
                </a:cubicBezTo>
                <a:cubicBezTo>
                  <a:pt x="50" y="1430"/>
                  <a:pt x="57" y="1444"/>
                  <a:pt x="66" y="1457"/>
                </a:cubicBezTo>
                <a:cubicBezTo>
                  <a:pt x="75" y="1470"/>
                  <a:pt x="85" y="1482"/>
                  <a:pt x="96" y="1493"/>
                </a:cubicBezTo>
                <a:cubicBezTo>
                  <a:pt x="107" y="1504"/>
                  <a:pt x="119" y="1514"/>
                  <a:pt x="132" y="1522"/>
                </a:cubicBezTo>
                <a:cubicBezTo>
                  <a:pt x="145" y="1531"/>
                  <a:pt x="159" y="1538"/>
                  <a:pt x="173" y="1544"/>
                </a:cubicBezTo>
                <a:cubicBezTo>
                  <a:pt x="187" y="1550"/>
                  <a:pt x="202" y="1555"/>
                  <a:pt x="218" y="1558"/>
                </a:cubicBezTo>
                <a:cubicBezTo>
                  <a:pt x="233" y="1561"/>
                  <a:pt x="249" y="1562"/>
                  <a:pt x="264" y="1562"/>
                </a:cubicBezTo>
                <a:lnTo>
                  <a:pt x="10028" y="1562"/>
                </a:lnTo>
                <a:cubicBezTo>
                  <a:pt x="10044" y="1562"/>
                  <a:pt x="10059" y="1561"/>
                  <a:pt x="10075" y="1558"/>
                </a:cubicBezTo>
                <a:cubicBezTo>
                  <a:pt x="10090" y="1555"/>
                  <a:pt x="10105" y="1550"/>
                  <a:pt x="10119" y="1544"/>
                </a:cubicBezTo>
                <a:cubicBezTo>
                  <a:pt x="10134" y="1538"/>
                  <a:pt x="10148" y="1531"/>
                  <a:pt x="10161" y="1522"/>
                </a:cubicBezTo>
                <a:cubicBezTo>
                  <a:pt x="10174" y="1514"/>
                  <a:pt x="10186" y="1504"/>
                  <a:pt x="10197" y="1493"/>
                </a:cubicBezTo>
                <a:cubicBezTo>
                  <a:pt x="10208" y="1482"/>
                  <a:pt x="10218" y="1470"/>
                  <a:pt x="10226" y="1457"/>
                </a:cubicBezTo>
                <a:cubicBezTo>
                  <a:pt x="10235" y="1444"/>
                  <a:pt x="10242" y="1430"/>
                  <a:pt x="10248" y="1416"/>
                </a:cubicBezTo>
                <a:cubicBezTo>
                  <a:pt x="10254" y="1400"/>
                  <a:pt x="10259" y="1385"/>
                  <a:pt x="10262" y="1370"/>
                </a:cubicBezTo>
                <a:cubicBezTo>
                  <a:pt x="10265" y="1354"/>
                  <a:pt x="10266" y="1339"/>
                  <a:pt x="10266" y="1323"/>
                </a:cubicBezTo>
                <a:lnTo>
                  <a:pt x="10266" y="265"/>
                </a:lnTo>
                <a:cubicBezTo>
                  <a:pt x="10266" y="249"/>
                  <a:pt x="10265" y="234"/>
                  <a:pt x="10262" y="219"/>
                </a:cubicBezTo>
                <a:cubicBezTo>
                  <a:pt x="10259" y="203"/>
                  <a:pt x="10254" y="188"/>
                  <a:pt x="10248" y="174"/>
                </a:cubicBezTo>
                <a:cubicBezTo>
                  <a:pt x="10242" y="159"/>
                  <a:pt x="10235" y="146"/>
                  <a:pt x="10226" y="133"/>
                </a:cubicBezTo>
                <a:cubicBezTo>
                  <a:pt x="10218" y="120"/>
                  <a:pt x="10208" y="108"/>
                  <a:pt x="10197" y="97"/>
                </a:cubicBezTo>
                <a:cubicBezTo>
                  <a:pt x="10186" y="86"/>
                  <a:pt x="10174" y="76"/>
                  <a:pt x="10161" y="67"/>
                </a:cubicBezTo>
                <a:cubicBezTo>
                  <a:pt x="10148" y="58"/>
                  <a:pt x="10134" y="51"/>
                  <a:pt x="10119" y="45"/>
                </a:cubicBezTo>
                <a:cubicBezTo>
                  <a:pt x="10105" y="39"/>
                  <a:pt x="10090" y="35"/>
                  <a:pt x="10075" y="31"/>
                </a:cubicBezTo>
                <a:cubicBezTo>
                  <a:pt x="10059" y="28"/>
                  <a:pt x="10044" y="27"/>
                  <a:pt x="10028" y="27"/>
                </a:cubicBezTo>
                <a:lnTo>
                  <a:pt x="264" y="27"/>
                </a:lnTo>
                <a:cubicBezTo>
                  <a:pt x="249" y="27"/>
                  <a:pt x="233" y="28"/>
                  <a:pt x="218" y="31"/>
                </a:cubicBezTo>
                <a:cubicBezTo>
                  <a:pt x="202" y="35"/>
                  <a:pt x="187" y="39"/>
                  <a:pt x="173" y="45"/>
                </a:cubicBezTo>
                <a:cubicBezTo>
                  <a:pt x="159" y="51"/>
                  <a:pt x="145" y="58"/>
                  <a:pt x="132" y="67"/>
                </a:cubicBezTo>
                <a:cubicBezTo>
                  <a:pt x="119" y="76"/>
                  <a:pt x="107" y="86"/>
                  <a:pt x="96" y="97"/>
                </a:cubicBezTo>
                <a:cubicBezTo>
                  <a:pt x="85" y="108"/>
                  <a:pt x="75" y="120"/>
                  <a:pt x="66" y="133"/>
                </a:cubicBezTo>
                <a:cubicBezTo>
                  <a:pt x="57" y="146"/>
                  <a:pt x="50" y="159"/>
                  <a:pt x="44" y="174"/>
                </a:cubicBezTo>
                <a:cubicBezTo>
                  <a:pt x="38" y="188"/>
                  <a:pt x="34" y="203"/>
                  <a:pt x="31" y="219"/>
                </a:cubicBezTo>
                <a:cubicBezTo>
                  <a:pt x="28" y="234"/>
                  <a:pt x="26" y="249"/>
                  <a:pt x="26" y="265"/>
                </a:cubicBezTo>
                <a:close/>
              </a:path>
            </a:pathLst>
          </a:custGeom>
          <a:solidFill>
            <a:srgbClr val="FFFFFF">
              <a:alpha val="6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2" name=""/>
          <p:cNvSpPr txBox="1"/>
          <p:nvPr/>
        </p:nvSpPr>
        <p:spPr>
          <a:xfrm>
            <a:off x="5010120" y="1126080"/>
            <a:ext cx="119412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1" u="none" strike="noStrike">
                <a:solidFill>
                  <a:srgbClr val="16A085"/>
                </a:solidFill>
                <a:effectLst/>
                <a:uFillTx/>
                <a:latin typeface="Arial"/>
                <a:ea typeface="Arial"/>
              </a:rPr>
              <a:t>Y O U R   U P S I D E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3" name=""/>
          <p:cNvSpPr txBox="1"/>
          <p:nvPr/>
        </p:nvSpPr>
        <p:spPr>
          <a:xfrm>
            <a:off x="5210280" y="1716840"/>
            <a:ext cx="94752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Series A at </a:t>
            </a:r>
            <a:r>
              <a:rPr lang="en-US" sz="98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$30M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4" name=""/>
          <p:cNvSpPr txBox="1"/>
          <p:nvPr/>
        </p:nvSpPr>
        <p:spPr>
          <a:xfrm>
            <a:off x="7135200" y="1690920"/>
            <a:ext cx="15300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20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→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5" name=""/>
          <p:cNvSpPr/>
          <p:nvPr/>
        </p:nvSpPr>
        <p:spPr>
          <a:xfrm>
            <a:off x="5010120" y="2180880"/>
            <a:ext cx="3705480" cy="572040"/>
          </a:xfrm>
          <a:custGeom>
            <a:avLst/>
            <a:gdLst/>
            <a:ahLst/>
            <a:rect l="0" t="0" r="r" b="b"/>
            <a:pathLst>
              <a:path w="10293" h="1589">
                <a:moveTo>
                  <a:pt x="20" y="164"/>
                </a:moveTo>
                <a:cubicBezTo>
                  <a:pt x="33" y="131"/>
                  <a:pt x="52" y="103"/>
                  <a:pt x="77" y="78"/>
                </a:cubicBezTo>
                <a:cubicBezTo>
                  <a:pt x="102" y="53"/>
                  <a:pt x="130" y="34"/>
                  <a:pt x="163" y="21"/>
                </a:cubicBezTo>
                <a:cubicBezTo>
                  <a:pt x="195" y="7"/>
                  <a:pt x="229" y="0"/>
                  <a:pt x="264" y="0"/>
                </a:cubicBezTo>
                <a:lnTo>
                  <a:pt x="10028" y="0"/>
                </a:lnTo>
                <a:cubicBezTo>
                  <a:pt x="10063" y="0"/>
                  <a:pt x="10097" y="7"/>
                  <a:pt x="10130" y="21"/>
                </a:cubicBezTo>
                <a:cubicBezTo>
                  <a:pt x="10162" y="34"/>
                  <a:pt x="10191" y="53"/>
                  <a:pt x="10215" y="78"/>
                </a:cubicBezTo>
                <a:cubicBezTo>
                  <a:pt x="10240" y="103"/>
                  <a:pt x="10259" y="131"/>
                  <a:pt x="10273" y="164"/>
                </a:cubicBezTo>
                <a:cubicBezTo>
                  <a:pt x="10286" y="196"/>
                  <a:pt x="10293" y="230"/>
                  <a:pt x="10293" y="265"/>
                </a:cubicBezTo>
                <a:lnTo>
                  <a:pt x="10293" y="1324"/>
                </a:lnTo>
                <a:cubicBezTo>
                  <a:pt x="10293" y="1359"/>
                  <a:pt x="10286" y="1393"/>
                  <a:pt x="10273" y="1426"/>
                </a:cubicBezTo>
                <a:cubicBezTo>
                  <a:pt x="10259" y="1458"/>
                  <a:pt x="10240" y="1487"/>
                  <a:pt x="10215" y="1511"/>
                </a:cubicBezTo>
                <a:cubicBezTo>
                  <a:pt x="10191" y="1536"/>
                  <a:pt x="10162" y="1555"/>
                  <a:pt x="10130" y="1569"/>
                </a:cubicBezTo>
                <a:cubicBezTo>
                  <a:pt x="10097" y="1582"/>
                  <a:pt x="10063" y="1589"/>
                  <a:pt x="10028" y="1589"/>
                </a:cubicBezTo>
                <a:lnTo>
                  <a:pt x="264" y="1589"/>
                </a:lnTo>
                <a:cubicBezTo>
                  <a:pt x="229" y="1589"/>
                  <a:pt x="195" y="1582"/>
                  <a:pt x="163" y="1569"/>
                </a:cubicBezTo>
                <a:cubicBezTo>
                  <a:pt x="130" y="1555"/>
                  <a:pt x="102" y="1536"/>
                  <a:pt x="77" y="1511"/>
                </a:cubicBezTo>
                <a:cubicBezTo>
                  <a:pt x="52" y="1487"/>
                  <a:pt x="33" y="1458"/>
                  <a:pt x="20" y="1426"/>
                </a:cubicBezTo>
                <a:cubicBezTo>
                  <a:pt x="6" y="1393"/>
                  <a:pt x="0" y="1359"/>
                  <a:pt x="0" y="1324"/>
                </a:cubicBezTo>
                <a:lnTo>
                  <a:pt x="0" y="265"/>
                </a:lnTo>
                <a:cubicBezTo>
                  <a:pt x="0" y="230"/>
                  <a:pt x="6" y="196"/>
                  <a:pt x="20" y="164"/>
                </a:cubicBezTo>
                <a:close/>
              </a:path>
            </a:pathLst>
          </a:custGeom>
          <a:solidFill>
            <a:srgbClr val="FFFFFF">
              <a:alpha val="4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6" name=""/>
          <p:cNvSpPr/>
          <p:nvPr/>
        </p:nvSpPr>
        <p:spPr>
          <a:xfrm>
            <a:off x="5010120" y="2180880"/>
            <a:ext cx="3705480" cy="572040"/>
          </a:xfrm>
          <a:custGeom>
            <a:avLst/>
            <a:gdLst/>
            <a:ahLst/>
            <a:rect l="0" t="0" r="r" b="b"/>
            <a:pathLst>
              <a:path w="10293" h="1589">
                <a:moveTo>
                  <a:pt x="0" y="1324"/>
                </a:moveTo>
                <a:lnTo>
                  <a:pt x="0" y="265"/>
                </a:lnTo>
                <a:cubicBezTo>
                  <a:pt x="0" y="230"/>
                  <a:pt x="6" y="196"/>
                  <a:pt x="20" y="164"/>
                </a:cubicBezTo>
                <a:cubicBezTo>
                  <a:pt x="33" y="131"/>
                  <a:pt x="52" y="103"/>
                  <a:pt x="77" y="78"/>
                </a:cubicBezTo>
                <a:cubicBezTo>
                  <a:pt x="102" y="53"/>
                  <a:pt x="130" y="34"/>
                  <a:pt x="163" y="21"/>
                </a:cubicBezTo>
                <a:cubicBezTo>
                  <a:pt x="195" y="7"/>
                  <a:pt x="229" y="0"/>
                  <a:pt x="264" y="0"/>
                </a:cubicBezTo>
                <a:lnTo>
                  <a:pt x="10028" y="0"/>
                </a:lnTo>
                <a:cubicBezTo>
                  <a:pt x="10063" y="0"/>
                  <a:pt x="10097" y="7"/>
                  <a:pt x="10130" y="21"/>
                </a:cubicBezTo>
                <a:cubicBezTo>
                  <a:pt x="10162" y="34"/>
                  <a:pt x="10191" y="53"/>
                  <a:pt x="10215" y="78"/>
                </a:cubicBezTo>
                <a:cubicBezTo>
                  <a:pt x="10240" y="103"/>
                  <a:pt x="10259" y="131"/>
                  <a:pt x="10273" y="164"/>
                </a:cubicBezTo>
                <a:cubicBezTo>
                  <a:pt x="10286" y="196"/>
                  <a:pt x="10293" y="230"/>
                  <a:pt x="10293" y="265"/>
                </a:cubicBezTo>
                <a:lnTo>
                  <a:pt x="10293" y="1324"/>
                </a:lnTo>
                <a:cubicBezTo>
                  <a:pt x="10293" y="1359"/>
                  <a:pt x="10286" y="1393"/>
                  <a:pt x="10273" y="1426"/>
                </a:cubicBezTo>
                <a:cubicBezTo>
                  <a:pt x="10259" y="1458"/>
                  <a:pt x="10240" y="1487"/>
                  <a:pt x="10215" y="1511"/>
                </a:cubicBezTo>
                <a:cubicBezTo>
                  <a:pt x="10191" y="1536"/>
                  <a:pt x="10162" y="1555"/>
                  <a:pt x="10130" y="1569"/>
                </a:cubicBezTo>
                <a:cubicBezTo>
                  <a:pt x="10097" y="1582"/>
                  <a:pt x="10063" y="1589"/>
                  <a:pt x="10028" y="1589"/>
                </a:cubicBezTo>
                <a:lnTo>
                  <a:pt x="264" y="1589"/>
                </a:lnTo>
                <a:cubicBezTo>
                  <a:pt x="229" y="1589"/>
                  <a:pt x="195" y="1582"/>
                  <a:pt x="163" y="1569"/>
                </a:cubicBezTo>
                <a:cubicBezTo>
                  <a:pt x="130" y="1555"/>
                  <a:pt x="102" y="1536"/>
                  <a:pt x="77" y="1511"/>
                </a:cubicBezTo>
                <a:cubicBezTo>
                  <a:pt x="52" y="1487"/>
                  <a:pt x="33" y="1458"/>
                  <a:pt x="20" y="1426"/>
                </a:cubicBezTo>
                <a:cubicBezTo>
                  <a:pt x="6" y="1393"/>
                  <a:pt x="0" y="1359"/>
                  <a:pt x="0" y="1324"/>
                </a:cubicBezTo>
                <a:moveTo>
                  <a:pt x="26" y="265"/>
                </a:moveTo>
                <a:lnTo>
                  <a:pt x="26" y="1324"/>
                </a:lnTo>
                <a:cubicBezTo>
                  <a:pt x="26" y="1340"/>
                  <a:pt x="28" y="1355"/>
                  <a:pt x="31" y="1371"/>
                </a:cubicBezTo>
                <a:cubicBezTo>
                  <a:pt x="34" y="1386"/>
                  <a:pt x="38" y="1401"/>
                  <a:pt x="44" y="1416"/>
                </a:cubicBezTo>
                <a:cubicBezTo>
                  <a:pt x="50" y="1430"/>
                  <a:pt x="57" y="1444"/>
                  <a:pt x="66" y="1457"/>
                </a:cubicBezTo>
                <a:cubicBezTo>
                  <a:pt x="75" y="1470"/>
                  <a:pt x="85" y="1482"/>
                  <a:pt x="96" y="1493"/>
                </a:cubicBezTo>
                <a:cubicBezTo>
                  <a:pt x="107" y="1504"/>
                  <a:pt x="119" y="1514"/>
                  <a:pt x="132" y="1522"/>
                </a:cubicBezTo>
                <a:cubicBezTo>
                  <a:pt x="145" y="1531"/>
                  <a:pt x="159" y="1538"/>
                  <a:pt x="173" y="1544"/>
                </a:cubicBezTo>
                <a:cubicBezTo>
                  <a:pt x="187" y="1550"/>
                  <a:pt x="202" y="1555"/>
                  <a:pt x="218" y="1558"/>
                </a:cubicBezTo>
                <a:cubicBezTo>
                  <a:pt x="233" y="1561"/>
                  <a:pt x="249" y="1562"/>
                  <a:pt x="264" y="1562"/>
                </a:cubicBezTo>
                <a:lnTo>
                  <a:pt x="10028" y="1562"/>
                </a:lnTo>
                <a:cubicBezTo>
                  <a:pt x="10044" y="1562"/>
                  <a:pt x="10059" y="1561"/>
                  <a:pt x="10075" y="1558"/>
                </a:cubicBezTo>
                <a:cubicBezTo>
                  <a:pt x="10090" y="1555"/>
                  <a:pt x="10105" y="1550"/>
                  <a:pt x="10119" y="1544"/>
                </a:cubicBezTo>
                <a:cubicBezTo>
                  <a:pt x="10134" y="1538"/>
                  <a:pt x="10148" y="1531"/>
                  <a:pt x="10161" y="1522"/>
                </a:cubicBezTo>
                <a:cubicBezTo>
                  <a:pt x="10174" y="1514"/>
                  <a:pt x="10186" y="1504"/>
                  <a:pt x="10197" y="1493"/>
                </a:cubicBezTo>
                <a:cubicBezTo>
                  <a:pt x="10208" y="1482"/>
                  <a:pt x="10218" y="1470"/>
                  <a:pt x="10226" y="1457"/>
                </a:cubicBezTo>
                <a:cubicBezTo>
                  <a:pt x="10235" y="1444"/>
                  <a:pt x="10242" y="1430"/>
                  <a:pt x="10248" y="1416"/>
                </a:cubicBezTo>
                <a:cubicBezTo>
                  <a:pt x="10254" y="1401"/>
                  <a:pt x="10259" y="1386"/>
                  <a:pt x="10262" y="1371"/>
                </a:cubicBezTo>
                <a:cubicBezTo>
                  <a:pt x="10265" y="1355"/>
                  <a:pt x="10266" y="1340"/>
                  <a:pt x="10266" y="1324"/>
                </a:cubicBezTo>
                <a:lnTo>
                  <a:pt x="10266" y="265"/>
                </a:lnTo>
                <a:cubicBezTo>
                  <a:pt x="10266" y="249"/>
                  <a:pt x="10265" y="234"/>
                  <a:pt x="10262" y="219"/>
                </a:cubicBezTo>
                <a:cubicBezTo>
                  <a:pt x="10259" y="203"/>
                  <a:pt x="10254" y="188"/>
                  <a:pt x="10248" y="174"/>
                </a:cubicBezTo>
                <a:cubicBezTo>
                  <a:pt x="10242" y="159"/>
                  <a:pt x="10235" y="146"/>
                  <a:pt x="10226" y="133"/>
                </a:cubicBezTo>
                <a:cubicBezTo>
                  <a:pt x="10218" y="120"/>
                  <a:pt x="10208" y="108"/>
                  <a:pt x="10197" y="97"/>
                </a:cubicBezTo>
                <a:cubicBezTo>
                  <a:pt x="10186" y="86"/>
                  <a:pt x="10174" y="76"/>
                  <a:pt x="10161" y="67"/>
                </a:cubicBezTo>
                <a:cubicBezTo>
                  <a:pt x="10148" y="58"/>
                  <a:pt x="10134" y="51"/>
                  <a:pt x="10119" y="45"/>
                </a:cubicBezTo>
                <a:cubicBezTo>
                  <a:pt x="10105" y="39"/>
                  <a:pt x="10090" y="35"/>
                  <a:pt x="10075" y="31"/>
                </a:cubicBezTo>
                <a:cubicBezTo>
                  <a:pt x="10059" y="28"/>
                  <a:pt x="10044" y="27"/>
                  <a:pt x="10028" y="27"/>
                </a:cubicBezTo>
                <a:lnTo>
                  <a:pt x="264" y="27"/>
                </a:lnTo>
                <a:cubicBezTo>
                  <a:pt x="249" y="27"/>
                  <a:pt x="233" y="28"/>
                  <a:pt x="218" y="31"/>
                </a:cubicBezTo>
                <a:cubicBezTo>
                  <a:pt x="202" y="35"/>
                  <a:pt x="187" y="39"/>
                  <a:pt x="173" y="45"/>
                </a:cubicBezTo>
                <a:cubicBezTo>
                  <a:pt x="159" y="51"/>
                  <a:pt x="145" y="58"/>
                  <a:pt x="132" y="67"/>
                </a:cubicBezTo>
                <a:cubicBezTo>
                  <a:pt x="119" y="76"/>
                  <a:pt x="107" y="86"/>
                  <a:pt x="96" y="97"/>
                </a:cubicBezTo>
                <a:cubicBezTo>
                  <a:pt x="85" y="108"/>
                  <a:pt x="75" y="120"/>
                  <a:pt x="66" y="133"/>
                </a:cubicBezTo>
                <a:cubicBezTo>
                  <a:pt x="57" y="146"/>
                  <a:pt x="50" y="159"/>
                  <a:pt x="44" y="174"/>
                </a:cubicBezTo>
                <a:cubicBezTo>
                  <a:pt x="38" y="188"/>
                  <a:pt x="34" y="203"/>
                  <a:pt x="31" y="219"/>
                </a:cubicBezTo>
                <a:cubicBezTo>
                  <a:pt x="28" y="234"/>
                  <a:pt x="26" y="249"/>
                  <a:pt x="26" y="265"/>
                </a:cubicBezTo>
                <a:close/>
              </a:path>
            </a:pathLst>
          </a:custGeom>
          <a:solidFill>
            <a:srgbClr val="FFFFFF">
              <a:alpha val="6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7" name=""/>
          <p:cNvSpPr txBox="1"/>
          <p:nvPr/>
        </p:nvSpPr>
        <p:spPr>
          <a:xfrm>
            <a:off x="8276040" y="1658160"/>
            <a:ext cx="23868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650" b="1" u="none" strike="noStrike">
                <a:solidFill>
                  <a:srgbClr val="16A085"/>
                </a:solidFill>
                <a:effectLst/>
                <a:uFillTx/>
                <a:latin typeface="Arial"/>
                <a:ea typeface="Arial"/>
              </a:rPr>
              <a:t>2×</a:t>
            </a:r>
            <a:endParaRPr lang="en-US" sz="16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8" name=""/>
          <p:cNvSpPr txBox="1"/>
          <p:nvPr/>
        </p:nvSpPr>
        <p:spPr>
          <a:xfrm>
            <a:off x="5210280" y="2402640"/>
            <a:ext cx="94752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Series A at </a:t>
            </a:r>
            <a:r>
              <a:rPr lang="en-US" sz="98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$45M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9" name=""/>
          <p:cNvSpPr txBox="1"/>
          <p:nvPr/>
        </p:nvSpPr>
        <p:spPr>
          <a:xfrm>
            <a:off x="7135200" y="2376720"/>
            <a:ext cx="15300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20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→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0" name=""/>
          <p:cNvSpPr/>
          <p:nvPr/>
        </p:nvSpPr>
        <p:spPr>
          <a:xfrm>
            <a:off x="5010120" y="2866680"/>
            <a:ext cx="3705480" cy="572040"/>
          </a:xfrm>
          <a:custGeom>
            <a:avLst/>
            <a:gdLst/>
            <a:ahLst/>
            <a:rect l="0" t="0" r="r" b="b"/>
            <a:pathLst>
              <a:path w="10293" h="1589">
                <a:moveTo>
                  <a:pt x="20" y="164"/>
                </a:moveTo>
                <a:cubicBezTo>
                  <a:pt x="33" y="131"/>
                  <a:pt x="52" y="103"/>
                  <a:pt x="77" y="78"/>
                </a:cubicBezTo>
                <a:cubicBezTo>
                  <a:pt x="102" y="53"/>
                  <a:pt x="130" y="34"/>
                  <a:pt x="163" y="21"/>
                </a:cubicBezTo>
                <a:cubicBezTo>
                  <a:pt x="195" y="7"/>
                  <a:pt x="229" y="0"/>
                  <a:pt x="264" y="0"/>
                </a:cubicBezTo>
                <a:lnTo>
                  <a:pt x="10028" y="0"/>
                </a:lnTo>
                <a:cubicBezTo>
                  <a:pt x="10063" y="0"/>
                  <a:pt x="10097" y="7"/>
                  <a:pt x="10130" y="21"/>
                </a:cubicBezTo>
                <a:cubicBezTo>
                  <a:pt x="10162" y="34"/>
                  <a:pt x="10191" y="53"/>
                  <a:pt x="10215" y="78"/>
                </a:cubicBezTo>
                <a:cubicBezTo>
                  <a:pt x="10240" y="103"/>
                  <a:pt x="10259" y="131"/>
                  <a:pt x="10273" y="164"/>
                </a:cubicBezTo>
                <a:cubicBezTo>
                  <a:pt x="10286" y="196"/>
                  <a:pt x="10293" y="230"/>
                  <a:pt x="10293" y="265"/>
                </a:cubicBezTo>
                <a:lnTo>
                  <a:pt x="10293" y="1324"/>
                </a:lnTo>
                <a:cubicBezTo>
                  <a:pt x="10293" y="1359"/>
                  <a:pt x="10286" y="1393"/>
                  <a:pt x="10273" y="1426"/>
                </a:cubicBezTo>
                <a:cubicBezTo>
                  <a:pt x="10259" y="1458"/>
                  <a:pt x="10240" y="1487"/>
                  <a:pt x="10215" y="1511"/>
                </a:cubicBezTo>
                <a:cubicBezTo>
                  <a:pt x="10191" y="1536"/>
                  <a:pt x="10162" y="1555"/>
                  <a:pt x="10130" y="1569"/>
                </a:cubicBezTo>
                <a:cubicBezTo>
                  <a:pt x="10097" y="1582"/>
                  <a:pt x="10063" y="1589"/>
                  <a:pt x="10028" y="1589"/>
                </a:cubicBezTo>
                <a:lnTo>
                  <a:pt x="264" y="1589"/>
                </a:lnTo>
                <a:cubicBezTo>
                  <a:pt x="229" y="1589"/>
                  <a:pt x="195" y="1582"/>
                  <a:pt x="163" y="1569"/>
                </a:cubicBezTo>
                <a:cubicBezTo>
                  <a:pt x="130" y="1555"/>
                  <a:pt x="102" y="1536"/>
                  <a:pt x="77" y="1511"/>
                </a:cubicBezTo>
                <a:cubicBezTo>
                  <a:pt x="52" y="1487"/>
                  <a:pt x="33" y="1458"/>
                  <a:pt x="20" y="1426"/>
                </a:cubicBezTo>
                <a:cubicBezTo>
                  <a:pt x="6" y="1393"/>
                  <a:pt x="0" y="1359"/>
                  <a:pt x="0" y="1324"/>
                </a:cubicBezTo>
                <a:lnTo>
                  <a:pt x="0" y="265"/>
                </a:lnTo>
                <a:cubicBezTo>
                  <a:pt x="0" y="230"/>
                  <a:pt x="6" y="196"/>
                  <a:pt x="20" y="164"/>
                </a:cubicBezTo>
                <a:close/>
              </a:path>
            </a:pathLst>
          </a:custGeom>
          <a:solidFill>
            <a:srgbClr val="FFFFFF">
              <a:alpha val="4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1" name=""/>
          <p:cNvSpPr/>
          <p:nvPr/>
        </p:nvSpPr>
        <p:spPr>
          <a:xfrm>
            <a:off x="5010120" y="2866680"/>
            <a:ext cx="3705480" cy="572040"/>
          </a:xfrm>
          <a:custGeom>
            <a:avLst/>
            <a:gdLst/>
            <a:ahLst/>
            <a:rect l="0" t="0" r="r" b="b"/>
            <a:pathLst>
              <a:path w="10293" h="1589">
                <a:moveTo>
                  <a:pt x="0" y="1324"/>
                </a:moveTo>
                <a:lnTo>
                  <a:pt x="0" y="265"/>
                </a:lnTo>
                <a:cubicBezTo>
                  <a:pt x="0" y="230"/>
                  <a:pt x="6" y="196"/>
                  <a:pt x="20" y="164"/>
                </a:cubicBezTo>
                <a:cubicBezTo>
                  <a:pt x="33" y="131"/>
                  <a:pt x="52" y="103"/>
                  <a:pt x="77" y="78"/>
                </a:cubicBezTo>
                <a:cubicBezTo>
                  <a:pt x="102" y="53"/>
                  <a:pt x="130" y="34"/>
                  <a:pt x="163" y="21"/>
                </a:cubicBezTo>
                <a:cubicBezTo>
                  <a:pt x="195" y="7"/>
                  <a:pt x="229" y="0"/>
                  <a:pt x="264" y="0"/>
                </a:cubicBezTo>
                <a:lnTo>
                  <a:pt x="10028" y="0"/>
                </a:lnTo>
                <a:cubicBezTo>
                  <a:pt x="10063" y="0"/>
                  <a:pt x="10097" y="7"/>
                  <a:pt x="10130" y="21"/>
                </a:cubicBezTo>
                <a:cubicBezTo>
                  <a:pt x="10162" y="34"/>
                  <a:pt x="10191" y="53"/>
                  <a:pt x="10215" y="78"/>
                </a:cubicBezTo>
                <a:cubicBezTo>
                  <a:pt x="10240" y="103"/>
                  <a:pt x="10259" y="131"/>
                  <a:pt x="10273" y="164"/>
                </a:cubicBezTo>
                <a:cubicBezTo>
                  <a:pt x="10286" y="196"/>
                  <a:pt x="10293" y="230"/>
                  <a:pt x="10293" y="265"/>
                </a:cubicBezTo>
                <a:lnTo>
                  <a:pt x="10293" y="1324"/>
                </a:lnTo>
                <a:cubicBezTo>
                  <a:pt x="10293" y="1359"/>
                  <a:pt x="10286" y="1393"/>
                  <a:pt x="10273" y="1426"/>
                </a:cubicBezTo>
                <a:cubicBezTo>
                  <a:pt x="10259" y="1458"/>
                  <a:pt x="10240" y="1487"/>
                  <a:pt x="10215" y="1511"/>
                </a:cubicBezTo>
                <a:cubicBezTo>
                  <a:pt x="10191" y="1536"/>
                  <a:pt x="10162" y="1555"/>
                  <a:pt x="10130" y="1569"/>
                </a:cubicBezTo>
                <a:cubicBezTo>
                  <a:pt x="10097" y="1582"/>
                  <a:pt x="10063" y="1589"/>
                  <a:pt x="10028" y="1589"/>
                </a:cubicBezTo>
                <a:lnTo>
                  <a:pt x="264" y="1589"/>
                </a:lnTo>
                <a:cubicBezTo>
                  <a:pt x="229" y="1589"/>
                  <a:pt x="195" y="1582"/>
                  <a:pt x="163" y="1569"/>
                </a:cubicBezTo>
                <a:cubicBezTo>
                  <a:pt x="130" y="1555"/>
                  <a:pt x="102" y="1536"/>
                  <a:pt x="77" y="1511"/>
                </a:cubicBezTo>
                <a:cubicBezTo>
                  <a:pt x="52" y="1487"/>
                  <a:pt x="33" y="1458"/>
                  <a:pt x="20" y="1426"/>
                </a:cubicBezTo>
                <a:cubicBezTo>
                  <a:pt x="6" y="1393"/>
                  <a:pt x="0" y="1359"/>
                  <a:pt x="0" y="1324"/>
                </a:cubicBezTo>
                <a:moveTo>
                  <a:pt x="26" y="265"/>
                </a:moveTo>
                <a:lnTo>
                  <a:pt x="26" y="1324"/>
                </a:lnTo>
                <a:cubicBezTo>
                  <a:pt x="26" y="1340"/>
                  <a:pt x="28" y="1355"/>
                  <a:pt x="31" y="1371"/>
                </a:cubicBezTo>
                <a:cubicBezTo>
                  <a:pt x="34" y="1386"/>
                  <a:pt x="38" y="1401"/>
                  <a:pt x="44" y="1416"/>
                </a:cubicBezTo>
                <a:cubicBezTo>
                  <a:pt x="50" y="1430"/>
                  <a:pt x="57" y="1444"/>
                  <a:pt x="66" y="1457"/>
                </a:cubicBezTo>
                <a:cubicBezTo>
                  <a:pt x="75" y="1470"/>
                  <a:pt x="85" y="1482"/>
                  <a:pt x="96" y="1493"/>
                </a:cubicBezTo>
                <a:cubicBezTo>
                  <a:pt x="107" y="1504"/>
                  <a:pt x="119" y="1514"/>
                  <a:pt x="132" y="1522"/>
                </a:cubicBezTo>
                <a:cubicBezTo>
                  <a:pt x="145" y="1531"/>
                  <a:pt x="159" y="1538"/>
                  <a:pt x="173" y="1544"/>
                </a:cubicBezTo>
                <a:cubicBezTo>
                  <a:pt x="187" y="1550"/>
                  <a:pt x="202" y="1555"/>
                  <a:pt x="218" y="1558"/>
                </a:cubicBezTo>
                <a:cubicBezTo>
                  <a:pt x="233" y="1561"/>
                  <a:pt x="249" y="1562"/>
                  <a:pt x="264" y="1562"/>
                </a:cubicBezTo>
                <a:lnTo>
                  <a:pt x="10028" y="1562"/>
                </a:lnTo>
                <a:cubicBezTo>
                  <a:pt x="10044" y="1562"/>
                  <a:pt x="10059" y="1561"/>
                  <a:pt x="10075" y="1558"/>
                </a:cubicBezTo>
                <a:cubicBezTo>
                  <a:pt x="10090" y="1555"/>
                  <a:pt x="10105" y="1550"/>
                  <a:pt x="10119" y="1544"/>
                </a:cubicBezTo>
                <a:cubicBezTo>
                  <a:pt x="10134" y="1538"/>
                  <a:pt x="10148" y="1531"/>
                  <a:pt x="10161" y="1522"/>
                </a:cubicBezTo>
                <a:cubicBezTo>
                  <a:pt x="10174" y="1514"/>
                  <a:pt x="10186" y="1504"/>
                  <a:pt x="10197" y="1493"/>
                </a:cubicBezTo>
                <a:cubicBezTo>
                  <a:pt x="10208" y="1482"/>
                  <a:pt x="10218" y="1470"/>
                  <a:pt x="10226" y="1457"/>
                </a:cubicBezTo>
                <a:cubicBezTo>
                  <a:pt x="10235" y="1444"/>
                  <a:pt x="10242" y="1430"/>
                  <a:pt x="10248" y="1416"/>
                </a:cubicBezTo>
                <a:cubicBezTo>
                  <a:pt x="10254" y="1401"/>
                  <a:pt x="10259" y="1386"/>
                  <a:pt x="10262" y="1371"/>
                </a:cubicBezTo>
                <a:cubicBezTo>
                  <a:pt x="10265" y="1355"/>
                  <a:pt x="10266" y="1340"/>
                  <a:pt x="10266" y="1324"/>
                </a:cubicBezTo>
                <a:lnTo>
                  <a:pt x="10266" y="265"/>
                </a:lnTo>
                <a:cubicBezTo>
                  <a:pt x="10266" y="249"/>
                  <a:pt x="10265" y="234"/>
                  <a:pt x="10262" y="219"/>
                </a:cubicBezTo>
                <a:cubicBezTo>
                  <a:pt x="10259" y="203"/>
                  <a:pt x="10254" y="188"/>
                  <a:pt x="10248" y="174"/>
                </a:cubicBezTo>
                <a:cubicBezTo>
                  <a:pt x="10242" y="159"/>
                  <a:pt x="10235" y="146"/>
                  <a:pt x="10226" y="133"/>
                </a:cubicBezTo>
                <a:cubicBezTo>
                  <a:pt x="10218" y="120"/>
                  <a:pt x="10208" y="108"/>
                  <a:pt x="10197" y="97"/>
                </a:cubicBezTo>
                <a:cubicBezTo>
                  <a:pt x="10186" y="86"/>
                  <a:pt x="10174" y="76"/>
                  <a:pt x="10161" y="67"/>
                </a:cubicBezTo>
                <a:cubicBezTo>
                  <a:pt x="10148" y="58"/>
                  <a:pt x="10134" y="51"/>
                  <a:pt x="10119" y="45"/>
                </a:cubicBezTo>
                <a:cubicBezTo>
                  <a:pt x="10105" y="39"/>
                  <a:pt x="10090" y="35"/>
                  <a:pt x="10075" y="31"/>
                </a:cubicBezTo>
                <a:cubicBezTo>
                  <a:pt x="10059" y="28"/>
                  <a:pt x="10044" y="27"/>
                  <a:pt x="10028" y="27"/>
                </a:cubicBezTo>
                <a:lnTo>
                  <a:pt x="264" y="27"/>
                </a:lnTo>
                <a:cubicBezTo>
                  <a:pt x="249" y="27"/>
                  <a:pt x="233" y="28"/>
                  <a:pt x="218" y="31"/>
                </a:cubicBezTo>
                <a:cubicBezTo>
                  <a:pt x="202" y="35"/>
                  <a:pt x="187" y="39"/>
                  <a:pt x="173" y="45"/>
                </a:cubicBezTo>
                <a:cubicBezTo>
                  <a:pt x="159" y="51"/>
                  <a:pt x="145" y="58"/>
                  <a:pt x="132" y="67"/>
                </a:cubicBezTo>
                <a:cubicBezTo>
                  <a:pt x="119" y="76"/>
                  <a:pt x="107" y="86"/>
                  <a:pt x="96" y="97"/>
                </a:cubicBezTo>
                <a:cubicBezTo>
                  <a:pt x="85" y="108"/>
                  <a:pt x="75" y="120"/>
                  <a:pt x="66" y="133"/>
                </a:cubicBezTo>
                <a:cubicBezTo>
                  <a:pt x="57" y="146"/>
                  <a:pt x="50" y="159"/>
                  <a:pt x="44" y="174"/>
                </a:cubicBezTo>
                <a:cubicBezTo>
                  <a:pt x="38" y="188"/>
                  <a:pt x="34" y="203"/>
                  <a:pt x="31" y="219"/>
                </a:cubicBezTo>
                <a:cubicBezTo>
                  <a:pt x="28" y="234"/>
                  <a:pt x="26" y="249"/>
                  <a:pt x="26" y="265"/>
                </a:cubicBezTo>
                <a:close/>
              </a:path>
            </a:pathLst>
          </a:custGeom>
          <a:solidFill>
            <a:srgbClr val="FFFFFF">
              <a:alpha val="6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2" name=""/>
          <p:cNvSpPr txBox="1"/>
          <p:nvPr/>
        </p:nvSpPr>
        <p:spPr>
          <a:xfrm>
            <a:off x="8276040" y="2343960"/>
            <a:ext cx="23868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650" b="1" u="none" strike="noStrike">
                <a:solidFill>
                  <a:srgbClr val="16A085"/>
                </a:solidFill>
                <a:effectLst/>
                <a:uFillTx/>
                <a:latin typeface="Arial"/>
                <a:ea typeface="Arial"/>
              </a:rPr>
              <a:t>3×</a:t>
            </a:r>
            <a:endParaRPr lang="en-US" sz="16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3" name=""/>
          <p:cNvSpPr txBox="1"/>
          <p:nvPr/>
        </p:nvSpPr>
        <p:spPr>
          <a:xfrm>
            <a:off x="5210280" y="3088440"/>
            <a:ext cx="94752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Series A at </a:t>
            </a:r>
            <a:r>
              <a:rPr lang="en-US" sz="98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$75M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4" name=""/>
          <p:cNvSpPr txBox="1"/>
          <p:nvPr/>
        </p:nvSpPr>
        <p:spPr>
          <a:xfrm>
            <a:off x="7135200" y="3062520"/>
            <a:ext cx="15300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20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→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5" name=""/>
          <p:cNvSpPr txBox="1"/>
          <p:nvPr/>
        </p:nvSpPr>
        <p:spPr>
          <a:xfrm>
            <a:off x="8276040" y="3029760"/>
            <a:ext cx="23868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650" b="1" u="none" strike="noStrike">
                <a:solidFill>
                  <a:srgbClr val="16A085"/>
                </a:solidFill>
                <a:effectLst/>
                <a:uFillTx/>
                <a:latin typeface="Arial"/>
                <a:ea typeface="Arial"/>
              </a:rPr>
              <a:t>5×</a:t>
            </a:r>
            <a:endParaRPr lang="en-US" sz="16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6" name=""/>
          <p:cNvSpPr txBox="1"/>
          <p:nvPr/>
        </p:nvSpPr>
        <p:spPr>
          <a:xfrm>
            <a:off x="5010120" y="3724560"/>
            <a:ext cx="367740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0" i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Early believers get significant advantage with the $15M cap. Standard YC docs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7" name=""/>
          <p:cNvSpPr txBox="1"/>
          <p:nvPr/>
        </p:nvSpPr>
        <p:spPr>
          <a:xfrm>
            <a:off x="5010120" y="3886560"/>
            <a:ext cx="132156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0" i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—close in days, not months.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"/>
          <p:cNvSpPr/>
          <p:nvPr/>
        </p:nvSpPr>
        <p:spPr>
          <a:xfrm>
            <a:off x="0" y="0"/>
            <a:ext cx="9144000" cy="5142240"/>
          </a:xfrm>
          <a:custGeom>
            <a:avLst/>
            <a:gdLst/>
            <a:ahLst/>
            <a:rect l="0" t="0" r="r" b="b"/>
            <a:pathLst>
              <a:path w="25400" h="14284">
                <a:moveTo>
                  <a:pt x="0" y="0"/>
                </a:moveTo>
                <a:lnTo>
                  <a:pt x="25400" y="0"/>
                </a:lnTo>
                <a:lnTo>
                  <a:pt x="25400" y="14284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solidFill>
            <a:srgbClr val="F5F0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9" name=""/>
          <p:cNvSpPr txBox="1"/>
          <p:nvPr/>
        </p:nvSpPr>
        <p:spPr>
          <a:xfrm>
            <a:off x="399960" y="438480"/>
            <a:ext cx="110484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U S E   O F   F U N D S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0" name=""/>
          <p:cNvSpPr txBox="1"/>
          <p:nvPr/>
        </p:nvSpPr>
        <p:spPr>
          <a:xfrm>
            <a:off x="399960" y="686160"/>
            <a:ext cx="1711080" cy="3402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400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Where Your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1" name=""/>
          <p:cNvSpPr txBox="1"/>
          <p:nvPr/>
        </p:nvSpPr>
        <p:spPr>
          <a:xfrm>
            <a:off x="399960" y="1038600"/>
            <a:ext cx="1863720" cy="3402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400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Capital Goes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2" name=""/>
          <p:cNvSpPr txBox="1"/>
          <p:nvPr/>
        </p:nvSpPr>
        <p:spPr>
          <a:xfrm>
            <a:off x="399960" y="1616400"/>
            <a:ext cx="1830240" cy="134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39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Factory Operations &amp; First Units</a:t>
            </a:r>
            <a:endParaRPr lang="en-US" sz="939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3" name=""/>
          <p:cNvSpPr/>
          <p:nvPr/>
        </p:nvSpPr>
        <p:spPr>
          <a:xfrm>
            <a:off x="399960" y="1809720"/>
            <a:ext cx="3962520" cy="76320"/>
          </a:xfrm>
          <a:custGeom>
            <a:avLst/>
            <a:gdLst/>
            <a:ahLst/>
            <a:rect l="0" t="0" r="r" b="b"/>
            <a:pathLst>
              <a:path w="11007" h="212">
                <a:moveTo>
                  <a:pt x="0" y="105"/>
                </a:moveTo>
                <a:cubicBezTo>
                  <a:pt x="0" y="91"/>
                  <a:pt x="2" y="78"/>
                  <a:pt x="8" y="65"/>
                </a:cubicBezTo>
                <a:cubicBezTo>
                  <a:pt x="13" y="52"/>
                  <a:pt x="21" y="41"/>
                  <a:pt x="31" y="31"/>
                </a:cubicBezTo>
                <a:cubicBezTo>
                  <a:pt x="41" y="21"/>
                  <a:pt x="52" y="13"/>
                  <a:pt x="65" y="8"/>
                </a:cubicBezTo>
                <a:cubicBezTo>
                  <a:pt x="78" y="2"/>
                  <a:pt x="92" y="0"/>
                  <a:pt x="106" y="0"/>
                </a:cubicBezTo>
                <a:lnTo>
                  <a:pt x="10902" y="0"/>
                </a:lnTo>
                <a:cubicBezTo>
                  <a:pt x="10916" y="0"/>
                  <a:pt x="10929" y="2"/>
                  <a:pt x="10942" y="8"/>
                </a:cubicBezTo>
                <a:cubicBezTo>
                  <a:pt x="10955" y="13"/>
                  <a:pt x="10966" y="21"/>
                  <a:pt x="10976" y="31"/>
                </a:cubicBezTo>
                <a:cubicBezTo>
                  <a:pt x="10986" y="41"/>
                  <a:pt x="10994" y="52"/>
                  <a:pt x="10999" y="65"/>
                </a:cubicBezTo>
                <a:cubicBezTo>
                  <a:pt x="11005" y="78"/>
                  <a:pt x="11007" y="91"/>
                  <a:pt x="11007" y="105"/>
                </a:cubicBezTo>
                <a:cubicBezTo>
                  <a:pt x="11007" y="119"/>
                  <a:pt x="11005" y="133"/>
                  <a:pt x="10999" y="147"/>
                </a:cubicBezTo>
                <a:cubicBezTo>
                  <a:pt x="10994" y="160"/>
                  <a:pt x="10986" y="171"/>
                  <a:pt x="10976" y="181"/>
                </a:cubicBezTo>
                <a:cubicBezTo>
                  <a:pt x="10966" y="191"/>
                  <a:pt x="10955" y="199"/>
                  <a:pt x="10942" y="204"/>
                </a:cubicBezTo>
                <a:cubicBezTo>
                  <a:pt x="10929" y="210"/>
                  <a:pt x="10916" y="212"/>
                  <a:pt x="10902" y="212"/>
                </a:cubicBezTo>
                <a:lnTo>
                  <a:pt x="106" y="212"/>
                </a:lnTo>
                <a:cubicBezTo>
                  <a:pt x="92" y="212"/>
                  <a:pt x="78" y="210"/>
                  <a:pt x="65" y="204"/>
                </a:cubicBezTo>
                <a:cubicBezTo>
                  <a:pt x="52" y="199"/>
                  <a:pt x="41" y="191"/>
                  <a:pt x="31" y="181"/>
                </a:cubicBezTo>
                <a:cubicBezTo>
                  <a:pt x="21" y="171"/>
                  <a:pt x="13" y="160"/>
                  <a:pt x="8" y="147"/>
                </a:cubicBezTo>
                <a:cubicBezTo>
                  <a:pt x="2" y="133"/>
                  <a:pt x="0" y="119"/>
                  <a:pt x="0" y="105"/>
                </a:cubicBezTo>
                <a:close/>
              </a:path>
            </a:pathLst>
          </a:custGeom>
          <a:solidFill>
            <a:srgbClr val="0A1628">
              <a:alpha val="8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04" name=""/>
          <p:cNvSpPr txBox="1"/>
          <p:nvPr/>
        </p:nvSpPr>
        <p:spPr>
          <a:xfrm>
            <a:off x="4133520" y="1620720"/>
            <a:ext cx="229320" cy="128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50%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5" name=""/>
          <p:cNvSpPr txBox="1"/>
          <p:nvPr/>
        </p:nvSpPr>
        <p:spPr>
          <a:xfrm>
            <a:off x="399960" y="2016360"/>
            <a:ext cx="1915920" cy="134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39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AI Platform Development (Inhabit)</a:t>
            </a:r>
            <a:endParaRPr lang="en-US" sz="939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6" name=""/>
          <p:cNvSpPr/>
          <p:nvPr/>
        </p:nvSpPr>
        <p:spPr>
          <a:xfrm>
            <a:off x="399960" y="2209680"/>
            <a:ext cx="3962520" cy="76320"/>
          </a:xfrm>
          <a:custGeom>
            <a:avLst/>
            <a:gdLst/>
            <a:ahLst/>
            <a:rect l="0" t="0" r="r" b="b"/>
            <a:pathLst>
              <a:path w="11007" h="212">
                <a:moveTo>
                  <a:pt x="0" y="107"/>
                </a:moveTo>
                <a:cubicBezTo>
                  <a:pt x="0" y="93"/>
                  <a:pt x="2" y="78"/>
                  <a:pt x="8" y="65"/>
                </a:cubicBezTo>
                <a:cubicBezTo>
                  <a:pt x="13" y="52"/>
                  <a:pt x="21" y="41"/>
                  <a:pt x="31" y="31"/>
                </a:cubicBezTo>
                <a:cubicBezTo>
                  <a:pt x="41" y="21"/>
                  <a:pt x="52" y="13"/>
                  <a:pt x="65" y="8"/>
                </a:cubicBezTo>
                <a:cubicBezTo>
                  <a:pt x="78" y="3"/>
                  <a:pt x="92" y="0"/>
                  <a:pt x="106" y="0"/>
                </a:cubicBezTo>
                <a:lnTo>
                  <a:pt x="10902" y="0"/>
                </a:lnTo>
                <a:cubicBezTo>
                  <a:pt x="10916" y="0"/>
                  <a:pt x="10929" y="3"/>
                  <a:pt x="10942" y="8"/>
                </a:cubicBezTo>
                <a:cubicBezTo>
                  <a:pt x="10955" y="13"/>
                  <a:pt x="10966" y="21"/>
                  <a:pt x="10976" y="31"/>
                </a:cubicBezTo>
                <a:cubicBezTo>
                  <a:pt x="10986" y="41"/>
                  <a:pt x="10994" y="52"/>
                  <a:pt x="10999" y="65"/>
                </a:cubicBezTo>
                <a:cubicBezTo>
                  <a:pt x="11005" y="78"/>
                  <a:pt x="11007" y="93"/>
                  <a:pt x="11007" y="107"/>
                </a:cubicBezTo>
                <a:cubicBezTo>
                  <a:pt x="11007" y="121"/>
                  <a:pt x="11005" y="134"/>
                  <a:pt x="10999" y="147"/>
                </a:cubicBezTo>
                <a:cubicBezTo>
                  <a:pt x="10994" y="160"/>
                  <a:pt x="10986" y="172"/>
                  <a:pt x="10976" y="182"/>
                </a:cubicBezTo>
                <a:cubicBezTo>
                  <a:pt x="10966" y="191"/>
                  <a:pt x="10955" y="199"/>
                  <a:pt x="10942" y="204"/>
                </a:cubicBezTo>
                <a:cubicBezTo>
                  <a:pt x="10929" y="210"/>
                  <a:pt x="10916" y="212"/>
                  <a:pt x="10902" y="212"/>
                </a:cubicBezTo>
                <a:lnTo>
                  <a:pt x="106" y="212"/>
                </a:lnTo>
                <a:cubicBezTo>
                  <a:pt x="92" y="212"/>
                  <a:pt x="78" y="210"/>
                  <a:pt x="65" y="204"/>
                </a:cubicBezTo>
                <a:cubicBezTo>
                  <a:pt x="52" y="199"/>
                  <a:pt x="41" y="191"/>
                  <a:pt x="31" y="182"/>
                </a:cubicBezTo>
                <a:cubicBezTo>
                  <a:pt x="21" y="172"/>
                  <a:pt x="13" y="160"/>
                  <a:pt x="8" y="147"/>
                </a:cubicBezTo>
                <a:cubicBezTo>
                  <a:pt x="2" y="134"/>
                  <a:pt x="0" y="121"/>
                  <a:pt x="0" y="107"/>
                </a:cubicBezTo>
                <a:close/>
              </a:path>
            </a:pathLst>
          </a:custGeom>
          <a:solidFill>
            <a:srgbClr val="0A1628">
              <a:alpha val="8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07" name=""/>
          <p:cNvSpPr txBox="1"/>
          <p:nvPr/>
        </p:nvSpPr>
        <p:spPr>
          <a:xfrm>
            <a:off x="4133520" y="2020680"/>
            <a:ext cx="229320" cy="128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25%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8" name=""/>
          <p:cNvSpPr txBox="1"/>
          <p:nvPr/>
        </p:nvSpPr>
        <p:spPr>
          <a:xfrm>
            <a:off x="399960" y="2416320"/>
            <a:ext cx="1724760" cy="134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39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Team Expansion &amp; Operations</a:t>
            </a:r>
            <a:endParaRPr lang="en-US" sz="939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9" name=""/>
          <p:cNvSpPr/>
          <p:nvPr/>
        </p:nvSpPr>
        <p:spPr>
          <a:xfrm>
            <a:off x="399960" y="2609640"/>
            <a:ext cx="3962520" cy="76680"/>
          </a:xfrm>
          <a:custGeom>
            <a:avLst/>
            <a:gdLst/>
            <a:ahLst/>
            <a:rect l="0" t="0" r="r" b="b"/>
            <a:pathLst>
              <a:path w="11007" h="213">
                <a:moveTo>
                  <a:pt x="0" y="107"/>
                </a:moveTo>
                <a:cubicBezTo>
                  <a:pt x="0" y="93"/>
                  <a:pt x="2" y="79"/>
                  <a:pt x="8" y="66"/>
                </a:cubicBezTo>
                <a:cubicBezTo>
                  <a:pt x="13" y="53"/>
                  <a:pt x="21" y="42"/>
                  <a:pt x="31" y="32"/>
                </a:cubicBezTo>
                <a:cubicBezTo>
                  <a:pt x="41" y="21"/>
                  <a:pt x="52" y="14"/>
                  <a:pt x="65" y="8"/>
                </a:cubicBezTo>
                <a:cubicBezTo>
                  <a:pt x="78" y="3"/>
                  <a:pt x="92" y="0"/>
                  <a:pt x="106" y="0"/>
                </a:cubicBezTo>
                <a:lnTo>
                  <a:pt x="10902" y="0"/>
                </a:lnTo>
                <a:cubicBezTo>
                  <a:pt x="10916" y="0"/>
                  <a:pt x="10929" y="3"/>
                  <a:pt x="10942" y="8"/>
                </a:cubicBezTo>
                <a:cubicBezTo>
                  <a:pt x="10955" y="14"/>
                  <a:pt x="10966" y="21"/>
                  <a:pt x="10976" y="32"/>
                </a:cubicBezTo>
                <a:cubicBezTo>
                  <a:pt x="10986" y="42"/>
                  <a:pt x="10994" y="53"/>
                  <a:pt x="10999" y="66"/>
                </a:cubicBezTo>
                <a:cubicBezTo>
                  <a:pt x="11005" y="79"/>
                  <a:pt x="11007" y="93"/>
                  <a:pt x="11007" y="107"/>
                </a:cubicBezTo>
                <a:cubicBezTo>
                  <a:pt x="11007" y="121"/>
                  <a:pt x="11005" y="134"/>
                  <a:pt x="10999" y="147"/>
                </a:cubicBezTo>
                <a:cubicBezTo>
                  <a:pt x="10994" y="160"/>
                  <a:pt x="10986" y="172"/>
                  <a:pt x="10976" y="182"/>
                </a:cubicBezTo>
                <a:cubicBezTo>
                  <a:pt x="10966" y="192"/>
                  <a:pt x="10955" y="199"/>
                  <a:pt x="10942" y="205"/>
                </a:cubicBezTo>
                <a:cubicBezTo>
                  <a:pt x="10929" y="210"/>
                  <a:pt x="10916" y="213"/>
                  <a:pt x="10902" y="213"/>
                </a:cubicBezTo>
                <a:lnTo>
                  <a:pt x="106" y="213"/>
                </a:lnTo>
                <a:cubicBezTo>
                  <a:pt x="92" y="213"/>
                  <a:pt x="78" y="210"/>
                  <a:pt x="65" y="205"/>
                </a:cubicBezTo>
                <a:cubicBezTo>
                  <a:pt x="52" y="199"/>
                  <a:pt x="41" y="192"/>
                  <a:pt x="31" y="182"/>
                </a:cubicBezTo>
                <a:cubicBezTo>
                  <a:pt x="21" y="172"/>
                  <a:pt x="13" y="160"/>
                  <a:pt x="8" y="147"/>
                </a:cubicBezTo>
                <a:cubicBezTo>
                  <a:pt x="2" y="134"/>
                  <a:pt x="0" y="121"/>
                  <a:pt x="0" y="107"/>
                </a:cubicBezTo>
                <a:close/>
              </a:path>
            </a:pathLst>
          </a:custGeom>
          <a:solidFill>
            <a:srgbClr val="0A1628">
              <a:alpha val="8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10" name=""/>
          <p:cNvSpPr/>
          <p:nvPr/>
        </p:nvSpPr>
        <p:spPr>
          <a:xfrm>
            <a:off x="399960" y="2952720"/>
            <a:ext cx="3962520" cy="933480"/>
          </a:xfrm>
          <a:custGeom>
            <a:avLst/>
            <a:gdLst/>
            <a:ahLst/>
            <a:rect l="0" t="0" r="r" b="b"/>
            <a:pathLst>
              <a:path w="11007" h="2593">
                <a:moveTo>
                  <a:pt x="0" y="2276"/>
                </a:moveTo>
                <a:lnTo>
                  <a:pt x="0" y="317"/>
                </a:lnTo>
                <a:cubicBezTo>
                  <a:pt x="0" y="296"/>
                  <a:pt x="2" y="276"/>
                  <a:pt x="6" y="255"/>
                </a:cubicBezTo>
                <a:cubicBezTo>
                  <a:pt x="10" y="235"/>
                  <a:pt x="16" y="215"/>
                  <a:pt x="24" y="196"/>
                </a:cubicBezTo>
                <a:cubicBezTo>
                  <a:pt x="32" y="176"/>
                  <a:pt x="42" y="158"/>
                  <a:pt x="53" y="141"/>
                </a:cubicBezTo>
                <a:cubicBezTo>
                  <a:pt x="65" y="123"/>
                  <a:pt x="78" y="107"/>
                  <a:pt x="93" y="93"/>
                </a:cubicBezTo>
                <a:cubicBezTo>
                  <a:pt x="107" y="78"/>
                  <a:pt x="124" y="65"/>
                  <a:pt x="141" y="53"/>
                </a:cubicBezTo>
                <a:cubicBezTo>
                  <a:pt x="158" y="42"/>
                  <a:pt x="176" y="32"/>
                  <a:pt x="196" y="24"/>
                </a:cubicBezTo>
                <a:cubicBezTo>
                  <a:pt x="215" y="16"/>
                  <a:pt x="235" y="10"/>
                  <a:pt x="255" y="6"/>
                </a:cubicBezTo>
                <a:cubicBezTo>
                  <a:pt x="276" y="2"/>
                  <a:pt x="296" y="0"/>
                  <a:pt x="317" y="0"/>
                </a:cubicBezTo>
                <a:lnTo>
                  <a:pt x="10690" y="0"/>
                </a:lnTo>
                <a:cubicBezTo>
                  <a:pt x="10711" y="0"/>
                  <a:pt x="10731" y="2"/>
                  <a:pt x="10752" y="6"/>
                </a:cubicBezTo>
                <a:cubicBezTo>
                  <a:pt x="10772" y="10"/>
                  <a:pt x="10792" y="16"/>
                  <a:pt x="10811" y="24"/>
                </a:cubicBezTo>
                <a:cubicBezTo>
                  <a:pt x="10831" y="32"/>
                  <a:pt x="10849" y="42"/>
                  <a:pt x="10866" y="53"/>
                </a:cubicBezTo>
                <a:cubicBezTo>
                  <a:pt x="10884" y="65"/>
                  <a:pt x="10900" y="78"/>
                  <a:pt x="10914" y="93"/>
                </a:cubicBezTo>
                <a:cubicBezTo>
                  <a:pt x="10929" y="107"/>
                  <a:pt x="10942" y="123"/>
                  <a:pt x="10954" y="141"/>
                </a:cubicBezTo>
                <a:cubicBezTo>
                  <a:pt x="10965" y="158"/>
                  <a:pt x="10975" y="176"/>
                  <a:pt x="10983" y="196"/>
                </a:cubicBezTo>
                <a:cubicBezTo>
                  <a:pt x="10991" y="215"/>
                  <a:pt x="10997" y="235"/>
                  <a:pt x="11001" y="255"/>
                </a:cubicBezTo>
                <a:cubicBezTo>
                  <a:pt x="11005" y="276"/>
                  <a:pt x="11007" y="296"/>
                  <a:pt x="11007" y="317"/>
                </a:cubicBezTo>
                <a:lnTo>
                  <a:pt x="11007" y="2276"/>
                </a:lnTo>
                <a:cubicBezTo>
                  <a:pt x="11007" y="2297"/>
                  <a:pt x="11005" y="2317"/>
                  <a:pt x="11001" y="2338"/>
                </a:cubicBezTo>
                <a:cubicBezTo>
                  <a:pt x="10997" y="2358"/>
                  <a:pt x="10991" y="2378"/>
                  <a:pt x="10983" y="2398"/>
                </a:cubicBezTo>
                <a:cubicBezTo>
                  <a:pt x="10975" y="2417"/>
                  <a:pt x="10965" y="2435"/>
                  <a:pt x="10954" y="2452"/>
                </a:cubicBezTo>
                <a:cubicBezTo>
                  <a:pt x="10942" y="2470"/>
                  <a:pt x="10929" y="2486"/>
                  <a:pt x="10914" y="2501"/>
                </a:cubicBezTo>
                <a:cubicBezTo>
                  <a:pt x="10900" y="2515"/>
                  <a:pt x="10884" y="2528"/>
                  <a:pt x="10866" y="2540"/>
                </a:cubicBezTo>
                <a:cubicBezTo>
                  <a:pt x="10849" y="2552"/>
                  <a:pt x="10831" y="2561"/>
                  <a:pt x="10811" y="2569"/>
                </a:cubicBezTo>
                <a:cubicBezTo>
                  <a:pt x="10792" y="2577"/>
                  <a:pt x="10772" y="2583"/>
                  <a:pt x="10752" y="2587"/>
                </a:cubicBezTo>
                <a:cubicBezTo>
                  <a:pt x="10731" y="2591"/>
                  <a:pt x="10711" y="2593"/>
                  <a:pt x="10690" y="2593"/>
                </a:cubicBezTo>
                <a:lnTo>
                  <a:pt x="317" y="2593"/>
                </a:lnTo>
                <a:cubicBezTo>
                  <a:pt x="296" y="2593"/>
                  <a:pt x="276" y="2591"/>
                  <a:pt x="255" y="2587"/>
                </a:cubicBezTo>
                <a:cubicBezTo>
                  <a:pt x="235" y="2583"/>
                  <a:pt x="215" y="2577"/>
                  <a:pt x="196" y="2569"/>
                </a:cubicBezTo>
                <a:cubicBezTo>
                  <a:pt x="176" y="2561"/>
                  <a:pt x="158" y="2552"/>
                  <a:pt x="141" y="2540"/>
                </a:cubicBezTo>
                <a:cubicBezTo>
                  <a:pt x="124" y="2528"/>
                  <a:pt x="107" y="2515"/>
                  <a:pt x="93" y="2501"/>
                </a:cubicBezTo>
                <a:cubicBezTo>
                  <a:pt x="78" y="2486"/>
                  <a:pt x="65" y="2470"/>
                  <a:pt x="53" y="2452"/>
                </a:cubicBezTo>
                <a:cubicBezTo>
                  <a:pt x="42" y="2435"/>
                  <a:pt x="32" y="2417"/>
                  <a:pt x="24" y="2398"/>
                </a:cubicBezTo>
                <a:cubicBezTo>
                  <a:pt x="16" y="2378"/>
                  <a:pt x="10" y="2358"/>
                  <a:pt x="6" y="2338"/>
                </a:cubicBezTo>
                <a:cubicBezTo>
                  <a:pt x="2" y="2317"/>
                  <a:pt x="0" y="2297"/>
                  <a:pt x="0" y="2276"/>
                </a:cubicBezTo>
                <a:close/>
              </a:path>
            </a:pathLst>
          </a:custGeom>
          <a:solidFill>
            <a:srgbClr val="0A162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11" name=""/>
          <p:cNvSpPr txBox="1"/>
          <p:nvPr/>
        </p:nvSpPr>
        <p:spPr>
          <a:xfrm>
            <a:off x="4133520" y="2420640"/>
            <a:ext cx="229320" cy="128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25%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2" name=""/>
          <p:cNvSpPr txBox="1"/>
          <p:nvPr/>
        </p:nvSpPr>
        <p:spPr>
          <a:xfrm>
            <a:off x="590400" y="3124800"/>
            <a:ext cx="13564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2 0 2 6   M I L E S T O N E S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3" name=""/>
          <p:cNvSpPr txBox="1"/>
          <p:nvPr/>
        </p:nvSpPr>
        <p:spPr>
          <a:xfrm>
            <a:off x="590400" y="3352320"/>
            <a:ext cx="123480" cy="143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16A085"/>
                </a:solidFill>
                <a:effectLst/>
                <a:uFillTx/>
                <a:latin typeface="DejaVuSans"/>
                <a:ea typeface="DejaVuSans"/>
              </a:rPr>
              <a:t>✓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4" name=""/>
          <p:cNvSpPr txBox="1"/>
          <p:nvPr/>
        </p:nvSpPr>
        <p:spPr>
          <a:xfrm>
            <a:off x="771480" y="3354120"/>
            <a:ext cx="1163520" cy="128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0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Factory operational Q1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5" name=""/>
          <p:cNvSpPr txBox="1"/>
          <p:nvPr/>
        </p:nvSpPr>
        <p:spPr>
          <a:xfrm>
            <a:off x="2419200" y="3352320"/>
            <a:ext cx="123480" cy="143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16A085"/>
                </a:solidFill>
                <a:effectLst/>
                <a:uFillTx/>
                <a:latin typeface="DejaVuSans"/>
                <a:ea typeface="DejaVuSans"/>
              </a:rPr>
              <a:t>✓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6" name=""/>
          <p:cNvSpPr txBox="1"/>
          <p:nvPr/>
        </p:nvSpPr>
        <p:spPr>
          <a:xfrm>
            <a:off x="2600280" y="3354120"/>
            <a:ext cx="963360" cy="128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0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15+ units delivered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7" name=""/>
          <p:cNvSpPr txBox="1"/>
          <p:nvPr/>
        </p:nvSpPr>
        <p:spPr>
          <a:xfrm>
            <a:off x="590400" y="3571200"/>
            <a:ext cx="123480" cy="143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16A085"/>
                </a:solidFill>
                <a:effectLst/>
                <a:uFillTx/>
                <a:latin typeface="DejaVuSans"/>
                <a:ea typeface="DejaVuSans"/>
              </a:rPr>
              <a:t>✓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8" name=""/>
          <p:cNvSpPr txBox="1"/>
          <p:nvPr/>
        </p:nvSpPr>
        <p:spPr>
          <a:xfrm>
            <a:off x="771480" y="3573360"/>
            <a:ext cx="734760" cy="128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0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$3M+ revenue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9" name=""/>
          <p:cNvSpPr txBox="1"/>
          <p:nvPr/>
        </p:nvSpPr>
        <p:spPr>
          <a:xfrm>
            <a:off x="2419200" y="3571200"/>
            <a:ext cx="123480" cy="143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16A085"/>
                </a:solidFill>
                <a:effectLst/>
                <a:uFillTx/>
                <a:latin typeface="DejaVuSans"/>
                <a:ea typeface="DejaVuSans"/>
              </a:rPr>
              <a:t>✓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0" name=""/>
          <p:cNvSpPr/>
          <p:nvPr/>
        </p:nvSpPr>
        <p:spPr>
          <a:xfrm>
            <a:off x="4762440" y="0"/>
            <a:ext cx="4381560" cy="5142240"/>
          </a:xfrm>
          <a:custGeom>
            <a:avLst/>
            <a:gdLst/>
            <a:ahLst/>
            <a:rect l="0" t="0" r="r" b="b"/>
            <a:pathLst>
              <a:path w="12171" h="14284">
                <a:moveTo>
                  <a:pt x="0" y="0"/>
                </a:moveTo>
                <a:lnTo>
                  <a:pt x="12171" y="0"/>
                </a:lnTo>
                <a:lnTo>
                  <a:pt x="12171" y="14284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solidFill>
            <a:srgbClr val="0A162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21" name=""/>
          <p:cNvSpPr txBox="1"/>
          <p:nvPr/>
        </p:nvSpPr>
        <p:spPr>
          <a:xfrm>
            <a:off x="2600280" y="3573360"/>
            <a:ext cx="826560" cy="128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0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Path to Series A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2" name=""/>
          <p:cNvSpPr/>
          <p:nvPr/>
        </p:nvSpPr>
        <p:spPr>
          <a:xfrm>
            <a:off x="5162400" y="1485720"/>
            <a:ext cx="343080" cy="343080"/>
          </a:xfrm>
          <a:custGeom>
            <a:avLst/>
            <a:gdLst/>
            <a:ahLst/>
            <a:rect l="0" t="0" r="r" b="b"/>
            <a:pathLst>
              <a:path w="953" h="953">
                <a:moveTo>
                  <a:pt x="0" y="689"/>
                </a:moveTo>
                <a:lnTo>
                  <a:pt x="0" y="266"/>
                </a:lnTo>
                <a:cubicBezTo>
                  <a:pt x="0" y="248"/>
                  <a:pt x="2" y="231"/>
                  <a:pt x="5" y="214"/>
                </a:cubicBezTo>
                <a:cubicBezTo>
                  <a:pt x="8" y="197"/>
                  <a:pt x="13" y="180"/>
                  <a:pt x="20" y="164"/>
                </a:cubicBezTo>
                <a:cubicBezTo>
                  <a:pt x="27" y="147"/>
                  <a:pt x="35" y="132"/>
                  <a:pt x="45" y="118"/>
                </a:cubicBezTo>
                <a:cubicBezTo>
                  <a:pt x="54" y="103"/>
                  <a:pt x="65" y="90"/>
                  <a:pt x="77" y="77"/>
                </a:cubicBezTo>
                <a:cubicBezTo>
                  <a:pt x="90" y="65"/>
                  <a:pt x="103" y="54"/>
                  <a:pt x="118" y="45"/>
                </a:cubicBezTo>
                <a:cubicBezTo>
                  <a:pt x="132" y="35"/>
                  <a:pt x="147" y="27"/>
                  <a:pt x="163" y="20"/>
                </a:cubicBezTo>
                <a:cubicBezTo>
                  <a:pt x="179" y="13"/>
                  <a:pt x="196" y="8"/>
                  <a:pt x="213" y="5"/>
                </a:cubicBezTo>
                <a:cubicBezTo>
                  <a:pt x="230" y="2"/>
                  <a:pt x="247" y="0"/>
                  <a:pt x="264" y="0"/>
                </a:cubicBezTo>
                <a:lnTo>
                  <a:pt x="689" y="0"/>
                </a:lnTo>
                <a:cubicBezTo>
                  <a:pt x="706" y="0"/>
                  <a:pt x="723" y="2"/>
                  <a:pt x="740" y="5"/>
                </a:cubicBezTo>
                <a:cubicBezTo>
                  <a:pt x="757" y="8"/>
                  <a:pt x="774" y="13"/>
                  <a:pt x="790" y="20"/>
                </a:cubicBezTo>
                <a:cubicBezTo>
                  <a:pt x="806" y="27"/>
                  <a:pt x="821" y="35"/>
                  <a:pt x="836" y="45"/>
                </a:cubicBezTo>
                <a:cubicBezTo>
                  <a:pt x="850" y="54"/>
                  <a:pt x="864" y="65"/>
                  <a:pt x="876" y="77"/>
                </a:cubicBezTo>
                <a:cubicBezTo>
                  <a:pt x="888" y="90"/>
                  <a:pt x="899" y="103"/>
                  <a:pt x="909" y="118"/>
                </a:cubicBezTo>
                <a:cubicBezTo>
                  <a:pt x="918" y="132"/>
                  <a:pt x="927" y="147"/>
                  <a:pt x="933" y="164"/>
                </a:cubicBezTo>
                <a:cubicBezTo>
                  <a:pt x="940" y="180"/>
                  <a:pt x="945" y="197"/>
                  <a:pt x="948" y="214"/>
                </a:cubicBezTo>
                <a:cubicBezTo>
                  <a:pt x="952" y="231"/>
                  <a:pt x="953" y="248"/>
                  <a:pt x="953" y="266"/>
                </a:cubicBezTo>
                <a:lnTo>
                  <a:pt x="953" y="689"/>
                </a:lnTo>
                <a:cubicBezTo>
                  <a:pt x="953" y="706"/>
                  <a:pt x="952" y="723"/>
                  <a:pt x="948" y="741"/>
                </a:cubicBezTo>
                <a:cubicBezTo>
                  <a:pt x="945" y="758"/>
                  <a:pt x="940" y="774"/>
                  <a:pt x="933" y="790"/>
                </a:cubicBezTo>
                <a:cubicBezTo>
                  <a:pt x="927" y="806"/>
                  <a:pt x="918" y="821"/>
                  <a:pt x="909" y="836"/>
                </a:cubicBezTo>
                <a:cubicBezTo>
                  <a:pt x="899" y="850"/>
                  <a:pt x="888" y="864"/>
                  <a:pt x="876" y="876"/>
                </a:cubicBezTo>
                <a:cubicBezTo>
                  <a:pt x="864" y="888"/>
                  <a:pt x="850" y="899"/>
                  <a:pt x="836" y="909"/>
                </a:cubicBezTo>
                <a:cubicBezTo>
                  <a:pt x="821" y="919"/>
                  <a:pt x="806" y="927"/>
                  <a:pt x="790" y="933"/>
                </a:cubicBezTo>
                <a:cubicBezTo>
                  <a:pt x="774" y="940"/>
                  <a:pt x="757" y="945"/>
                  <a:pt x="740" y="948"/>
                </a:cubicBezTo>
                <a:cubicBezTo>
                  <a:pt x="723" y="952"/>
                  <a:pt x="706" y="953"/>
                  <a:pt x="689" y="953"/>
                </a:cubicBezTo>
                <a:lnTo>
                  <a:pt x="264" y="953"/>
                </a:lnTo>
                <a:cubicBezTo>
                  <a:pt x="247" y="953"/>
                  <a:pt x="230" y="952"/>
                  <a:pt x="213" y="948"/>
                </a:cubicBezTo>
                <a:cubicBezTo>
                  <a:pt x="196" y="945"/>
                  <a:pt x="179" y="940"/>
                  <a:pt x="163" y="933"/>
                </a:cubicBezTo>
                <a:cubicBezTo>
                  <a:pt x="147" y="927"/>
                  <a:pt x="132" y="919"/>
                  <a:pt x="118" y="909"/>
                </a:cubicBezTo>
                <a:cubicBezTo>
                  <a:pt x="103" y="899"/>
                  <a:pt x="90" y="888"/>
                  <a:pt x="77" y="876"/>
                </a:cubicBezTo>
                <a:cubicBezTo>
                  <a:pt x="65" y="864"/>
                  <a:pt x="54" y="850"/>
                  <a:pt x="45" y="836"/>
                </a:cubicBezTo>
                <a:cubicBezTo>
                  <a:pt x="35" y="821"/>
                  <a:pt x="27" y="806"/>
                  <a:pt x="20" y="790"/>
                </a:cubicBezTo>
                <a:cubicBezTo>
                  <a:pt x="13" y="774"/>
                  <a:pt x="8" y="758"/>
                  <a:pt x="5" y="741"/>
                </a:cubicBezTo>
                <a:cubicBezTo>
                  <a:pt x="2" y="723"/>
                  <a:pt x="0" y="706"/>
                  <a:pt x="0" y="689"/>
                </a:cubicBezTo>
                <a:close/>
              </a:path>
            </a:pathLst>
          </a:custGeom>
          <a:solidFill>
            <a:srgbClr val="E8A838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3" name=""/>
          <p:cNvSpPr txBox="1"/>
          <p:nvPr/>
        </p:nvSpPr>
        <p:spPr>
          <a:xfrm>
            <a:off x="5162400" y="955080"/>
            <a:ext cx="129600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80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Why </a:t>
            </a:r>
            <a:r>
              <a:rPr lang="en-US" sz="18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SAFE?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4" name=""/>
          <p:cNvSpPr txBox="1"/>
          <p:nvPr/>
        </p:nvSpPr>
        <p:spPr>
          <a:xfrm>
            <a:off x="5238720" y="1541880"/>
            <a:ext cx="15300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200" b="0" u="none" strike="noStrike">
                <a:solidFill>
                  <a:srgbClr val="0A1628"/>
                </a:solidFill>
                <a:effectLst/>
                <a:uFillTx/>
                <a:latin typeface="NotoColorEmoji"/>
                <a:ea typeface="NotoColorEmoji"/>
              </a:rPr>
              <a:t>⚡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5" name=""/>
          <p:cNvSpPr txBox="1"/>
          <p:nvPr/>
        </p:nvSpPr>
        <p:spPr>
          <a:xfrm>
            <a:off x="5638680" y="1488960"/>
            <a:ext cx="3985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Speed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6" name=""/>
          <p:cNvSpPr/>
          <p:nvPr/>
        </p:nvSpPr>
        <p:spPr>
          <a:xfrm>
            <a:off x="5162400" y="2000160"/>
            <a:ext cx="343080" cy="343080"/>
          </a:xfrm>
          <a:custGeom>
            <a:avLst/>
            <a:gdLst/>
            <a:ahLst/>
            <a:rect l="0" t="0" r="r" b="b"/>
            <a:pathLst>
              <a:path w="953" h="953">
                <a:moveTo>
                  <a:pt x="0" y="689"/>
                </a:moveTo>
                <a:lnTo>
                  <a:pt x="0" y="264"/>
                </a:lnTo>
                <a:cubicBezTo>
                  <a:pt x="0" y="247"/>
                  <a:pt x="2" y="230"/>
                  <a:pt x="5" y="213"/>
                </a:cubicBezTo>
                <a:cubicBezTo>
                  <a:pt x="8" y="196"/>
                  <a:pt x="13" y="179"/>
                  <a:pt x="20" y="163"/>
                </a:cubicBezTo>
                <a:cubicBezTo>
                  <a:pt x="27" y="147"/>
                  <a:pt x="35" y="132"/>
                  <a:pt x="45" y="117"/>
                </a:cubicBezTo>
                <a:cubicBezTo>
                  <a:pt x="54" y="103"/>
                  <a:pt x="65" y="90"/>
                  <a:pt x="77" y="77"/>
                </a:cubicBezTo>
                <a:cubicBezTo>
                  <a:pt x="90" y="65"/>
                  <a:pt x="103" y="54"/>
                  <a:pt x="118" y="44"/>
                </a:cubicBezTo>
                <a:cubicBezTo>
                  <a:pt x="132" y="35"/>
                  <a:pt x="147" y="27"/>
                  <a:pt x="163" y="20"/>
                </a:cubicBezTo>
                <a:cubicBezTo>
                  <a:pt x="179" y="13"/>
                  <a:pt x="196" y="8"/>
                  <a:pt x="213" y="5"/>
                </a:cubicBezTo>
                <a:cubicBezTo>
                  <a:pt x="230" y="1"/>
                  <a:pt x="247" y="0"/>
                  <a:pt x="264" y="0"/>
                </a:cubicBezTo>
                <a:lnTo>
                  <a:pt x="689" y="0"/>
                </a:lnTo>
                <a:cubicBezTo>
                  <a:pt x="706" y="0"/>
                  <a:pt x="723" y="1"/>
                  <a:pt x="740" y="5"/>
                </a:cubicBezTo>
                <a:cubicBezTo>
                  <a:pt x="757" y="8"/>
                  <a:pt x="774" y="13"/>
                  <a:pt x="790" y="20"/>
                </a:cubicBezTo>
                <a:cubicBezTo>
                  <a:pt x="806" y="27"/>
                  <a:pt x="821" y="35"/>
                  <a:pt x="836" y="44"/>
                </a:cubicBezTo>
                <a:cubicBezTo>
                  <a:pt x="850" y="54"/>
                  <a:pt x="864" y="65"/>
                  <a:pt x="876" y="77"/>
                </a:cubicBezTo>
                <a:cubicBezTo>
                  <a:pt x="888" y="90"/>
                  <a:pt x="899" y="103"/>
                  <a:pt x="909" y="117"/>
                </a:cubicBezTo>
                <a:cubicBezTo>
                  <a:pt x="918" y="132"/>
                  <a:pt x="927" y="147"/>
                  <a:pt x="933" y="163"/>
                </a:cubicBezTo>
                <a:cubicBezTo>
                  <a:pt x="940" y="179"/>
                  <a:pt x="945" y="196"/>
                  <a:pt x="948" y="213"/>
                </a:cubicBezTo>
                <a:cubicBezTo>
                  <a:pt x="952" y="230"/>
                  <a:pt x="953" y="247"/>
                  <a:pt x="953" y="264"/>
                </a:cubicBezTo>
                <a:lnTo>
                  <a:pt x="953" y="689"/>
                </a:lnTo>
                <a:cubicBezTo>
                  <a:pt x="953" y="706"/>
                  <a:pt x="952" y="723"/>
                  <a:pt x="948" y="740"/>
                </a:cubicBezTo>
                <a:cubicBezTo>
                  <a:pt x="945" y="757"/>
                  <a:pt x="940" y="774"/>
                  <a:pt x="933" y="790"/>
                </a:cubicBezTo>
                <a:cubicBezTo>
                  <a:pt x="927" y="806"/>
                  <a:pt x="918" y="821"/>
                  <a:pt x="909" y="836"/>
                </a:cubicBezTo>
                <a:cubicBezTo>
                  <a:pt x="899" y="850"/>
                  <a:pt x="888" y="863"/>
                  <a:pt x="876" y="876"/>
                </a:cubicBezTo>
                <a:cubicBezTo>
                  <a:pt x="864" y="888"/>
                  <a:pt x="850" y="899"/>
                  <a:pt x="836" y="909"/>
                </a:cubicBezTo>
                <a:cubicBezTo>
                  <a:pt x="821" y="918"/>
                  <a:pt x="806" y="926"/>
                  <a:pt x="790" y="933"/>
                </a:cubicBezTo>
                <a:cubicBezTo>
                  <a:pt x="774" y="940"/>
                  <a:pt x="757" y="945"/>
                  <a:pt x="740" y="948"/>
                </a:cubicBezTo>
                <a:cubicBezTo>
                  <a:pt x="723" y="952"/>
                  <a:pt x="706" y="953"/>
                  <a:pt x="689" y="953"/>
                </a:cubicBezTo>
                <a:lnTo>
                  <a:pt x="264" y="953"/>
                </a:lnTo>
                <a:cubicBezTo>
                  <a:pt x="247" y="953"/>
                  <a:pt x="230" y="952"/>
                  <a:pt x="213" y="948"/>
                </a:cubicBezTo>
                <a:cubicBezTo>
                  <a:pt x="196" y="945"/>
                  <a:pt x="179" y="940"/>
                  <a:pt x="163" y="933"/>
                </a:cubicBezTo>
                <a:cubicBezTo>
                  <a:pt x="147" y="926"/>
                  <a:pt x="132" y="918"/>
                  <a:pt x="118" y="909"/>
                </a:cubicBezTo>
                <a:cubicBezTo>
                  <a:pt x="103" y="899"/>
                  <a:pt x="90" y="888"/>
                  <a:pt x="77" y="876"/>
                </a:cubicBezTo>
                <a:cubicBezTo>
                  <a:pt x="65" y="863"/>
                  <a:pt x="54" y="850"/>
                  <a:pt x="45" y="836"/>
                </a:cubicBezTo>
                <a:cubicBezTo>
                  <a:pt x="35" y="821"/>
                  <a:pt x="27" y="806"/>
                  <a:pt x="20" y="790"/>
                </a:cubicBezTo>
                <a:cubicBezTo>
                  <a:pt x="13" y="774"/>
                  <a:pt x="8" y="757"/>
                  <a:pt x="5" y="740"/>
                </a:cubicBezTo>
                <a:cubicBezTo>
                  <a:pt x="2" y="723"/>
                  <a:pt x="0" y="706"/>
                  <a:pt x="0" y="689"/>
                </a:cubicBezTo>
                <a:close/>
              </a:path>
            </a:pathLst>
          </a:custGeom>
          <a:solidFill>
            <a:srgbClr val="E8A838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7" name=""/>
          <p:cNvSpPr txBox="1"/>
          <p:nvPr/>
        </p:nvSpPr>
        <p:spPr>
          <a:xfrm>
            <a:off x="5638680" y="1681920"/>
            <a:ext cx="2245320" cy="122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6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Standard YC docs. Close in days, not months.</a:t>
            </a:r>
            <a:endParaRPr lang="en-US" sz="86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8" name=""/>
          <p:cNvSpPr txBox="1"/>
          <p:nvPr/>
        </p:nvSpPr>
        <p:spPr>
          <a:xfrm>
            <a:off x="5238720" y="2056320"/>
            <a:ext cx="15300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200" b="0" u="none" strike="noStrike">
                <a:solidFill>
                  <a:srgbClr val="0A1628"/>
                </a:solidFill>
                <a:effectLst/>
                <a:uFillTx/>
                <a:latin typeface="NotoColorEmoji"/>
                <a:ea typeface="NotoColorEmoji"/>
              </a:rPr>
              <a:t>🎯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9" name=""/>
          <p:cNvSpPr txBox="1"/>
          <p:nvPr/>
        </p:nvSpPr>
        <p:spPr>
          <a:xfrm>
            <a:off x="5638680" y="2003400"/>
            <a:ext cx="3913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Focus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0" name=""/>
          <p:cNvSpPr/>
          <p:nvPr/>
        </p:nvSpPr>
        <p:spPr>
          <a:xfrm>
            <a:off x="5162400" y="2514240"/>
            <a:ext cx="343080" cy="343440"/>
          </a:xfrm>
          <a:custGeom>
            <a:avLst/>
            <a:gdLst/>
            <a:ahLst/>
            <a:rect l="0" t="0" r="r" b="b"/>
            <a:pathLst>
              <a:path w="953" h="954">
                <a:moveTo>
                  <a:pt x="0" y="689"/>
                </a:moveTo>
                <a:lnTo>
                  <a:pt x="0" y="266"/>
                </a:lnTo>
                <a:cubicBezTo>
                  <a:pt x="0" y="249"/>
                  <a:pt x="2" y="232"/>
                  <a:pt x="5" y="214"/>
                </a:cubicBezTo>
                <a:cubicBezTo>
                  <a:pt x="8" y="197"/>
                  <a:pt x="13" y="181"/>
                  <a:pt x="20" y="165"/>
                </a:cubicBezTo>
                <a:cubicBezTo>
                  <a:pt x="27" y="148"/>
                  <a:pt x="35" y="133"/>
                  <a:pt x="45" y="118"/>
                </a:cubicBezTo>
                <a:cubicBezTo>
                  <a:pt x="54" y="104"/>
                  <a:pt x="65" y="90"/>
                  <a:pt x="77" y="78"/>
                </a:cubicBezTo>
                <a:cubicBezTo>
                  <a:pt x="90" y="66"/>
                  <a:pt x="103" y="55"/>
                  <a:pt x="118" y="45"/>
                </a:cubicBezTo>
                <a:cubicBezTo>
                  <a:pt x="132" y="35"/>
                  <a:pt x="147" y="27"/>
                  <a:pt x="163" y="21"/>
                </a:cubicBezTo>
                <a:cubicBezTo>
                  <a:pt x="179" y="14"/>
                  <a:pt x="196" y="9"/>
                  <a:pt x="213" y="6"/>
                </a:cubicBezTo>
                <a:cubicBezTo>
                  <a:pt x="230" y="2"/>
                  <a:pt x="247" y="0"/>
                  <a:pt x="264" y="0"/>
                </a:cubicBezTo>
                <a:lnTo>
                  <a:pt x="689" y="0"/>
                </a:lnTo>
                <a:cubicBezTo>
                  <a:pt x="706" y="0"/>
                  <a:pt x="723" y="2"/>
                  <a:pt x="740" y="6"/>
                </a:cubicBezTo>
                <a:cubicBezTo>
                  <a:pt x="757" y="9"/>
                  <a:pt x="774" y="14"/>
                  <a:pt x="790" y="21"/>
                </a:cubicBezTo>
                <a:cubicBezTo>
                  <a:pt x="806" y="27"/>
                  <a:pt x="821" y="35"/>
                  <a:pt x="836" y="45"/>
                </a:cubicBezTo>
                <a:cubicBezTo>
                  <a:pt x="850" y="55"/>
                  <a:pt x="864" y="66"/>
                  <a:pt x="876" y="78"/>
                </a:cubicBezTo>
                <a:cubicBezTo>
                  <a:pt x="888" y="90"/>
                  <a:pt x="899" y="104"/>
                  <a:pt x="909" y="118"/>
                </a:cubicBezTo>
                <a:cubicBezTo>
                  <a:pt x="918" y="133"/>
                  <a:pt x="927" y="148"/>
                  <a:pt x="933" y="165"/>
                </a:cubicBezTo>
                <a:cubicBezTo>
                  <a:pt x="940" y="181"/>
                  <a:pt x="945" y="197"/>
                  <a:pt x="948" y="214"/>
                </a:cubicBezTo>
                <a:cubicBezTo>
                  <a:pt x="952" y="232"/>
                  <a:pt x="953" y="249"/>
                  <a:pt x="953" y="266"/>
                </a:cubicBezTo>
                <a:lnTo>
                  <a:pt x="953" y="689"/>
                </a:lnTo>
                <a:cubicBezTo>
                  <a:pt x="953" y="707"/>
                  <a:pt x="952" y="724"/>
                  <a:pt x="948" y="741"/>
                </a:cubicBezTo>
                <a:cubicBezTo>
                  <a:pt x="945" y="758"/>
                  <a:pt x="940" y="775"/>
                  <a:pt x="933" y="791"/>
                </a:cubicBezTo>
                <a:cubicBezTo>
                  <a:pt x="927" y="807"/>
                  <a:pt x="918" y="822"/>
                  <a:pt x="909" y="836"/>
                </a:cubicBezTo>
                <a:cubicBezTo>
                  <a:pt x="899" y="851"/>
                  <a:pt x="888" y="864"/>
                  <a:pt x="876" y="877"/>
                </a:cubicBezTo>
                <a:cubicBezTo>
                  <a:pt x="864" y="889"/>
                  <a:pt x="850" y="900"/>
                  <a:pt x="836" y="909"/>
                </a:cubicBezTo>
                <a:cubicBezTo>
                  <a:pt x="821" y="919"/>
                  <a:pt x="806" y="927"/>
                  <a:pt x="790" y="934"/>
                </a:cubicBezTo>
                <a:cubicBezTo>
                  <a:pt x="774" y="941"/>
                  <a:pt x="757" y="946"/>
                  <a:pt x="740" y="949"/>
                </a:cubicBezTo>
                <a:cubicBezTo>
                  <a:pt x="723" y="952"/>
                  <a:pt x="706" y="954"/>
                  <a:pt x="689" y="954"/>
                </a:cubicBezTo>
                <a:lnTo>
                  <a:pt x="264" y="954"/>
                </a:lnTo>
                <a:cubicBezTo>
                  <a:pt x="247" y="954"/>
                  <a:pt x="230" y="952"/>
                  <a:pt x="213" y="949"/>
                </a:cubicBezTo>
                <a:cubicBezTo>
                  <a:pt x="196" y="946"/>
                  <a:pt x="179" y="941"/>
                  <a:pt x="163" y="934"/>
                </a:cubicBezTo>
                <a:cubicBezTo>
                  <a:pt x="147" y="927"/>
                  <a:pt x="132" y="919"/>
                  <a:pt x="118" y="909"/>
                </a:cubicBezTo>
                <a:cubicBezTo>
                  <a:pt x="103" y="900"/>
                  <a:pt x="90" y="889"/>
                  <a:pt x="77" y="877"/>
                </a:cubicBezTo>
                <a:cubicBezTo>
                  <a:pt x="65" y="864"/>
                  <a:pt x="54" y="851"/>
                  <a:pt x="45" y="836"/>
                </a:cubicBezTo>
                <a:cubicBezTo>
                  <a:pt x="35" y="822"/>
                  <a:pt x="27" y="807"/>
                  <a:pt x="20" y="791"/>
                </a:cubicBezTo>
                <a:cubicBezTo>
                  <a:pt x="13" y="775"/>
                  <a:pt x="8" y="758"/>
                  <a:pt x="5" y="741"/>
                </a:cubicBezTo>
                <a:cubicBezTo>
                  <a:pt x="2" y="724"/>
                  <a:pt x="0" y="707"/>
                  <a:pt x="0" y="689"/>
                </a:cubicBezTo>
                <a:close/>
              </a:path>
            </a:pathLst>
          </a:custGeom>
          <a:solidFill>
            <a:srgbClr val="E8A838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1" name=""/>
          <p:cNvSpPr txBox="1"/>
          <p:nvPr/>
        </p:nvSpPr>
        <p:spPr>
          <a:xfrm>
            <a:off x="5638680" y="2196360"/>
            <a:ext cx="2227320" cy="122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6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Defer valuation until we have production data.</a:t>
            </a:r>
            <a:endParaRPr lang="en-US" sz="86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2" name=""/>
          <p:cNvSpPr txBox="1"/>
          <p:nvPr/>
        </p:nvSpPr>
        <p:spPr>
          <a:xfrm>
            <a:off x="5238720" y="2570760"/>
            <a:ext cx="15300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200" b="0" u="none" strike="noStrike">
                <a:solidFill>
                  <a:srgbClr val="0A1628"/>
                </a:solidFill>
                <a:effectLst/>
                <a:uFillTx/>
                <a:latin typeface="NotoColorEmoji"/>
                <a:ea typeface="NotoColorEmoji"/>
              </a:rPr>
              <a:t>🤝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3" name=""/>
          <p:cNvSpPr txBox="1"/>
          <p:nvPr/>
        </p:nvSpPr>
        <p:spPr>
          <a:xfrm>
            <a:off x="5638680" y="2517840"/>
            <a:ext cx="6487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Alignment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4" name=""/>
          <p:cNvSpPr/>
          <p:nvPr/>
        </p:nvSpPr>
        <p:spPr>
          <a:xfrm>
            <a:off x="5162400" y="3028680"/>
            <a:ext cx="343080" cy="343440"/>
          </a:xfrm>
          <a:custGeom>
            <a:avLst/>
            <a:gdLst/>
            <a:ahLst/>
            <a:rect l="0" t="0" r="r" b="b"/>
            <a:pathLst>
              <a:path w="953" h="954">
                <a:moveTo>
                  <a:pt x="0" y="689"/>
                </a:moveTo>
                <a:lnTo>
                  <a:pt x="0" y="265"/>
                </a:lnTo>
                <a:cubicBezTo>
                  <a:pt x="0" y="247"/>
                  <a:pt x="2" y="230"/>
                  <a:pt x="5" y="213"/>
                </a:cubicBezTo>
                <a:cubicBezTo>
                  <a:pt x="8" y="196"/>
                  <a:pt x="13" y="180"/>
                  <a:pt x="20" y="164"/>
                </a:cubicBezTo>
                <a:cubicBezTo>
                  <a:pt x="27" y="148"/>
                  <a:pt x="35" y="132"/>
                  <a:pt x="45" y="118"/>
                </a:cubicBezTo>
                <a:cubicBezTo>
                  <a:pt x="54" y="103"/>
                  <a:pt x="65" y="90"/>
                  <a:pt x="77" y="78"/>
                </a:cubicBezTo>
                <a:cubicBezTo>
                  <a:pt x="90" y="65"/>
                  <a:pt x="103" y="54"/>
                  <a:pt x="118" y="45"/>
                </a:cubicBezTo>
                <a:cubicBezTo>
                  <a:pt x="132" y="35"/>
                  <a:pt x="147" y="27"/>
                  <a:pt x="163" y="20"/>
                </a:cubicBezTo>
                <a:cubicBezTo>
                  <a:pt x="179" y="14"/>
                  <a:pt x="196" y="9"/>
                  <a:pt x="213" y="5"/>
                </a:cubicBezTo>
                <a:cubicBezTo>
                  <a:pt x="230" y="2"/>
                  <a:pt x="247" y="0"/>
                  <a:pt x="264" y="0"/>
                </a:cubicBezTo>
                <a:lnTo>
                  <a:pt x="689" y="0"/>
                </a:lnTo>
                <a:cubicBezTo>
                  <a:pt x="706" y="0"/>
                  <a:pt x="723" y="2"/>
                  <a:pt x="740" y="5"/>
                </a:cubicBezTo>
                <a:cubicBezTo>
                  <a:pt x="757" y="9"/>
                  <a:pt x="774" y="14"/>
                  <a:pt x="790" y="20"/>
                </a:cubicBezTo>
                <a:cubicBezTo>
                  <a:pt x="806" y="27"/>
                  <a:pt x="821" y="35"/>
                  <a:pt x="836" y="45"/>
                </a:cubicBezTo>
                <a:cubicBezTo>
                  <a:pt x="850" y="54"/>
                  <a:pt x="864" y="65"/>
                  <a:pt x="876" y="78"/>
                </a:cubicBezTo>
                <a:cubicBezTo>
                  <a:pt x="888" y="90"/>
                  <a:pt x="899" y="103"/>
                  <a:pt x="909" y="118"/>
                </a:cubicBezTo>
                <a:cubicBezTo>
                  <a:pt x="918" y="132"/>
                  <a:pt x="927" y="148"/>
                  <a:pt x="933" y="164"/>
                </a:cubicBezTo>
                <a:cubicBezTo>
                  <a:pt x="940" y="180"/>
                  <a:pt x="945" y="196"/>
                  <a:pt x="948" y="213"/>
                </a:cubicBezTo>
                <a:cubicBezTo>
                  <a:pt x="952" y="230"/>
                  <a:pt x="953" y="247"/>
                  <a:pt x="953" y="265"/>
                </a:cubicBezTo>
                <a:lnTo>
                  <a:pt x="953" y="689"/>
                </a:lnTo>
                <a:cubicBezTo>
                  <a:pt x="953" y="707"/>
                  <a:pt x="952" y="724"/>
                  <a:pt x="948" y="741"/>
                </a:cubicBezTo>
                <a:cubicBezTo>
                  <a:pt x="945" y="758"/>
                  <a:pt x="940" y="774"/>
                  <a:pt x="933" y="790"/>
                </a:cubicBezTo>
                <a:cubicBezTo>
                  <a:pt x="927" y="806"/>
                  <a:pt x="918" y="822"/>
                  <a:pt x="909" y="836"/>
                </a:cubicBezTo>
                <a:cubicBezTo>
                  <a:pt x="899" y="851"/>
                  <a:pt x="888" y="864"/>
                  <a:pt x="876" y="876"/>
                </a:cubicBezTo>
                <a:cubicBezTo>
                  <a:pt x="864" y="889"/>
                  <a:pt x="850" y="900"/>
                  <a:pt x="836" y="909"/>
                </a:cubicBezTo>
                <a:cubicBezTo>
                  <a:pt x="821" y="919"/>
                  <a:pt x="806" y="927"/>
                  <a:pt x="790" y="934"/>
                </a:cubicBezTo>
                <a:cubicBezTo>
                  <a:pt x="774" y="940"/>
                  <a:pt x="757" y="945"/>
                  <a:pt x="740" y="949"/>
                </a:cubicBezTo>
                <a:cubicBezTo>
                  <a:pt x="723" y="952"/>
                  <a:pt x="706" y="954"/>
                  <a:pt x="689" y="954"/>
                </a:cubicBezTo>
                <a:lnTo>
                  <a:pt x="264" y="954"/>
                </a:lnTo>
                <a:cubicBezTo>
                  <a:pt x="247" y="954"/>
                  <a:pt x="230" y="952"/>
                  <a:pt x="213" y="949"/>
                </a:cubicBezTo>
                <a:cubicBezTo>
                  <a:pt x="196" y="945"/>
                  <a:pt x="179" y="940"/>
                  <a:pt x="163" y="934"/>
                </a:cubicBezTo>
                <a:cubicBezTo>
                  <a:pt x="147" y="927"/>
                  <a:pt x="132" y="919"/>
                  <a:pt x="118" y="909"/>
                </a:cubicBezTo>
                <a:cubicBezTo>
                  <a:pt x="103" y="900"/>
                  <a:pt x="90" y="889"/>
                  <a:pt x="77" y="876"/>
                </a:cubicBezTo>
                <a:cubicBezTo>
                  <a:pt x="65" y="864"/>
                  <a:pt x="54" y="851"/>
                  <a:pt x="45" y="836"/>
                </a:cubicBezTo>
                <a:cubicBezTo>
                  <a:pt x="35" y="822"/>
                  <a:pt x="27" y="806"/>
                  <a:pt x="20" y="790"/>
                </a:cubicBezTo>
                <a:cubicBezTo>
                  <a:pt x="13" y="774"/>
                  <a:pt x="8" y="758"/>
                  <a:pt x="5" y="741"/>
                </a:cubicBezTo>
                <a:cubicBezTo>
                  <a:pt x="2" y="724"/>
                  <a:pt x="0" y="707"/>
                  <a:pt x="0" y="689"/>
                </a:cubicBezTo>
                <a:close/>
              </a:path>
            </a:pathLst>
          </a:custGeom>
          <a:solidFill>
            <a:srgbClr val="E8A838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5" name=""/>
          <p:cNvSpPr txBox="1"/>
          <p:nvPr/>
        </p:nvSpPr>
        <p:spPr>
          <a:xfrm>
            <a:off x="5638680" y="2710800"/>
            <a:ext cx="2403720" cy="122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6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No board seats or control terms. Execution focus.</a:t>
            </a:r>
            <a:endParaRPr lang="en-US" sz="86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6" name=""/>
          <p:cNvSpPr txBox="1"/>
          <p:nvPr/>
        </p:nvSpPr>
        <p:spPr>
          <a:xfrm>
            <a:off x="5238720" y="3085200"/>
            <a:ext cx="153000" cy="204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200" b="0" u="none" strike="noStrike">
                <a:solidFill>
                  <a:srgbClr val="0A1628"/>
                </a:solidFill>
                <a:effectLst/>
                <a:uFillTx/>
                <a:latin typeface="NotoColorEmoji"/>
                <a:ea typeface="NotoColorEmoji"/>
              </a:rPr>
              <a:t>📈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7" name=""/>
          <p:cNvSpPr txBox="1"/>
          <p:nvPr/>
        </p:nvSpPr>
        <p:spPr>
          <a:xfrm>
            <a:off x="5638680" y="3031920"/>
            <a:ext cx="4428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Upside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8" name=""/>
          <p:cNvSpPr/>
          <p:nvPr/>
        </p:nvSpPr>
        <p:spPr>
          <a:xfrm>
            <a:off x="5162400" y="3638520"/>
            <a:ext cx="3581640" cy="9720"/>
          </a:xfrm>
          <a:custGeom>
            <a:avLst/>
            <a:gdLst/>
            <a:ahLst/>
            <a:rect l="0" t="0" r="r" b="b"/>
            <a:pathLst>
              <a:path w="9949" h="27">
                <a:moveTo>
                  <a:pt x="0" y="0"/>
                </a:moveTo>
                <a:lnTo>
                  <a:pt x="9949" y="0"/>
                </a:lnTo>
                <a:lnTo>
                  <a:pt x="9949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9" name=""/>
          <p:cNvSpPr txBox="1"/>
          <p:nvPr/>
        </p:nvSpPr>
        <p:spPr>
          <a:xfrm>
            <a:off x="5638680" y="3225240"/>
            <a:ext cx="2599200" cy="122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6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$15M cap gives early believers significant advantage.</a:t>
            </a:r>
            <a:endParaRPr lang="en-US" sz="86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0" name=""/>
          <p:cNvSpPr txBox="1"/>
          <p:nvPr/>
        </p:nvSpPr>
        <p:spPr>
          <a:xfrm>
            <a:off x="5162400" y="3854520"/>
            <a:ext cx="3398760" cy="134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39" b="0" i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"We're not asking you to value us. We're asking you to believe in</a:t>
            </a:r>
            <a:endParaRPr lang="en-US" sz="939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1" name=""/>
          <p:cNvSpPr txBox="1"/>
          <p:nvPr/>
        </p:nvSpPr>
        <p:spPr>
          <a:xfrm>
            <a:off x="5162400" y="4035600"/>
            <a:ext cx="201600" cy="1346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39" b="0" i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us."</a:t>
            </a:r>
            <a:endParaRPr lang="en-US" sz="939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"/>
          <p:cNvSpPr/>
          <p:nvPr/>
        </p:nvSpPr>
        <p:spPr>
          <a:xfrm>
            <a:off x="0" y="0"/>
            <a:ext cx="223560" cy="223560"/>
          </a:xfrm>
          <a:custGeom>
            <a:avLst/>
            <a:gdLst/>
            <a:ahLst/>
            <a:rect l="0" t="0" r="r" b="b"/>
            <a:pathLst>
              <a:path w="621" h="621">
                <a:moveTo>
                  <a:pt x="0" y="0"/>
                </a:moveTo>
                <a:lnTo>
                  <a:pt x="0" y="621"/>
                </a:lnTo>
                <a:lnTo>
                  <a:pt x="621" y="0"/>
                </a:lnTo>
                <a:lnTo>
                  <a:pt x="0" y="0"/>
                </a:lnTo>
                <a:close/>
              </a:path>
            </a:pathLst>
          </a:custGeom>
          <a:solidFill>
            <a:srgbClr val="0A162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43" name=""/>
          <p:cNvSpPr/>
          <p:nvPr/>
        </p:nvSpPr>
        <p:spPr>
          <a:xfrm>
            <a:off x="0" y="0"/>
            <a:ext cx="446760" cy="446760"/>
          </a:xfrm>
          <a:custGeom>
            <a:avLst/>
            <a:gdLst/>
            <a:ahLst/>
            <a:rect l="0" t="0" r="r" b="b"/>
            <a:pathLst>
              <a:path w="1241" h="1241">
                <a:moveTo>
                  <a:pt x="621" y="0"/>
                </a:moveTo>
                <a:lnTo>
                  <a:pt x="0" y="621"/>
                </a:lnTo>
                <a:lnTo>
                  <a:pt x="0" y="1241"/>
                </a:lnTo>
                <a:lnTo>
                  <a:pt x="1241" y="0"/>
                </a:lnTo>
                <a:lnTo>
                  <a:pt x="621" y="0"/>
                </a:lnTo>
                <a:close/>
              </a:path>
            </a:pathLst>
          </a:custGeom>
          <a:solidFill>
            <a:srgbClr val="0A172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44" name=""/>
          <p:cNvSpPr/>
          <p:nvPr/>
        </p:nvSpPr>
        <p:spPr>
          <a:xfrm>
            <a:off x="0" y="0"/>
            <a:ext cx="669960" cy="669960"/>
          </a:xfrm>
          <a:custGeom>
            <a:avLst/>
            <a:gdLst/>
            <a:ahLst/>
            <a:rect l="0" t="0" r="r" b="b"/>
            <a:pathLst>
              <a:path w="1861" h="1861">
                <a:moveTo>
                  <a:pt x="1241" y="0"/>
                </a:moveTo>
                <a:lnTo>
                  <a:pt x="0" y="1241"/>
                </a:lnTo>
                <a:lnTo>
                  <a:pt x="0" y="1861"/>
                </a:lnTo>
                <a:lnTo>
                  <a:pt x="1861" y="0"/>
                </a:lnTo>
                <a:lnTo>
                  <a:pt x="1241" y="0"/>
                </a:lnTo>
                <a:close/>
              </a:path>
            </a:pathLst>
          </a:custGeom>
          <a:solidFill>
            <a:srgbClr val="0B172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45" name=""/>
          <p:cNvSpPr/>
          <p:nvPr/>
        </p:nvSpPr>
        <p:spPr>
          <a:xfrm>
            <a:off x="0" y="0"/>
            <a:ext cx="893160" cy="893160"/>
          </a:xfrm>
          <a:custGeom>
            <a:avLst/>
            <a:gdLst/>
            <a:ahLst/>
            <a:rect l="0" t="0" r="r" b="b"/>
            <a:pathLst>
              <a:path w="2481" h="2481">
                <a:moveTo>
                  <a:pt x="1861" y="0"/>
                </a:moveTo>
                <a:lnTo>
                  <a:pt x="0" y="1861"/>
                </a:lnTo>
                <a:lnTo>
                  <a:pt x="0" y="2481"/>
                </a:lnTo>
                <a:lnTo>
                  <a:pt x="2481" y="0"/>
                </a:lnTo>
                <a:lnTo>
                  <a:pt x="1861" y="0"/>
                </a:lnTo>
                <a:close/>
              </a:path>
            </a:pathLst>
          </a:custGeom>
          <a:solidFill>
            <a:srgbClr val="0B182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46" name=""/>
          <p:cNvSpPr/>
          <p:nvPr/>
        </p:nvSpPr>
        <p:spPr>
          <a:xfrm>
            <a:off x="0" y="0"/>
            <a:ext cx="1116360" cy="1116360"/>
          </a:xfrm>
          <a:custGeom>
            <a:avLst/>
            <a:gdLst/>
            <a:ahLst/>
            <a:rect l="0" t="0" r="r" b="b"/>
            <a:pathLst>
              <a:path w="3101" h="3101">
                <a:moveTo>
                  <a:pt x="2481" y="0"/>
                </a:moveTo>
                <a:lnTo>
                  <a:pt x="0" y="2481"/>
                </a:lnTo>
                <a:lnTo>
                  <a:pt x="0" y="3101"/>
                </a:lnTo>
                <a:lnTo>
                  <a:pt x="3101" y="0"/>
                </a:lnTo>
                <a:lnTo>
                  <a:pt x="2481" y="0"/>
                </a:lnTo>
                <a:close/>
              </a:path>
            </a:pathLst>
          </a:custGeom>
          <a:solidFill>
            <a:srgbClr val="0B192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47" name=""/>
          <p:cNvSpPr/>
          <p:nvPr/>
        </p:nvSpPr>
        <p:spPr>
          <a:xfrm>
            <a:off x="0" y="0"/>
            <a:ext cx="1339560" cy="1339560"/>
          </a:xfrm>
          <a:custGeom>
            <a:avLst/>
            <a:gdLst/>
            <a:ahLst/>
            <a:rect l="0" t="0" r="r" b="b"/>
            <a:pathLst>
              <a:path w="3721" h="3721">
                <a:moveTo>
                  <a:pt x="3101" y="0"/>
                </a:moveTo>
                <a:lnTo>
                  <a:pt x="0" y="3101"/>
                </a:lnTo>
                <a:lnTo>
                  <a:pt x="0" y="3721"/>
                </a:lnTo>
                <a:lnTo>
                  <a:pt x="3721" y="0"/>
                </a:lnTo>
                <a:lnTo>
                  <a:pt x="3101" y="0"/>
                </a:lnTo>
                <a:close/>
              </a:path>
            </a:pathLst>
          </a:custGeom>
          <a:solidFill>
            <a:srgbClr val="0C192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48" name=""/>
          <p:cNvSpPr/>
          <p:nvPr/>
        </p:nvSpPr>
        <p:spPr>
          <a:xfrm>
            <a:off x="0" y="0"/>
            <a:ext cx="1562760" cy="1562760"/>
          </a:xfrm>
          <a:custGeom>
            <a:avLst/>
            <a:gdLst/>
            <a:ahLst/>
            <a:rect l="0" t="0" r="r" b="b"/>
            <a:pathLst>
              <a:path w="4341" h="4341">
                <a:moveTo>
                  <a:pt x="3721" y="0"/>
                </a:moveTo>
                <a:lnTo>
                  <a:pt x="0" y="3721"/>
                </a:lnTo>
                <a:lnTo>
                  <a:pt x="0" y="4341"/>
                </a:lnTo>
                <a:lnTo>
                  <a:pt x="4341" y="0"/>
                </a:lnTo>
                <a:lnTo>
                  <a:pt x="3721" y="0"/>
                </a:lnTo>
                <a:close/>
              </a:path>
            </a:pathLst>
          </a:custGeom>
          <a:solidFill>
            <a:srgbClr val="0C1A2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49" name=""/>
          <p:cNvSpPr/>
          <p:nvPr/>
        </p:nvSpPr>
        <p:spPr>
          <a:xfrm>
            <a:off x="0" y="0"/>
            <a:ext cx="1785960" cy="1785960"/>
          </a:xfrm>
          <a:custGeom>
            <a:avLst/>
            <a:gdLst/>
            <a:ahLst/>
            <a:rect l="0" t="0" r="r" b="b"/>
            <a:pathLst>
              <a:path w="4961" h="4961">
                <a:moveTo>
                  <a:pt x="4341" y="0"/>
                </a:moveTo>
                <a:lnTo>
                  <a:pt x="0" y="4341"/>
                </a:lnTo>
                <a:lnTo>
                  <a:pt x="0" y="4961"/>
                </a:lnTo>
                <a:lnTo>
                  <a:pt x="4961" y="0"/>
                </a:lnTo>
                <a:lnTo>
                  <a:pt x="4341" y="0"/>
                </a:lnTo>
                <a:close/>
              </a:path>
            </a:pathLst>
          </a:custGeom>
          <a:solidFill>
            <a:srgbClr val="0C1A2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50" name=""/>
          <p:cNvSpPr/>
          <p:nvPr/>
        </p:nvSpPr>
        <p:spPr>
          <a:xfrm>
            <a:off x="0" y="0"/>
            <a:ext cx="2009160" cy="2009160"/>
          </a:xfrm>
          <a:custGeom>
            <a:avLst/>
            <a:gdLst/>
            <a:ahLst/>
            <a:rect l="0" t="0" r="r" b="b"/>
            <a:pathLst>
              <a:path w="5581" h="5581">
                <a:moveTo>
                  <a:pt x="4961" y="0"/>
                </a:moveTo>
                <a:lnTo>
                  <a:pt x="0" y="4961"/>
                </a:lnTo>
                <a:lnTo>
                  <a:pt x="0" y="5581"/>
                </a:lnTo>
                <a:lnTo>
                  <a:pt x="5581" y="0"/>
                </a:lnTo>
                <a:lnTo>
                  <a:pt x="4961" y="0"/>
                </a:lnTo>
                <a:close/>
              </a:path>
            </a:pathLst>
          </a:custGeom>
          <a:solidFill>
            <a:srgbClr val="0D1B2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51" name=""/>
          <p:cNvSpPr/>
          <p:nvPr/>
        </p:nvSpPr>
        <p:spPr>
          <a:xfrm>
            <a:off x="0" y="0"/>
            <a:ext cx="2232360" cy="2232360"/>
          </a:xfrm>
          <a:custGeom>
            <a:avLst/>
            <a:gdLst/>
            <a:ahLst/>
            <a:rect l="0" t="0" r="r" b="b"/>
            <a:pathLst>
              <a:path w="6201" h="6201">
                <a:moveTo>
                  <a:pt x="5581" y="0"/>
                </a:moveTo>
                <a:lnTo>
                  <a:pt x="0" y="5581"/>
                </a:lnTo>
                <a:lnTo>
                  <a:pt x="0" y="6201"/>
                </a:lnTo>
                <a:lnTo>
                  <a:pt x="6201" y="0"/>
                </a:lnTo>
                <a:lnTo>
                  <a:pt x="5581" y="0"/>
                </a:lnTo>
                <a:close/>
              </a:path>
            </a:pathLst>
          </a:custGeom>
          <a:solidFill>
            <a:srgbClr val="0D1B3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52" name=""/>
          <p:cNvSpPr/>
          <p:nvPr/>
        </p:nvSpPr>
        <p:spPr>
          <a:xfrm>
            <a:off x="0" y="0"/>
            <a:ext cx="2455560" cy="2455560"/>
          </a:xfrm>
          <a:custGeom>
            <a:avLst/>
            <a:gdLst/>
            <a:ahLst/>
            <a:rect l="0" t="0" r="r" b="b"/>
            <a:pathLst>
              <a:path w="6821" h="6821">
                <a:moveTo>
                  <a:pt x="6201" y="0"/>
                </a:moveTo>
                <a:lnTo>
                  <a:pt x="0" y="6201"/>
                </a:lnTo>
                <a:lnTo>
                  <a:pt x="0" y="6821"/>
                </a:lnTo>
                <a:lnTo>
                  <a:pt x="6821" y="0"/>
                </a:lnTo>
                <a:lnTo>
                  <a:pt x="6201" y="0"/>
                </a:lnTo>
                <a:close/>
              </a:path>
            </a:pathLst>
          </a:custGeom>
          <a:solidFill>
            <a:srgbClr val="0D1C3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53" name=""/>
          <p:cNvSpPr/>
          <p:nvPr/>
        </p:nvSpPr>
        <p:spPr>
          <a:xfrm>
            <a:off x="0" y="0"/>
            <a:ext cx="2678760" cy="2678760"/>
          </a:xfrm>
          <a:custGeom>
            <a:avLst/>
            <a:gdLst/>
            <a:ahLst/>
            <a:rect l="0" t="0" r="r" b="b"/>
            <a:pathLst>
              <a:path w="7441" h="7441">
                <a:moveTo>
                  <a:pt x="6821" y="0"/>
                </a:moveTo>
                <a:lnTo>
                  <a:pt x="0" y="6821"/>
                </a:lnTo>
                <a:lnTo>
                  <a:pt x="0" y="7441"/>
                </a:lnTo>
                <a:lnTo>
                  <a:pt x="7441" y="0"/>
                </a:lnTo>
                <a:lnTo>
                  <a:pt x="6821" y="0"/>
                </a:lnTo>
                <a:close/>
              </a:path>
            </a:pathLst>
          </a:custGeom>
          <a:solidFill>
            <a:srgbClr val="0E1C3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54" name=""/>
          <p:cNvSpPr/>
          <p:nvPr/>
        </p:nvSpPr>
        <p:spPr>
          <a:xfrm>
            <a:off x="0" y="0"/>
            <a:ext cx="2901960" cy="2901960"/>
          </a:xfrm>
          <a:custGeom>
            <a:avLst/>
            <a:gdLst/>
            <a:ahLst/>
            <a:rect l="0" t="0" r="r" b="b"/>
            <a:pathLst>
              <a:path w="8061" h="8061">
                <a:moveTo>
                  <a:pt x="7441" y="0"/>
                </a:moveTo>
                <a:lnTo>
                  <a:pt x="0" y="7441"/>
                </a:lnTo>
                <a:lnTo>
                  <a:pt x="0" y="8061"/>
                </a:lnTo>
                <a:lnTo>
                  <a:pt x="8061" y="0"/>
                </a:lnTo>
                <a:lnTo>
                  <a:pt x="7441" y="0"/>
                </a:lnTo>
                <a:close/>
              </a:path>
            </a:pathLst>
          </a:custGeom>
          <a:solidFill>
            <a:srgbClr val="0E1D3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55" name=""/>
          <p:cNvSpPr/>
          <p:nvPr/>
        </p:nvSpPr>
        <p:spPr>
          <a:xfrm>
            <a:off x="0" y="0"/>
            <a:ext cx="3125160" cy="3125160"/>
          </a:xfrm>
          <a:custGeom>
            <a:avLst/>
            <a:gdLst/>
            <a:ahLst/>
            <a:rect l="0" t="0" r="r" b="b"/>
            <a:pathLst>
              <a:path w="8681" h="8681">
                <a:moveTo>
                  <a:pt x="8061" y="0"/>
                </a:moveTo>
                <a:lnTo>
                  <a:pt x="0" y="8061"/>
                </a:lnTo>
                <a:lnTo>
                  <a:pt x="0" y="8681"/>
                </a:lnTo>
                <a:lnTo>
                  <a:pt x="8681" y="0"/>
                </a:lnTo>
                <a:lnTo>
                  <a:pt x="8061" y="0"/>
                </a:lnTo>
                <a:close/>
              </a:path>
            </a:pathLst>
          </a:custGeom>
          <a:solidFill>
            <a:srgbClr val="0E1E3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56" name=""/>
          <p:cNvSpPr/>
          <p:nvPr/>
        </p:nvSpPr>
        <p:spPr>
          <a:xfrm>
            <a:off x="0" y="0"/>
            <a:ext cx="3348360" cy="3348360"/>
          </a:xfrm>
          <a:custGeom>
            <a:avLst/>
            <a:gdLst/>
            <a:ahLst/>
            <a:rect l="0" t="0" r="r" b="b"/>
            <a:pathLst>
              <a:path w="9301" h="9301">
                <a:moveTo>
                  <a:pt x="8681" y="0"/>
                </a:moveTo>
                <a:lnTo>
                  <a:pt x="0" y="8681"/>
                </a:lnTo>
                <a:lnTo>
                  <a:pt x="0" y="9301"/>
                </a:lnTo>
                <a:lnTo>
                  <a:pt x="9301" y="0"/>
                </a:lnTo>
                <a:lnTo>
                  <a:pt x="8681" y="0"/>
                </a:lnTo>
                <a:close/>
              </a:path>
            </a:pathLst>
          </a:custGeom>
          <a:solidFill>
            <a:srgbClr val="0F1E3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57" name=""/>
          <p:cNvSpPr/>
          <p:nvPr/>
        </p:nvSpPr>
        <p:spPr>
          <a:xfrm>
            <a:off x="0" y="0"/>
            <a:ext cx="3571560" cy="3571560"/>
          </a:xfrm>
          <a:custGeom>
            <a:avLst/>
            <a:gdLst/>
            <a:ahLst/>
            <a:rect l="0" t="0" r="r" b="b"/>
            <a:pathLst>
              <a:path w="9921" h="9921">
                <a:moveTo>
                  <a:pt x="9301" y="0"/>
                </a:moveTo>
                <a:lnTo>
                  <a:pt x="0" y="9301"/>
                </a:lnTo>
                <a:lnTo>
                  <a:pt x="0" y="9921"/>
                </a:lnTo>
                <a:lnTo>
                  <a:pt x="9921" y="0"/>
                </a:lnTo>
                <a:lnTo>
                  <a:pt x="9301" y="0"/>
                </a:lnTo>
                <a:close/>
              </a:path>
            </a:pathLst>
          </a:custGeom>
          <a:solidFill>
            <a:srgbClr val="0F1F3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58" name=""/>
          <p:cNvSpPr/>
          <p:nvPr/>
        </p:nvSpPr>
        <p:spPr>
          <a:xfrm>
            <a:off x="0" y="0"/>
            <a:ext cx="3794760" cy="3794760"/>
          </a:xfrm>
          <a:custGeom>
            <a:avLst/>
            <a:gdLst/>
            <a:ahLst/>
            <a:rect l="0" t="0" r="r" b="b"/>
            <a:pathLst>
              <a:path w="10541" h="10541">
                <a:moveTo>
                  <a:pt x="9921" y="0"/>
                </a:moveTo>
                <a:lnTo>
                  <a:pt x="0" y="9921"/>
                </a:lnTo>
                <a:lnTo>
                  <a:pt x="0" y="10541"/>
                </a:lnTo>
                <a:lnTo>
                  <a:pt x="10541" y="0"/>
                </a:lnTo>
                <a:lnTo>
                  <a:pt x="9921" y="0"/>
                </a:lnTo>
                <a:close/>
              </a:path>
            </a:pathLst>
          </a:custGeom>
          <a:solidFill>
            <a:srgbClr val="0F1F3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59" name=""/>
          <p:cNvSpPr/>
          <p:nvPr/>
        </p:nvSpPr>
        <p:spPr>
          <a:xfrm>
            <a:off x="0" y="0"/>
            <a:ext cx="4017960" cy="4017960"/>
          </a:xfrm>
          <a:custGeom>
            <a:avLst/>
            <a:gdLst/>
            <a:ahLst/>
            <a:rect l="0" t="0" r="r" b="b"/>
            <a:pathLst>
              <a:path w="11161" h="11161">
                <a:moveTo>
                  <a:pt x="10541" y="0"/>
                </a:moveTo>
                <a:lnTo>
                  <a:pt x="0" y="10541"/>
                </a:lnTo>
                <a:lnTo>
                  <a:pt x="0" y="11161"/>
                </a:lnTo>
                <a:lnTo>
                  <a:pt x="11161" y="0"/>
                </a:lnTo>
                <a:lnTo>
                  <a:pt x="10541" y="0"/>
                </a:lnTo>
                <a:close/>
              </a:path>
            </a:pathLst>
          </a:custGeom>
          <a:solidFill>
            <a:srgbClr val="0F203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60" name=""/>
          <p:cNvSpPr/>
          <p:nvPr/>
        </p:nvSpPr>
        <p:spPr>
          <a:xfrm>
            <a:off x="0" y="0"/>
            <a:ext cx="4241160" cy="4241160"/>
          </a:xfrm>
          <a:custGeom>
            <a:avLst/>
            <a:gdLst/>
            <a:ahLst/>
            <a:rect l="0" t="0" r="r" b="b"/>
            <a:pathLst>
              <a:path w="11781" h="11781">
                <a:moveTo>
                  <a:pt x="11161" y="0"/>
                </a:moveTo>
                <a:lnTo>
                  <a:pt x="0" y="11161"/>
                </a:lnTo>
                <a:lnTo>
                  <a:pt x="0" y="11781"/>
                </a:lnTo>
                <a:lnTo>
                  <a:pt x="11781" y="0"/>
                </a:lnTo>
                <a:lnTo>
                  <a:pt x="11161" y="0"/>
                </a:lnTo>
                <a:close/>
              </a:path>
            </a:pathLst>
          </a:custGeom>
          <a:solidFill>
            <a:srgbClr val="10203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61" name=""/>
          <p:cNvSpPr/>
          <p:nvPr/>
        </p:nvSpPr>
        <p:spPr>
          <a:xfrm>
            <a:off x="0" y="0"/>
            <a:ext cx="4464720" cy="4464720"/>
          </a:xfrm>
          <a:custGeom>
            <a:avLst/>
            <a:gdLst/>
            <a:ahLst/>
            <a:rect l="0" t="0" r="r" b="b"/>
            <a:pathLst>
              <a:path w="12402" h="12402">
                <a:moveTo>
                  <a:pt x="11781" y="0"/>
                </a:moveTo>
                <a:lnTo>
                  <a:pt x="0" y="11781"/>
                </a:lnTo>
                <a:lnTo>
                  <a:pt x="0" y="12402"/>
                </a:lnTo>
                <a:lnTo>
                  <a:pt x="12402" y="0"/>
                </a:lnTo>
                <a:lnTo>
                  <a:pt x="11781" y="0"/>
                </a:lnTo>
                <a:close/>
              </a:path>
            </a:pathLst>
          </a:custGeom>
          <a:solidFill>
            <a:srgbClr val="10213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62" name=""/>
          <p:cNvSpPr/>
          <p:nvPr/>
        </p:nvSpPr>
        <p:spPr>
          <a:xfrm>
            <a:off x="0" y="0"/>
            <a:ext cx="4687920" cy="4687920"/>
          </a:xfrm>
          <a:custGeom>
            <a:avLst/>
            <a:gdLst/>
            <a:ahLst/>
            <a:rect l="0" t="0" r="r" b="b"/>
            <a:pathLst>
              <a:path w="13022" h="13022">
                <a:moveTo>
                  <a:pt x="12402" y="0"/>
                </a:moveTo>
                <a:lnTo>
                  <a:pt x="0" y="12402"/>
                </a:lnTo>
                <a:lnTo>
                  <a:pt x="0" y="13022"/>
                </a:lnTo>
                <a:lnTo>
                  <a:pt x="13022" y="0"/>
                </a:lnTo>
                <a:lnTo>
                  <a:pt x="12402" y="0"/>
                </a:lnTo>
                <a:close/>
              </a:path>
            </a:pathLst>
          </a:custGeom>
          <a:solidFill>
            <a:srgbClr val="10223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63" name=""/>
          <p:cNvSpPr/>
          <p:nvPr/>
        </p:nvSpPr>
        <p:spPr>
          <a:xfrm>
            <a:off x="0" y="0"/>
            <a:ext cx="4911120" cy="4911120"/>
          </a:xfrm>
          <a:custGeom>
            <a:avLst/>
            <a:gdLst/>
            <a:ahLst/>
            <a:rect l="0" t="0" r="r" b="b"/>
            <a:pathLst>
              <a:path w="13642" h="13642">
                <a:moveTo>
                  <a:pt x="13022" y="0"/>
                </a:moveTo>
                <a:lnTo>
                  <a:pt x="0" y="13022"/>
                </a:lnTo>
                <a:lnTo>
                  <a:pt x="0" y="13642"/>
                </a:lnTo>
                <a:lnTo>
                  <a:pt x="13642" y="0"/>
                </a:lnTo>
                <a:lnTo>
                  <a:pt x="13022" y="0"/>
                </a:lnTo>
                <a:close/>
              </a:path>
            </a:pathLst>
          </a:custGeom>
          <a:solidFill>
            <a:srgbClr val="11223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64" name=""/>
          <p:cNvSpPr/>
          <p:nvPr/>
        </p:nvSpPr>
        <p:spPr>
          <a:xfrm>
            <a:off x="0" y="0"/>
            <a:ext cx="5134320" cy="5134320"/>
          </a:xfrm>
          <a:custGeom>
            <a:avLst/>
            <a:gdLst/>
            <a:ahLst/>
            <a:rect l="0" t="0" r="r" b="b"/>
            <a:pathLst>
              <a:path w="14262" h="14262">
                <a:moveTo>
                  <a:pt x="13642" y="0"/>
                </a:moveTo>
                <a:lnTo>
                  <a:pt x="0" y="13642"/>
                </a:lnTo>
                <a:lnTo>
                  <a:pt x="0" y="14262"/>
                </a:lnTo>
                <a:lnTo>
                  <a:pt x="14262" y="0"/>
                </a:lnTo>
                <a:lnTo>
                  <a:pt x="13642" y="0"/>
                </a:lnTo>
                <a:close/>
              </a:path>
            </a:pathLst>
          </a:custGeom>
          <a:solidFill>
            <a:srgbClr val="11233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65" name=""/>
          <p:cNvSpPr/>
          <p:nvPr/>
        </p:nvSpPr>
        <p:spPr>
          <a:xfrm>
            <a:off x="0" y="0"/>
            <a:ext cx="5142240" cy="5142240"/>
          </a:xfrm>
          <a:custGeom>
            <a:avLst/>
            <a:gdLst/>
            <a:ahLst/>
            <a:rect l="0" t="0" r="r" b="b"/>
            <a:pathLst>
              <a:path w="14284" h="14284">
                <a:moveTo>
                  <a:pt x="14262" y="0"/>
                </a:moveTo>
                <a:lnTo>
                  <a:pt x="0" y="14262"/>
                </a:lnTo>
                <a:lnTo>
                  <a:pt x="0" y="14284"/>
                </a:lnTo>
                <a:lnTo>
                  <a:pt x="14284" y="0"/>
                </a:lnTo>
                <a:lnTo>
                  <a:pt x="14262" y="0"/>
                </a:lnTo>
                <a:close/>
              </a:path>
            </a:pathLst>
          </a:custGeom>
          <a:solidFill>
            <a:srgbClr val="11233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66" name=""/>
          <p:cNvSpPr/>
          <p:nvPr/>
        </p:nvSpPr>
        <p:spPr>
          <a:xfrm>
            <a:off x="0" y="0"/>
            <a:ext cx="5357520" cy="5142240"/>
          </a:xfrm>
          <a:custGeom>
            <a:avLst/>
            <a:gdLst/>
            <a:ahLst/>
            <a:rect l="0" t="0" r="r" b="b"/>
            <a:pathLst>
              <a:path w="14882" h="14284">
                <a:moveTo>
                  <a:pt x="14284" y="0"/>
                </a:moveTo>
                <a:lnTo>
                  <a:pt x="0" y="14284"/>
                </a:lnTo>
                <a:lnTo>
                  <a:pt x="597" y="14284"/>
                </a:lnTo>
                <a:lnTo>
                  <a:pt x="14882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1243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67" name=""/>
          <p:cNvSpPr/>
          <p:nvPr/>
        </p:nvSpPr>
        <p:spPr>
          <a:xfrm>
            <a:off x="214920" y="0"/>
            <a:ext cx="5365800" cy="5142240"/>
          </a:xfrm>
          <a:custGeom>
            <a:avLst/>
            <a:gdLst/>
            <a:ahLst/>
            <a:rect l="0" t="0" r="r" b="b"/>
            <a:pathLst>
              <a:path w="14905" h="14284">
                <a:moveTo>
                  <a:pt x="14285" y="0"/>
                </a:moveTo>
                <a:lnTo>
                  <a:pt x="0" y="14284"/>
                </a:lnTo>
                <a:lnTo>
                  <a:pt x="621" y="14284"/>
                </a:lnTo>
                <a:lnTo>
                  <a:pt x="14905" y="0"/>
                </a:lnTo>
                <a:lnTo>
                  <a:pt x="14285" y="0"/>
                </a:lnTo>
                <a:close/>
              </a:path>
            </a:pathLst>
          </a:custGeom>
          <a:solidFill>
            <a:srgbClr val="12243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68" name=""/>
          <p:cNvSpPr/>
          <p:nvPr/>
        </p:nvSpPr>
        <p:spPr>
          <a:xfrm>
            <a:off x="4384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2243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69" name=""/>
          <p:cNvSpPr/>
          <p:nvPr/>
        </p:nvSpPr>
        <p:spPr>
          <a:xfrm>
            <a:off x="6616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2253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70" name=""/>
          <p:cNvSpPr/>
          <p:nvPr/>
        </p:nvSpPr>
        <p:spPr>
          <a:xfrm>
            <a:off x="8848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3254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71" name=""/>
          <p:cNvSpPr/>
          <p:nvPr/>
        </p:nvSpPr>
        <p:spPr>
          <a:xfrm>
            <a:off x="11080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3264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72" name=""/>
          <p:cNvSpPr/>
          <p:nvPr/>
        </p:nvSpPr>
        <p:spPr>
          <a:xfrm>
            <a:off x="13312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3274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73" name=""/>
          <p:cNvSpPr/>
          <p:nvPr/>
        </p:nvSpPr>
        <p:spPr>
          <a:xfrm>
            <a:off x="15544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74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74" name=""/>
          <p:cNvSpPr/>
          <p:nvPr/>
        </p:nvSpPr>
        <p:spPr>
          <a:xfrm>
            <a:off x="17776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84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75" name=""/>
          <p:cNvSpPr/>
          <p:nvPr/>
        </p:nvSpPr>
        <p:spPr>
          <a:xfrm>
            <a:off x="20008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84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76" name=""/>
          <p:cNvSpPr/>
          <p:nvPr/>
        </p:nvSpPr>
        <p:spPr>
          <a:xfrm>
            <a:off x="22240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94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77" name=""/>
          <p:cNvSpPr/>
          <p:nvPr/>
        </p:nvSpPr>
        <p:spPr>
          <a:xfrm>
            <a:off x="24472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5294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78" name=""/>
          <p:cNvSpPr/>
          <p:nvPr/>
        </p:nvSpPr>
        <p:spPr>
          <a:xfrm>
            <a:off x="26704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1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52A4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79" name=""/>
          <p:cNvSpPr/>
          <p:nvPr/>
        </p:nvSpPr>
        <p:spPr>
          <a:xfrm>
            <a:off x="28936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3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3" y="0"/>
                </a:lnTo>
                <a:close/>
              </a:path>
            </a:pathLst>
          </a:custGeom>
          <a:solidFill>
            <a:srgbClr val="152B4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80" name=""/>
          <p:cNvSpPr/>
          <p:nvPr/>
        </p:nvSpPr>
        <p:spPr>
          <a:xfrm>
            <a:off x="31168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62B4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81" name=""/>
          <p:cNvSpPr/>
          <p:nvPr/>
        </p:nvSpPr>
        <p:spPr>
          <a:xfrm>
            <a:off x="33400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62C4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82" name=""/>
          <p:cNvSpPr/>
          <p:nvPr/>
        </p:nvSpPr>
        <p:spPr>
          <a:xfrm>
            <a:off x="3563280" y="0"/>
            <a:ext cx="5365800" cy="5142240"/>
          </a:xfrm>
          <a:custGeom>
            <a:avLst/>
            <a:gdLst/>
            <a:ahLst/>
            <a:rect l="0" t="0" r="r" b="b"/>
            <a:pathLst>
              <a:path w="14905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5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62C4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83" name=""/>
          <p:cNvSpPr/>
          <p:nvPr/>
        </p:nvSpPr>
        <p:spPr>
          <a:xfrm>
            <a:off x="3786480" y="0"/>
            <a:ext cx="5357520" cy="5142240"/>
          </a:xfrm>
          <a:custGeom>
            <a:avLst/>
            <a:gdLst/>
            <a:ahLst/>
            <a:rect l="0" t="0" r="r" b="b"/>
            <a:pathLst>
              <a:path w="14882" h="14284">
                <a:moveTo>
                  <a:pt x="14285" y="0"/>
                </a:moveTo>
                <a:lnTo>
                  <a:pt x="0" y="14284"/>
                </a:lnTo>
                <a:lnTo>
                  <a:pt x="598" y="14284"/>
                </a:lnTo>
                <a:lnTo>
                  <a:pt x="14882" y="0"/>
                </a:lnTo>
                <a:lnTo>
                  <a:pt x="14285" y="0"/>
                </a:lnTo>
                <a:close/>
              </a:path>
            </a:pathLst>
          </a:custGeom>
          <a:solidFill>
            <a:srgbClr val="172D4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84" name=""/>
          <p:cNvSpPr/>
          <p:nvPr/>
        </p:nvSpPr>
        <p:spPr>
          <a:xfrm>
            <a:off x="4001760" y="0"/>
            <a:ext cx="5142240" cy="5142240"/>
          </a:xfrm>
          <a:custGeom>
            <a:avLst/>
            <a:gdLst/>
            <a:ahLst/>
            <a:rect l="0" t="0" r="r" b="b"/>
            <a:pathLst>
              <a:path w="14284" h="14284">
                <a:moveTo>
                  <a:pt x="14284" y="0"/>
                </a:moveTo>
                <a:lnTo>
                  <a:pt x="0" y="14284"/>
                </a:lnTo>
                <a:lnTo>
                  <a:pt x="22" y="14284"/>
                </a:lnTo>
                <a:lnTo>
                  <a:pt x="14284" y="22"/>
                </a:lnTo>
                <a:lnTo>
                  <a:pt x="14284" y="0"/>
                </a:lnTo>
                <a:close/>
              </a:path>
            </a:pathLst>
          </a:custGeom>
          <a:solidFill>
            <a:srgbClr val="172D4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85" name=""/>
          <p:cNvSpPr/>
          <p:nvPr/>
        </p:nvSpPr>
        <p:spPr>
          <a:xfrm>
            <a:off x="4009680" y="7920"/>
            <a:ext cx="5134320" cy="5134320"/>
          </a:xfrm>
          <a:custGeom>
            <a:avLst/>
            <a:gdLst/>
            <a:ahLst/>
            <a:rect l="0" t="0" r="r" b="b"/>
            <a:pathLst>
              <a:path w="14262" h="14262">
                <a:moveTo>
                  <a:pt x="14262" y="0"/>
                </a:moveTo>
                <a:lnTo>
                  <a:pt x="0" y="14262"/>
                </a:lnTo>
                <a:lnTo>
                  <a:pt x="620" y="14262"/>
                </a:lnTo>
                <a:lnTo>
                  <a:pt x="14262" y="620"/>
                </a:lnTo>
                <a:lnTo>
                  <a:pt x="14262" y="0"/>
                </a:lnTo>
                <a:close/>
              </a:path>
            </a:pathLst>
          </a:custGeom>
          <a:solidFill>
            <a:srgbClr val="172D4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86" name=""/>
          <p:cNvSpPr/>
          <p:nvPr/>
        </p:nvSpPr>
        <p:spPr>
          <a:xfrm>
            <a:off x="4232880" y="231120"/>
            <a:ext cx="4911120" cy="4911120"/>
          </a:xfrm>
          <a:custGeom>
            <a:avLst/>
            <a:gdLst/>
            <a:ahLst/>
            <a:rect l="0" t="0" r="r" b="b"/>
            <a:pathLst>
              <a:path w="13642" h="13642">
                <a:moveTo>
                  <a:pt x="13642" y="0"/>
                </a:moveTo>
                <a:lnTo>
                  <a:pt x="0" y="13642"/>
                </a:lnTo>
                <a:lnTo>
                  <a:pt x="620" y="13642"/>
                </a:lnTo>
                <a:lnTo>
                  <a:pt x="13642" y="620"/>
                </a:lnTo>
                <a:lnTo>
                  <a:pt x="13642" y="0"/>
                </a:lnTo>
                <a:close/>
              </a:path>
            </a:pathLst>
          </a:custGeom>
          <a:solidFill>
            <a:srgbClr val="172E4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87" name=""/>
          <p:cNvSpPr/>
          <p:nvPr/>
        </p:nvSpPr>
        <p:spPr>
          <a:xfrm>
            <a:off x="4456080" y="454320"/>
            <a:ext cx="4687920" cy="4687920"/>
          </a:xfrm>
          <a:custGeom>
            <a:avLst/>
            <a:gdLst/>
            <a:ahLst/>
            <a:rect l="0" t="0" r="r" b="b"/>
            <a:pathLst>
              <a:path w="13022" h="13022">
                <a:moveTo>
                  <a:pt x="13022" y="0"/>
                </a:moveTo>
                <a:lnTo>
                  <a:pt x="0" y="13022"/>
                </a:lnTo>
                <a:lnTo>
                  <a:pt x="620" y="13022"/>
                </a:lnTo>
                <a:lnTo>
                  <a:pt x="13022" y="620"/>
                </a:lnTo>
                <a:lnTo>
                  <a:pt x="13022" y="0"/>
                </a:lnTo>
                <a:close/>
              </a:path>
            </a:pathLst>
          </a:custGeom>
          <a:solidFill>
            <a:srgbClr val="182E4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88" name=""/>
          <p:cNvSpPr/>
          <p:nvPr/>
        </p:nvSpPr>
        <p:spPr>
          <a:xfrm>
            <a:off x="4679280" y="677520"/>
            <a:ext cx="4464720" cy="4464720"/>
          </a:xfrm>
          <a:custGeom>
            <a:avLst/>
            <a:gdLst/>
            <a:ahLst/>
            <a:rect l="0" t="0" r="r" b="b"/>
            <a:pathLst>
              <a:path w="12402" h="12402">
                <a:moveTo>
                  <a:pt x="12402" y="0"/>
                </a:moveTo>
                <a:lnTo>
                  <a:pt x="0" y="12402"/>
                </a:lnTo>
                <a:lnTo>
                  <a:pt x="621" y="12402"/>
                </a:lnTo>
                <a:lnTo>
                  <a:pt x="12402" y="620"/>
                </a:lnTo>
                <a:lnTo>
                  <a:pt x="12402" y="0"/>
                </a:lnTo>
                <a:close/>
              </a:path>
            </a:pathLst>
          </a:custGeom>
          <a:solidFill>
            <a:srgbClr val="182F4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89" name=""/>
          <p:cNvSpPr/>
          <p:nvPr/>
        </p:nvSpPr>
        <p:spPr>
          <a:xfrm>
            <a:off x="4902840" y="900720"/>
            <a:ext cx="4241160" cy="4241520"/>
          </a:xfrm>
          <a:custGeom>
            <a:avLst/>
            <a:gdLst/>
            <a:ahLst/>
            <a:rect l="0" t="0" r="r" b="b"/>
            <a:pathLst>
              <a:path w="11781" h="11782">
                <a:moveTo>
                  <a:pt x="11781" y="0"/>
                </a:moveTo>
                <a:lnTo>
                  <a:pt x="0" y="11782"/>
                </a:lnTo>
                <a:lnTo>
                  <a:pt x="620" y="11782"/>
                </a:lnTo>
                <a:lnTo>
                  <a:pt x="11781" y="620"/>
                </a:lnTo>
                <a:lnTo>
                  <a:pt x="11781" y="0"/>
                </a:lnTo>
                <a:close/>
              </a:path>
            </a:pathLst>
          </a:custGeom>
          <a:solidFill>
            <a:srgbClr val="18304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0" name=""/>
          <p:cNvSpPr/>
          <p:nvPr/>
        </p:nvSpPr>
        <p:spPr>
          <a:xfrm>
            <a:off x="5126040" y="1123920"/>
            <a:ext cx="4017960" cy="4018320"/>
          </a:xfrm>
          <a:custGeom>
            <a:avLst/>
            <a:gdLst/>
            <a:ahLst/>
            <a:rect l="0" t="0" r="r" b="b"/>
            <a:pathLst>
              <a:path w="11161" h="11162">
                <a:moveTo>
                  <a:pt x="11161" y="0"/>
                </a:moveTo>
                <a:lnTo>
                  <a:pt x="0" y="11162"/>
                </a:lnTo>
                <a:lnTo>
                  <a:pt x="620" y="11162"/>
                </a:lnTo>
                <a:lnTo>
                  <a:pt x="11161" y="620"/>
                </a:lnTo>
                <a:lnTo>
                  <a:pt x="11161" y="0"/>
                </a:lnTo>
                <a:close/>
              </a:path>
            </a:pathLst>
          </a:custGeom>
          <a:solidFill>
            <a:srgbClr val="19305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1" name=""/>
          <p:cNvSpPr/>
          <p:nvPr/>
        </p:nvSpPr>
        <p:spPr>
          <a:xfrm>
            <a:off x="5349240" y="1347120"/>
            <a:ext cx="3794760" cy="3795120"/>
          </a:xfrm>
          <a:custGeom>
            <a:avLst/>
            <a:gdLst/>
            <a:ahLst/>
            <a:rect l="0" t="0" r="r" b="b"/>
            <a:pathLst>
              <a:path w="10541" h="10542">
                <a:moveTo>
                  <a:pt x="10541" y="0"/>
                </a:moveTo>
                <a:lnTo>
                  <a:pt x="0" y="10542"/>
                </a:lnTo>
                <a:lnTo>
                  <a:pt x="620" y="10542"/>
                </a:lnTo>
                <a:lnTo>
                  <a:pt x="10541" y="620"/>
                </a:lnTo>
                <a:lnTo>
                  <a:pt x="10541" y="0"/>
                </a:lnTo>
                <a:close/>
              </a:path>
            </a:pathLst>
          </a:custGeom>
          <a:solidFill>
            <a:srgbClr val="19315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2" name=""/>
          <p:cNvSpPr/>
          <p:nvPr/>
        </p:nvSpPr>
        <p:spPr>
          <a:xfrm>
            <a:off x="5572440" y="1570320"/>
            <a:ext cx="3571560" cy="3571920"/>
          </a:xfrm>
          <a:custGeom>
            <a:avLst/>
            <a:gdLst/>
            <a:ahLst/>
            <a:rect l="0" t="0" r="r" b="b"/>
            <a:pathLst>
              <a:path w="9921" h="9922">
                <a:moveTo>
                  <a:pt x="9921" y="0"/>
                </a:moveTo>
                <a:lnTo>
                  <a:pt x="0" y="9922"/>
                </a:lnTo>
                <a:lnTo>
                  <a:pt x="620" y="9922"/>
                </a:lnTo>
                <a:lnTo>
                  <a:pt x="9921" y="621"/>
                </a:lnTo>
                <a:lnTo>
                  <a:pt x="9921" y="0"/>
                </a:lnTo>
                <a:close/>
              </a:path>
            </a:pathLst>
          </a:custGeom>
          <a:solidFill>
            <a:srgbClr val="19315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3" name=""/>
          <p:cNvSpPr/>
          <p:nvPr/>
        </p:nvSpPr>
        <p:spPr>
          <a:xfrm>
            <a:off x="5795640" y="1793520"/>
            <a:ext cx="3348360" cy="3348720"/>
          </a:xfrm>
          <a:custGeom>
            <a:avLst/>
            <a:gdLst/>
            <a:ahLst/>
            <a:rect l="0" t="0" r="r" b="b"/>
            <a:pathLst>
              <a:path w="9301" h="9302">
                <a:moveTo>
                  <a:pt x="9301" y="0"/>
                </a:moveTo>
                <a:lnTo>
                  <a:pt x="0" y="9302"/>
                </a:lnTo>
                <a:lnTo>
                  <a:pt x="620" y="9302"/>
                </a:lnTo>
                <a:lnTo>
                  <a:pt x="9301" y="620"/>
                </a:lnTo>
                <a:lnTo>
                  <a:pt x="9301" y="0"/>
                </a:lnTo>
                <a:close/>
              </a:path>
            </a:pathLst>
          </a:custGeom>
          <a:solidFill>
            <a:srgbClr val="19325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4" name=""/>
          <p:cNvSpPr/>
          <p:nvPr/>
        </p:nvSpPr>
        <p:spPr>
          <a:xfrm>
            <a:off x="6018840" y="2016720"/>
            <a:ext cx="3125160" cy="3125520"/>
          </a:xfrm>
          <a:custGeom>
            <a:avLst/>
            <a:gdLst/>
            <a:ahLst/>
            <a:rect l="0" t="0" r="r" b="b"/>
            <a:pathLst>
              <a:path w="8681" h="8682">
                <a:moveTo>
                  <a:pt x="8681" y="0"/>
                </a:moveTo>
                <a:lnTo>
                  <a:pt x="0" y="8682"/>
                </a:lnTo>
                <a:lnTo>
                  <a:pt x="620" y="8682"/>
                </a:lnTo>
                <a:lnTo>
                  <a:pt x="8681" y="620"/>
                </a:lnTo>
                <a:lnTo>
                  <a:pt x="8681" y="0"/>
                </a:lnTo>
                <a:close/>
              </a:path>
            </a:pathLst>
          </a:custGeom>
          <a:solidFill>
            <a:srgbClr val="1A325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5" name=""/>
          <p:cNvSpPr/>
          <p:nvPr/>
        </p:nvSpPr>
        <p:spPr>
          <a:xfrm>
            <a:off x="6242040" y="2239920"/>
            <a:ext cx="2901960" cy="2902320"/>
          </a:xfrm>
          <a:custGeom>
            <a:avLst/>
            <a:gdLst/>
            <a:ahLst/>
            <a:rect l="0" t="0" r="r" b="b"/>
            <a:pathLst>
              <a:path w="8061" h="8062">
                <a:moveTo>
                  <a:pt x="8061" y="0"/>
                </a:moveTo>
                <a:lnTo>
                  <a:pt x="0" y="8062"/>
                </a:lnTo>
                <a:lnTo>
                  <a:pt x="620" y="8062"/>
                </a:lnTo>
                <a:lnTo>
                  <a:pt x="8061" y="620"/>
                </a:lnTo>
                <a:lnTo>
                  <a:pt x="8061" y="0"/>
                </a:lnTo>
                <a:close/>
              </a:path>
            </a:pathLst>
          </a:custGeom>
          <a:solidFill>
            <a:srgbClr val="1A335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6" name=""/>
          <p:cNvSpPr/>
          <p:nvPr/>
        </p:nvSpPr>
        <p:spPr>
          <a:xfrm>
            <a:off x="6465240" y="2463120"/>
            <a:ext cx="2678760" cy="2679120"/>
          </a:xfrm>
          <a:custGeom>
            <a:avLst/>
            <a:gdLst/>
            <a:ahLst/>
            <a:rect l="0" t="0" r="r" b="b"/>
            <a:pathLst>
              <a:path w="7441" h="7442">
                <a:moveTo>
                  <a:pt x="7441" y="0"/>
                </a:moveTo>
                <a:lnTo>
                  <a:pt x="0" y="7442"/>
                </a:lnTo>
                <a:lnTo>
                  <a:pt x="620" y="7442"/>
                </a:lnTo>
                <a:lnTo>
                  <a:pt x="7441" y="620"/>
                </a:lnTo>
                <a:lnTo>
                  <a:pt x="7441" y="0"/>
                </a:lnTo>
                <a:close/>
              </a:path>
            </a:pathLst>
          </a:custGeom>
          <a:solidFill>
            <a:srgbClr val="1A345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7" name=""/>
          <p:cNvSpPr/>
          <p:nvPr/>
        </p:nvSpPr>
        <p:spPr>
          <a:xfrm>
            <a:off x="6688440" y="2686320"/>
            <a:ext cx="2455560" cy="2455920"/>
          </a:xfrm>
          <a:custGeom>
            <a:avLst/>
            <a:gdLst/>
            <a:ahLst/>
            <a:rect l="0" t="0" r="r" b="b"/>
            <a:pathLst>
              <a:path w="6821" h="6822">
                <a:moveTo>
                  <a:pt x="6821" y="0"/>
                </a:moveTo>
                <a:lnTo>
                  <a:pt x="0" y="6822"/>
                </a:lnTo>
                <a:lnTo>
                  <a:pt x="620" y="6822"/>
                </a:lnTo>
                <a:lnTo>
                  <a:pt x="6821" y="620"/>
                </a:lnTo>
                <a:lnTo>
                  <a:pt x="6821" y="0"/>
                </a:lnTo>
                <a:close/>
              </a:path>
            </a:pathLst>
          </a:custGeom>
          <a:solidFill>
            <a:srgbClr val="1B345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8" name=""/>
          <p:cNvSpPr/>
          <p:nvPr/>
        </p:nvSpPr>
        <p:spPr>
          <a:xfrm>
            <a:off x="6911640" y="2909520"/>
            <a:ext cx="2232360" cy="2232720"/>
          </a:xfrm>
          <a:custGeom>
            <a:avLst/>
            <a:gdLst/>
            <a:ahLst/>
            <a:rect l="0" t="0" r="r" b="b"/>
            <a:pathLst>
              <a:path w="6201" h="6202">
                <a:moveTo>
                  <a:pt x="6201" y="0"/>
                </a:moveTo>
                <a:lnTo>
                  <a:pt x="0" y="6202"/>
                </a:lnTo>
                <a:lnTo>
                  <a:pt x="620" y="6202"/>
                </a:lnTo>
                <a:lnTo>
                  <a:pt x="6201" y="620"/>
                </a:lnTo>
                <a:lnTo>
                  <a:pt x="6201" y="0"/>
                </a:lnTo>
                <a:close/>
              </a:path>
            </a:pathLst>
          </a:custGeom>
          <a:solidFill>
            <a:srgbClr val="1B355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9" name=""/>
          <p:cNvSpPr/>
          <p:nvPr/>
        </p:nvSpPr>
        <p:spPr>
          <a:xfrm>
            <a:off x="7134840" y="3132720"/>
            <a:ext cx="2009160" cy="2009520"/>
          </a:xfrm>
          <a:custGeom>
            <a:avLst/>
            <a:gdLst/>
            <a:ahLst/>
            <a:rect l="0" t="0" r="r" b="b"/>
            <a:pathLst>
              <a:path w="5581" h="5582">
                <a:moveTo>
                  <a:pt x="5581" y="0"/>
                </a:moveTo>
                <a:lnTo>
                  <a:pt x="0" y="5582"/>
                </a:lnTo>
                <a:lnTo>
                  <a:pt x="620" y="5582"/>
                </a:lnTo>
                <a:lnTo>
                  <a:pt x="5581" y="620"/>
                </a:lnTo>
                <a:lnTo>
                  <a:pt x="5581" y="0"/>
                </a:lnTo>
                <a:close/>
              </a:path>
            </a:pathLst>
          </a:custGeom>
          <a:solidFill>
            <a:srgbClr val="1B355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0" name=""/>
          <p:cNvSpPr/>
          <p:nvPr/>
        </p:nvSpPr>
        <p:spPr>
          <a:xfrm>
            <a:off x="7358040" y="3355920"/>
            <a:ext cx="1785960" cy="1786320"/>
          </a:xfrm>
          <a:custGeom>
            <a:avLst/>
            <a:gdLst/>
            <a:ahLst/>
            <a:rect l="0" t="0" r="r" b="b"/>
            <a:pathLst>
              <a:path w="4961" h="4962">
                <a:moveTo>
                  <a:pt x="4961" y="0"/>
                </a:moveTo>
                <a:lnTo>
                  <a:pt x="0" y="4962"/>
                </a:lnTo>
                <a:lnTo>
                  <a:pt x="620" y="4962"/>
                </a:lnTo>
                <a:lnTo>
                  <a:pt x="4961" y="620"/>
                </a:lnTo>
                <a:lnTo>
                  <a:pt x="4961" y="0"/>
                </a:lnTo>
                <a:close/>
              </a:path>
            </a:pathLst>
          </a:custGeom>
          <a:solidFill>
            <a:srgbClr val="1C365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1" name=""/>
          <p:cNvSpPr/>
          <p:nvPr/>
        </p:nvSpPr>
        <p:spPr>
          <a:xfrm>
            <a:off x="7581240" y="3579120"/>
            <a:ext cx="1562760" cy="1563120"/>
          </a:xfrm>
          <a:custGeom>
            <a:avLst/>
            <a:gdLst/>
            <a:ahLst/>
            <a:rect l="0" t="0" r="r" b="b"/>
            <a:pathLst>
              <a:path w="4341" h="4342">
                <a:moveTo>
                  <a:pt x="4341" y="0"/>
                </a:moveTo>
                <a:lnTo>
                  <a:pt x="0" y="4342"/>
                </a:lnTo>
                <a:lnTo>
                  <a:pt x="620" y="4342"/>
                </a:lnTo>
                <a:lnTo>
                  <a:pt x="4341" y="620"/>
                </a:lnTo>
                <a:lnTo>
                  <a:pt x="4341" y="0"/>
                </a:lnTo>
                <a:close/>
              </a:path>
            </a:pathLst>
          </a:custGeom>
          <a:solidFill>
            <a:srgbClr val="1C365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2" name=""/>
          <p:cNvSpPr/>
          <p:nvPr/>
        </p:nvSpPr>
        <p:spPr>
          <a:xfrm>
            <a:off x="7804440" y="3802320"/>
            <a:ext cx="1339560" cy="1339920"/>
          </a:xfrm>
          <a:custGeom>
            <a:avLst/>
            <a:gdLst/>
            <a:ahLst/>
            <a:rect l="0" t="0" r="r" b="b"/>
            <a:pathLst>
              <a:path w="3721" h="3722">
                <a:moveTo>
                  <a:pt x="3721" y="0"/>
                </a:moveTo>
                <a:lnTo>
                  <a:pt x="0" y="3722"/>
                </a:lnTo>
                <a:lnTo>
                  <a:pt x="620" y="3722"/>
                </a:lnTo>
                <a:lnTo>
                  <a:pt x="3721" y="621"/>
                </a:lnTo>
                <a:lnTo>
                  <a:pt x="3721" y="0"/>
                </a:lnTo>
                <a:close/>
              </a:path>
            </a:pathLst>
          </a:custGeom>
          <a:solidFill>
            <a:srgbClr val="1C375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3" name=""/>
          <p:cNvSpPr/>
          <p:nvPr/>
        </p:nvSpPr>
        <p:spPr>
          <a:xfrm>
            <a:off x="8027640" y="4025880"/>
            <a:ext cx="1116360" cy="1116360"/>
          </a:xfrm>
          <a:custGeom>
            <a:avLst/>
            <a:gdLst/>
            <a:ahLst/>
            <a:rect l="0" t="0" r="r" b="b"/>
            <a:pathLst>
              <a:path w="3101" h="3101">
                <a:moveTo>
                  <a:pt x="3101" y="0"/>
                </a:moveTo>
                <a:lnTo>
                  <a:pt x="0" y="3101"/>
                </a:lnTo>
                <a:lnTo>
                  <a:pt x="620" y="3101"/>
                </a:lnTo>
                <a:lnTo>
                  <a:pt x="3101" y="620"/>
                </a:lnTo>
                <a:lnTo>
                  <a:pt x="3101" y="0"/>
                </a:lnTo>
                <a:close/>
              </a:path>
            </a:pathLst>
          </a:custGeom>
          <a:solidFill>
            <a:srgbClr val="1D375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4" name=""/>
          <p:cNvSpPr/>
          <p:nvPr/>
        </p:nvSpPr>
        <p:spPr>
          <a:xfrm>
            <a:off x="8250840" y="4249080"/>
            <a:ext cx="893160" cy="893160"/>
          </a:xfrm>
          <a:custGeom>
            <a:avLst/>
            <a:gdLst/>
            <a:ahLst/>
            <a:rect l="0" t="0" r="r" b="b"/>
            <a:pathLst>
              <a:path w="2481" h="2481">
                <a:moveTo>
                  <a:pt x="2481" y="0"/>
                </a:moveTo>
                <a:lnTo>
                  <a:pt x="0" y="2481"/>
                </a:lnTo>
                <a:lnTo>
                  <a:pt x="620" y="2481"/>
                </a:lnTo>
                <a:lnTo>
                  <a:pt x="2481" y="620"/>
                </a:lnTo>
                <a:lnTo>
                  <a:pt x="2481" y="0"/>
                </a:lnTo>
                <a:close/>
              </a:path>
            </a:pathLst>
          </a:custGeom>
          <a:solidFill>
            <a:srgbClr val="1D385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5" name=""/>
          <p:cNvSpPr/>
          <p:nvPr/>
        </p:nvSpPr>
        <p:spPr>
          <a:xfrm>
            <a:off x="8474040" y="4472280"/>
            <a:ext cx="669960" cy="669960"/>
          </a:xfrm>
          <a:custGeom>
            <a:avLst/>
            <a:gdLst/>
            <a:ahLst/>
            <a:rect l="0" t="0" r="r" b="b"/>
            <a:pathLst>
              <a:path w="1861" h="1861">
                <a:moveTo>
                  <a:pt x="1861" y="0"/>
                </a:moveTo>
                <a:lnTo>
                  <a:pt x="0" y="1861"/>
                </a:lnTo>
                <a:lnTo>
                  <a:pt x="620" y="1861"/>
                </a:lnTo>
                <a:lnTo>
                  <a:pt x="1861" y="620"/>
                </a:lnTo>
                <a:lnTo>
                  <a:pt x="1861" y="0"/>
                </a:lnTo>
                <a:close/>
              </a:path>
            </a:pathLst>
          </a:custGeom>
          <a:solidFill>
            <a:srgbClr val="1D395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6" name=""/>
          <p:cNvSpPr/>
          <p:nvPr/>
        </p:nvSpPr>
        <p:spPr>
          <a:xfrm>
            <a:off x="8697240" y="4695480"/>
            <a:ext cx="446760" cy="446760"/>
          </a:xfrm>
          <a:custGeom>
            <a:avLst/>
            <a:gdLst/>
            <a:ahLst/>
            <a:rect l="0" t="0" r="r" b="b"/>
            <a:pathLst>
              <a:path w="1241" h="1241">
                <a:moveTo>
                  <a:pt x="1241" y="0"/>
                </a:moveTo>
                <a:lnTo>
                  <a:pt x="0" y="1241"/>
                </a:lnTo>
                <a:lnTo>
                  <a:pt x="621" y="1241"/>
                </a:lnTo>
                <a:lnTo>
                  <a:pt x="1241" y="620"/>
                </a:lnTo>
                <a:lnTo>
                  <a:pt x="1241" y="0"/>
                </a:lnTo>
                <a:close/>
              </a:path>
            </a:pathLst>
          </a:custGeom>
          <a:solidFill>
            <a:srgbClr val="1E39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7" name=""/>
          <p:cNvSpPr/>
          <p:nvPr/>
        </p:nvSpPr>
        <p:spPr>
          <a:xfrm>
            <a:off x="8920440" y="4918680"/>
            <a:ext cx="223560" cy="223560"/>
          </a:xfrm>
          <a:custGeom>
            <a:avLst/>
            <a:gdLst/>
            <a:ahLst/>
            <a:rect l="0" t="0" r="r" b="b"/>
            <a:pathLst>
              <a:path w="621" h="621">
                <a:moveTo>
                  <a:pt x="621" y="0"/>
                </a:moveTo>
                <a:lnTo>
                  <a:pt x="0" y="621"/>
                </a:lnTo>
                <a:lnTo>
                  <a:pt x="621" y="621"/>
                </a:lnTo>
                <a:lnTo>
                  <a:pt x="621" y="0"/>
                </a:lnTo>
                <a:close/>
              </a:path>
            </a:pathLst>
          </a:custGeom>
          <a:solidFill>
            <a:srgbClr val="1E3A5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8" name=""/>
          <p:cNvSpPr txBox="1"/>
          <p:nvPr/>
        </p:nvSpPr>
        <p:spPr>
          <a:xfrm>
            <a:off x="3424680" y="1357920"/>
            <a:ext cx="2337480" cy="512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360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Thank You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9" name=""/>
          <p:cNvSpPr txBox="1"/>
          <p:nvPr/>
        </p:nvSpPr>
        <p:spPr>
          <a:xfrm>
            <a:off x="3803400" y="2031480"/>
            <a:ext cx="1537920" cy="256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800" b="0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Where Life Fits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0" name=""/>
          <p:cNvSpPr txBox="1"/>
          <p:nvPr/>
        </p:nvSpPr>
        <p:spPr>
          <a:xfrm>
            <a:off x="3656520" y="2717640"/>
            <a:ext cx="18284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Steve Vettori</a:t>
            </a:r>
            <a:r>
              <a:rPr lang="en-US" sz="105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, Founder &amp; CEO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1" name=""/>
          <p:cNvSpPr txBox="1"/>
          <p:nvPr/>
        </p:nvSpPr>
        <p:spPr>
          <a:xfrm>
            <a:off x="3591000" y="2955960"/>
            <a:ext cx="19533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Carlos Ferreira</a:t>
            </a:r>
            <a:r>
              <a:rPr lang="en-US" sz="105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, Founder &amp; CTO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2" name=""/>
          <p:cNvSpPr txBox="1"/>
          <p:nvPr/>
        </p:nvSpPr>
        <p:spPr>
          <a:xfrm>
            <a:off x="3801240" y="3193920"/>
            <a:ext cx="153360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Needham, Massachusetts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3" name=""/>
          <p:cNvSpPr txBox="1"/>
          <p:nvPr/>
        </p:nvSpPr>
        <p:spPr>
          <a:xfrm>
            <a:off x="4051080" y="3614760"/>
            <a:ext cx="104220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200" b="0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massdwell.com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60A5FA"/>
                </a:solidFill>
              </a:defRPr>
            </a:pPr>
            <a:r>
              <a:t>AI-Powered Operations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i="1">
                <a:solidFill>
                  <a:srgbClr val="A78BFA"/>
                </a:solidFill>
              </a:defRPr>
            </a:pPr>
            <a:r>
              <a:t>We don't just build with AI. We run with AI.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011680"/>
            <a:ext cx="548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🤖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" y="201168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AI Voice Assistant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7280" y="2331720"/>
            <a:ext cx="7315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Qualifies leads 24/7, books follow-ups automatically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880360"/>
            <a:ext cx="548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📊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7280" y="288036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Intelligent CRM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7280" y="3200400"/>
            <a:ext cx="7315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No lead goes 24+ hours without follow-up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3749040"/>
            <a:ext cx="548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📧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7280" y="374904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Automated Outreach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280" y="4069080"/>
            <a:ext cx="7315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Email triage, drafting, and response scheduling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4617720"/>
            <a:ext cx="5486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📈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280" y="461772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/>
            </a:pPr>
            <a:r>
              <a:t>Real-Time Analytics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7280" y="4937760"/>
            <a:ext cx="7315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/>
            </a:pPr>
            <a:r>
              <a:t>Pipeline forecasting and market monitoring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" y="566928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 b="1">
                <a:solidFill>
                  <a:srgbClr val="4ADE80"/>
                </a:solidFill>
              </a:defRPr>
            </a:pPr>
            <a:r>
              <a:t>Small team. Massive output. AI amplifies every role.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"/>
          <p:cNvSpPr/>
          <p:nvPr/>
        </p:nvSpPr>
        <p:spPr>
          <a:xfrm>
            <a:off x="0" y="0"/>
            <a:ext cx="223560" cy="223560"/>
          </a:xfrm>
          <a:custGeom>
            <a:avLst/>
            <a:gdLst/>
            <a:ahLst/>
            <a:rect l="0" t="0" r="r" b="b"/>
            <a:pathLst>
              <a:path w="621" h="621">
                <a:moveTo>
                  <a:pt x="0" y="0"/>
                </a:moveTo>
                <a:lnTo>
                  <a:pt x="0" y="621"/>
                </a:lnTo>
                <a:lnTo>
                  <a:pt x="621" y="0"/>
                </a:lnTo>
                <a:lnTo>
                  <a:pt x="0" y="0"/>
                </a:lnTo>
                <a:close/>
              </a:path>
            </a:pathLst>
          </a:custGeom>
          <a:solidFill>
            <a:srgbClr val="0A162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"/>
          <p:cNvSpPr/>
          <p:nvPr/>
        </p:nvSpPr>
        <p:spPr>
          <a:xfrm>
            <a:off x="0" y="0"/>
            <a:ext cx="446760" cy="446760"/>
          </a:xfrm>
          <a:custGeom>
            <a:avLst/>
            <a:gdLst/>
            <a:ahLst/>
            <a:rect l="0" t="0" r="r" b="b"/>
            <a:pathLst>
              <a:path w="1241" h="1241">
                <a:moveTo>
                  <a:pt x="621" y="0"/>
                </a:moveTo>
                <a:lnTo>
                  <a:pt x="0" y="621"/>
                </a:lnTo>
                <a:lnTo>
                  <a:pt x="0" y="1241"/>
                </a:lnTo>
                <a:lnTo>
                  <a:pt x="1241" y="0"/>
                </a:lnTo>
                <a:lnTo>
                  <a:pt x="621" y="0"/>
                </a:lnTo>
                <a:close/>
              </a:path>
            </a:pathLst>
          </a:custGeom>
          <a:solidFill>
            <a:srgbClr val="0A172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"/>
          <p:cNvSpPr/>
          <p:nvPr/>
        </p:nvSpPr>
        <p:spPr>
          <a:xfrm>
            <a:off x="0" y="0"/>
            <a:ext cx="669960" cy="669960"/>
          </a:xfrm>
          <a:custGeom>
            <a:avLst/>
            <a:gdLst/>
            <a:ahLst/>
            <a:rect l="0" t="0" r="r" b="b"/>
            <a:pathLst>
              <a:path w="1861" h="1861">
                <a:moveTo>
                  <a:pt x="1241" y="0"/>
                </a:moveTo>
                <a:lnTo>
                  <a:pt x="0" y="1241"/>
                </a:lnTo>
                <a:lnTo>
                  <a:pt x="0" y="1861"/>
                </a:lnTo>
                <a:lnTo>
                  <a:pt x="1861" y="0"/>
                </a:lnTo>
                <a:lnTo>
                  <a:pt x="1241" y="0"/>
                </a:lnTo>
                <a:close/>
              </a:path>
            </a:pathLst>
          </a:custGeom>
          <a:solidFill>
            <a:srgbClr val="0B172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"/>
          <p:cNvSpPr/>
          <p:nvPr/>
        </p:nvSpPr>
        <p:spPr>
          <a:xfrm>
            <a:off x="0" y="0"/>
            <a:ext cx="893160" cy="893160"/>
          </a:xfrm>
          <a:custGeom>
            <a:avLst/>
            <a:gdLst/>
            <a:ahLst/>
            <a:rect l="0" t="0" r="r" b="b"/>
            <a:pathLst>
              <a:path w="2481" h="2481">
                <a:moveTo>
                  <a:pt x="1861" y="0"/>
                </a:moveTo>
                <a:lnTo>
                  <a:pt x="0" y="1861"/>
                </a:lnTo>
                <a:lnTo>
                  <a:pt x="0" y="2481"/>
                </a:lnTo>
                <a:lnTo>
                  <a:pt x="2481" y="0"/>
                </a:lnTo>
                <a:lnTo>
                  <a:pt x="1861" y="0"/>
                </a:lnTo>
                <a:close/>
              </a:path>
            </a:pathLst>
          </a:custGeom>
          <a:solidFill>
            <a:srgbClr val="0B182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"/>
          <p:cNvSpPr/>
          <p:nvPr/>
        </p:nvSpPr>
        <p:spPr>
          <a:xfrm>
            <a:off x="0" y="0"/>
            <a:ext cx="1116360" cy="1116360"/>
          </a:xfrm>
          <a:custGeom>
            <a:avLst/>
            <a:gdLst/>
            <a:ahLst/>
            <a:rect l="0" t="0" r="r" b="b"/>
            <a:pathLst>
              <a:path w="3101" h="3101">
                <a:moveTo>
                  <a:pt x="2481" y="0"/>
                </a:moveTo>
                <a:lnTo>
                  <a:pt x="0" y="2481"/>
                </a:lnTo>
                <a:lnTo>
                  <a:pt x="0" y="3101"/>
                </a:lnTo>
                <a:lnTo>
                  <a:pt x="3101" y="0"/>
                </a:lnTo>
                <a:lnTo>
                  <a:pt x="2481" y="0"/>
                </a:lnTo>
                <a:close/>
              </a:path>
            </a:pathLst>
          </a:custGeom>
          <a:solidFill>
            <a:srgbClr val="0B192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"/>
          <p:cNvSpPr/>
          <p:nvPr/>
        </p:nvSpPr>
        <p:spPr>
          <a:xfrm>
            <a:off x="0" y="0"/>
            <a:ext cx="1339560" cy="1339560"/>
          </a:xfrm>
          <a:custGeom>
            <a:avLst/>
            <a:gdLst/>
            <a:ahLst/>
            <a:rect l="0" t="0" r="r" b="b"/>
            <a:pathLst>
              <a:path w="3721" h="3721">
                <a:moveTo>
                  <a:pt x="3101" y="0"/>
                </a:moveTo>
                <a:lnTo>
                  <a:pt x="0" y="3101"/>
                </a:lnTo>
                <a:lnTo>
                  <a:pt x="0" y="3721"/>
                </a:lnTo>
                <a:lnTo>
                  <a:pt x="3721" y="0"/>
                </a:lnTo>
                <a:lnTo>
                  <a:pt x="3101" y="0"/>
                </a:lnTo>
                <a:close/>
              </a:path>
            </a:pathLst>
          </a:custGeom>
          <a:solidFill>
            <a:srgbClr val="0C192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"/>
          <p:cNvSpPr/>
          <p:nvPr/>
        </p:nvSpPr>
        <p:spPr>
          <a:xfrm>
            <a:off x="0" y="0"/>
            <a:ext cx="1562760" cy="1562760"/>
          </a:xfrm>
          <a:custGeom>
            <a:avLst/>
            <a:gdLst/>
            <a:ahLst/>
            <a:rect l="0" t="0" r="r" b="b"/>
            <a:pathLst>
              <a:path w="4341" h="4341">
                <a:moveTo>
                  <a:pt x="3721" y="0"/>
                </a:moveTo>
                <a:lnTo>
                  <a:pt x="0" y="3721"/>
                </a:lnTo>
                <a:lnTo>
                  <a:pt x="0" y="4341"/>
                </a:lnTo>
                <a:lnTo>
                  <a:pt x="4341" y="0"/>
                </a:lnTo>
                <a:lnTo>
                  <a:pt x="3721" y="0"/>
                </a:lnTo>
                <a:close/>
              </a:path>
            </a:pathLst>
          </a:custGeom>
          <a:solidFill>
            <a:srgbClr val="0C1A2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"/>
          <p:cNvSpPr/>
          <p:nvPr/>
        </p:nvSpPr>
        <p:spPr>
          <a:xfrm>
            <a:off x="0" y="0"/>
            <a:ext cx="1785960" cy="1785960"/>
          </a:xfrm>
          <a:custGeom>
            <a:avLst/>
            <a:gdLst/>
            <a:ahLst/>
            <a:rect l="0" t="0" r="r" b="b"/>
            <a:pathLst>
              <a:path w="4961" h="4961">
                <a:moveTo>
                  <a:pt x="4341" y="0"/>
                </a:moveTo>
                <a:lnTo>
                  <a:pt x="0" y="4341"/>
                </a:lnTo>
                <a:lnTo>
                  <a:pt x="0" y="4961"/>
                </a:lnTo>
                <a:lnTo>
                  <a:pt x="4961" y="0"/>
                </a:lnTo>
                <a:lnTo>
                  <a:pt x="4341" y="0"/>
                </a:lnTo>
                <a:close/>
              </a:path>
            </a:pathLst>
          </a:custGeom>
          <a:solidFill>
            <a:srgbClr val="0C1A2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"/>
          <p:cNvSpPr/>
          <p:nvPr/>
        </p:nvSpPr>
        <p:spPr>
          <a:xfrm>
            <a:off x="0" y="0"/>
            <a:ext cx="2009160" cy="2009160"/>
          </a:xfrm>
          <a:custGeom>
            <a:avLst/>
            <a:gdLst/>
            <a:ahLst/>
            <a:rect l="0" t="0" r="r" b="b"/>
            <a:pathLst>
              <a:path w="5581" h="5581">
                <a:moveTo>
                  <a:pt x="4961" y="0"/>
                </a:moveTo>
                <a:lnTo>
                  <a:pt x="0" y="4961"/>
                </a:lnTo>
                <a:lnTo>
                  <a:pt x="0" y="5581"/>
                </a:lnTo>
                <a:lnTo>
                  <a:pt x="5581" y="0"/>
                </a:lnTo>
                <a:lnTo>
                  <a:pt x="4961" y="0"/>
                </a:lnTo>
                <a:close/>
              </a:path>
            </a:pathLst>
          </a:custGeom>
          <a:solidFill>
            <a:srgbClr val="0D1B2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"/>
          <p:cNvSpPr/>
          <p:nvPr/>
        </p:nvSpPr>
        <p:spPr>
          <a:xfrm>
            <a:off x="0" y="0"/>
            <a:ext cx="2232360" cy="2232360"/>
          </a:xfrm>
          <a:custGeom>
            <a:avLst/>
            <a:gdLst/>
            <a:ahLst/>
            <a:rect l="0" t="0" r="r" b="b"/>
            <a:pathLst>
              <a:path w="6201" h="6201">
                <a:moveTo>
                  <a:pt x="5581" y="0"/>
                </a:moveTo>
                <a:lnTo>
                  <a:pt x="0" y="5581"/>
                </a:lnTo>
                <a:lnTo>
                  <a:pt x="0" y="6201"/>
                </a:lnTo>
                <a:lnTo>
                  <a:pt x="6201" y="0"/>
                </a:lnTo>
                <a:lnTo>
                  <a:pt x="5581" y="0"/>
                </a:lnTo>
                <a:close/>
              </a:path>
            </a:pathLst>
          </a:custGeom>
          <a:solidFill>
            <a:srgbClr val="0D1B3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"/>
          <p:cNvSpPr/>
          <p:nvPr/>
        </p:nvSpPr>
        <p:spPr>
          <a:xfrm>
            <a:off x="0" y="0"/>
            <a:ext cx="2455560" cy="2455560"/>
          </a:xfrm>
          <a:custGeom>
            <a:avLst/>
            <a:gdLst/>
            <a:ahLst/>
            <a:rect l="0" t="0" r="r" b="b"/>
            <a:pathLst>
              <a:path w="6821" h="6821">
                <a:moveTo>
                  <a:pt x="6201" y="0"/>
                </a:moveTo>
                <a:lnTo>
                  <a:pt x="0" y="6201"/>
                </a:lnTo>
                <a:lnTo>
                  <a:pt x="0" y="6821"/>
                </a:lnTo>
                <a:lnTo>
                  <a:pt x="6821" y="0"/>
                </a:lnTo>
                <a:lnTo>
                  <a:pt x="6201" y="0"/>
                </a:lnTo>
                <a:close/>
              </a:path>
            </a:pathLst>
          </a:custGeom>
          <a:solidFill>
            <a:srgbClr val="0D1C3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"/>
          <p:cNvSpPr/>
          <p:nvPr/>
        </p:nvSpPr>
        <p:spPr>
          <a:xfrm>
            <a:off x="0" y="0"/>
            <a:ext cx="2678760" cy="2678760"/>
          </a:xfrm>
          <a:custGeom>
            <a:avLst/>
            <a:gdLst/>
            <a:ahLst/>
            <a:rect l="0" t="0" r="r" b="b"/>
            <a:pathLst>
              <a:path w="7441" h="7441">
                <a:moveTo>
                  <a:pt x="6821" y="0"/>
                </a:moveTo>
                <a:lnTo>
                  <a:pt x="0" y="6821"/>
                </a:lnTo>
                <a:lnTo>
                  <a:pt x="0" y="7441"/>
                </a:lnTo>
                <a:lnTo>
                  <a:pt x="7441" y="0"/>
                </a:lnTo>
                <a:lnTo>
                  <a:pt x="6821" y="0"/>
                </a:lnTo>
                <a:close/>
              </a:path>
            </a:pathLst>
          </a:custGeom>
          <a:solidFill>
            <a:srgbClr val="0E1C3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"/>
          <p:cNvSpPr/>
          <p:nvPr/>
        </p:nvSpPr>
        <p:spPr>
          <a:xfrm>
            <a:off x="0" y="0"/>
            <a:ext cx="2901960" cy="2901960"/>
          </a:xfrm>
          <a:custGeom>
            <a:avLst/>
            <a:gdLst/>
            <a:ahLst/>
            <a:rect l="0" t="0" r="r" b="b"/>
            <a:pathLst>
              <a:path w="8061" h="8061">
                <a:moveTo>
                  <a:pt x="7441" y="0"/>
                </a:moveTo>
                <a:lnTo>
                  <a:pt x="0" y="7441"/>
                </a:lnTo>
                <a:lnTo>
                  <a:pt x="0" y="8061"/>
                </a:lnTo>
                <a:lnTo>
                  <a:pt x="8061" y="0"/>
                </a:lnTo>
                <a:lnTo>
                  <a:pt x="7441" y="0"/>
                </a:lnTo>
                <a:close/>
              </a:path>
            </a:pathLst>
          </a:custGeom>
          <a:solidFill>
            <a:srgbClr val="0E1D3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"/>
          <p:cNvSpPr/>
          <p:nvPr/>
        </p:nvSpPr>
        <p:spPr>
          <a:xfrm>
            <a:off x="0" y="0"/>
            <a:ext cx="3125160" cy="3125160"/>
          </a:xfrm>
          <a:custGeom>
            <a:avLst/>
            <a:gdLst/>
            <a:ahLst/>
            <a:rect l="0" t="0" r="r" b="b"/>
            <a:pathLst>
              <a:path w="8681" h="8681">
                <a:moveTo>
                  <a:pt x="8061" y="0"/>
                </a:moveTo>
                <a:lnTo>
                  <a:pt x="0" y="8061"/>
                </a:lnTo>
                <a:lnTo>
                  <a:pt x="0" y="8681"/>
                </a:lnTo>
                <a:lnTo>
                  <a:pt x="8681" y="0"/>
                </a:lnTo>
                <a:lnTo>
                  <a:pt x="8061" y="0"/>
                </a:lnTo>
                <a:close/>
              </a:path>
            </a:pathLst>
          </a:custGeom>
          <a:solidFill>
            <a:srgbClr val="0E1E3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"/>
          <p:cNvSpPr/>
          <p:nvPr/>
        </p:nvSpPr>
        <p:spPr>
          <a:xfrm>
            <a:off x="0" y="0"/>
            <a:ext cx="3348360" cy="3348360"/>
          </a:xfrm>
          <a:custGeom>
            <a:avLst/>
            <a:gdLst/>
            <a:ahLst/>
            <a:rect l="0" t="0" r="r" b="b"/>
            <a:pathLst>
              <a:path w="9301" h="9301">
                <a:moveTo>
                  <a:pt x="8681" y="0"/>
                </a:moveTo>
                <a:lnTo>
                  <a:pt x="0" y="8681"/>
                </a:lnTo>
                <a:lnTo>
                  <a:pt x="0" y="9301"/>
                </a:lnTo>
                <a:lnTo>
                  <a:pt x="9301" y="0"/>
                </a:lnTo>
                <a:lnTo>
                  <a:pt x="8681" y="0"/>
                </a:lnTo>
                <a:close/>
              </a:path>
            </a:pathLst>
          </a:custGeom>
          <a:solidFill>
            <a:srgbClr val="0F1E3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"/>
          <p:cNvSpPr/>
          <p:nvPr/>
        </p:nvSpPr>
        <p:spPr>
          <a:xfrm>
            <a:off x="0" y="0"/>
            <a:ext cx="3571560" cy="3571560"/>
          </a:xfrm>
          <a:custGeom>
            <a:avLst/>
            <a:gdLst/>
            <a:ahLst/>
            <a:rect l="0" t="0" r="r" b="b"/>
            <a:pathLst>
              <a:path w="9921" h="9921">
                <a:moveTo>
                  <a:pt x="9301" y="0"/>
                </a:moveTo>
                <a:lnTo>
                  <a:pt x="0" y="9301"/>
                </a:lnTo>
                <a:lnTo>
                  <a:pt x="0" y="9921"/>
                </a:lnTo>
                <a:lnTo>
                  <a:pt x="9921" y="0"/>
                </a:lnTo>
                <a:lnTo>
                  <a:pt x="9301" y="0"/>
                </a:lnTo>
                <a:close/>
              </a:path>
            </a:pathLst>
          </a:custGeom>
          <a:solidFill>
            <a:srgbClr val="0F1F3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"/>
          <p:cNvSpPr/>
          <p:nvPr/>
        </p:nvSpPr>
        <p:spPr>
          <a:xfrm>
            <a:off x="0" y="0"/>
            <a:ext cx="3794760" cy="3794760"/>
          </a:xfrm>
          <a:custGeom>
            <a:avLst/>
            <a:gdLst/>
            <a:ahLst/>
            <a:rect l="0" t="0" r="r" b="b"/>
            <a:pathLst>
              <a:path w="10541" h="10541">
                <a:moveTo>
                  <a:pt x="9921" y="0"/>
                </a:moveTo>
                <a:lnTo>
                  <a:pt x="0" y="9921"/>
                </a:lnTo>
                <a:lnTo>
                  <a:pt x="0" y="10541"/>
                </a:lnTo>
                <a:lnTo>
                  <a:pt x="10541" y="0"/>
                </a:lnTo>
                <a:lnTo>
                  <a:pt x="9921" y="0"/>
                </a:lnTo>
                <a:close/>
              </a:path>
            </a:pathLst>
          </a:custGeom>
          <a:solidFill>
            <a:srgbClr val="0F1F3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"/>
          <p:cNvSpPr/>
          <p:nvPr/>
        </p:nvSpPr>
        <p:spPr>
          <a:xfrm>
            <a:off x="0" y="0"/>
            <a:ext cx="4017960" cy="4017960"/>
          </a:xfrm>
          <a:custGeom>
            <a:avLst/>
            <a:gdLst/>
            <a:ahLst/>
            <a:rect l="0" t="0" r="r" b="b"/>
            <a:pathLst>
              <a:path w="11161" h="11161">
                <a:moveTo>
                  <a:pt x="10541" y="0"/>
                </a:moveTo>
                <a:lnTo>
                  <a:pt x="0" y="10541"/>
                </a:lnTo>
                <a:lnTo>
                  <a:pt x="0" y="11161"/>
                </a:lnTo>
                <a:lnTo>
                  <a:pt x="11161" y="0"/>
                </a:lnTo>
                <a:lnTo>
                  <a:pt x="10541" y="0"/>
                </a:lnTo>
                <a:close/>
              </a:path>
            </a:pathLst>
          </a:custGeom>
          <a:solidFill>
            <a:srgbClr val="0F203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"/>
          <p:cNvSpPr/>
          <p:nvPr/>
        </p:nvSpPr>
        <p:spPr>
          <a:xfrm>
            <a:off x="0" y="0"/>
            <a:ext cx="4241160" cy="4241160"/>
          </a:xfrm>
          <a:custGeom>
            <a:avLst/>
            <a:gdLst/>
            <a:ahLst/>
            <a:rect l="0" t="0" r="r" b="b"/>
            <a:pathLst>
              <a:path w="11781" h="11781">
                <a:moveTo>
                  <a:pt x="11161" y="0"/>
                </a:moveTo>
                <a:lnTo>
                  <a:pt x="0" y="11161"/>
                </a:lnTo>
                <a:lnTo>
                  <a:pt x="0" y="11781"/>
                </a:lnTo>
                <a:lnTo>
                  <a:pt x="11781" y="0"/>
                </a:lnTo>
                <a:lnTo>
                  <a:pt x="11161" y="0"/>
                </a:lnTo>
                <a:close/>
              </a:path>
            </a:pathLst>
          </a:custGeom>
          <a:solidFill>
            <a:srgbClr val="10203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"/>
          <p:cNvSpPr/>
          <p:nvPr/>
        </p:nvSpPr>
        <p:spPr>
          <a:xfrm>
            <a:off x="0" y="0"/>
            <a:ext cx="4464720" cy="4464720"/>
          </a:xfrm>
          <a:custGeom>
            <a:avLst/>
            <a:gdLst/>
            <a:ahLst/>
            <a:rect l="0" t="0" r="r" b="b"/>
            <a:pathLst>
              <a:path w="12402" h="12402">
                <a:moveTo>
                  <a:pt x="11781" y="0"/>
                </a:moveTo>
                <a:lnTo>
                  <a:pt x="0" y="11781"/>
                </a:lnTo>
                <a:lnTo>
                  <a:pt x="0" y="12402"/>
                </a:lnTo>
                <a:lnTo>
                  <a:pt x="12402" y="0"/>
                </a:lnTo>
                <a:lnTo>
                  <a:pt x="11781" y="0"/>
                </a:lnTo>
                <a:close/>
              </a:path>
            </a:pathLst>
          </a:custGeom>
          <a:solidFill>
            <a:srgbClr val="10213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"/>
          <p:cNvSpPr/>
          <p:nvPr/>
        </p:nvSpPr>
        <p:spPr>
          <a:xfrm>
            <a:off x="0" y="0"/>
            <a:ext cx="4687920" cy="4687920"/>
          </a:xfrm>
          <a:custGeom>
            <a:avLst/>
            <a:gdLst/>
            <a:ahLst/>
            <a:rect l="0" t="0" r="r" b="b"/>
            <a:pathLst>
              <a:path w="13022" h="13022">
                <a:moveTo>
                  <a:pt x="12402" y="0"/>
                </a:moveTo>
                <a:lnTo>
                  <a:pt x="0" y="12402"/>
                </a:lnTo>
                <a:lnTo>
                  <a:pt x="0" y="13022"/>
                </a:lnTo>
                <a:lnTo>
                  <a:pt x="13022" y="0"/>
                </a:lnTo>
                <a:lnTo>
                  <a:pt x="12402" y="0"/>
                </a:lnTo>
                <a:close/>
              </a:path>
            </a:pathLst>
          </a:custGeom>
          <a:solidFill>
            <a:srgbClr val="10223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"/>
          <p:cNvSpPr/>
          <p:nvPr/>
        </p:nvSpPr>
        <p:spPr>
          <a:xfrm>
            <a:off x="0" y="0"/>
            <a:ext cx="4911120" cy="4911120"/>
          </a:xfrm>
          <a:custGeom>
            <a:avLst/>
            <a:gdLst/>
            <a:ahLst/>
            <a:rect l="0" t="0" r="r" b="b"/>
            <a:pathLst>
              <a:path w="13642" h="13642">
                <a:moveTo>
                  <a:pt x="13022" y="0"/>
                </a:moveTo>
                <a:lnTo>
                  <a:pt x="0" y="13022"/>
                </a:lnTo>
                <a:lnTo>
                  <a:pt x="0" y="13642"/>
                </a:lnTo>
                <a:lnTo>
                  <a:pt x="13642" y="0"/>
                </a:lnTo>
                <a:lnTo>
                  <a:pt x="13022" y="0"/>
                </a:lnTo>
                <a:close/>
              </a:path>
            </a:pathLst>
          </a:custGeom>
          <a:solidFill>
            <a:srgbClr val="11223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"/>
          <p:cNvSpPr/>
          <p:nvPr/>
        </p:nvSpPr>
        <p:spPr>
          <a:xfrm>
            <a:off x="0" y="0"/>
            <a:ext cx="5134320" cy="5134320"/>
          </a:xfrm>
          <a:custGeom>
            <a:avLst/>
            <a:gdLst/>
            <a:ahLst/>
            <a:rect l="0" t="0" r="r" b="b"/>
            <a:pathLst>
              <a:path w="14262" h="14262">
                <a:moveTo>
                  <a:pt x="13642" y="0"/>
                </a:moveTo>
                <a:lnTo>
                  <a:pt x="0" y="13642"/>
                </a:lnTo>
                <a:lnTo>
                  <a:pt x="0" y="14262"/>
                </a:lnTo>
                <a:lnTo>
                  <a:pt x="14262" y="0"/>
                </a:lnTo>
                <a:lnTo>
                  <a:pt x="13642" y="0"/>
                </a:lnTo>
                <a:close/>
              </a:path>
            </a:pathLst>
          </a:custGeom>
          <a:solidFill>
            <a:srgbClr val="11233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"/>
          <p:cNvSpPr/>
          <p:nvPr/>
        </p:nvSpPr>
        <p:spPr>
          <a:xfrm>
            <a:off x="0" y="0"/>
            <a:ext cx="5142240" cy="5142240"/>
          </a:xfrm>
          <a:custGeom>
            <a:avLst/>
            <a:gdLst/>
            <a:ahLst/>
            <a:rect l="0" t="0" r="r" b="b"/>
            <a:pathLst>
              <a:path w="14284" h="14284">
                <a:moveTo>
                  <a:pt x="14262" y="0"/>
                </a:moveTo>
                <a:lnTo>
                  <a:pt x="0" y="14262"/>
                </a:lnTo>
                <a:lnTo>
                  <a:pt x="0" y="14284"/>
                </a:lnTo>
                <a:lnTo>
                  <a:pt x="14284" y="0"/>
                </a:lnTo>
                <a:lnTo>
                  <a:pt x="14262" y="0"/>
                </a:lnTo>
                <a:close/>
              </a:path>
            </a:pathLst>
          </a:custGeom>
          <a:solidFill>
            <a:srgbClr val="11233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"/>
          <p:cNvSpPr/>
          <p:nvPr/>
        </p:nvSpPr>
        <p:spPr>
          <a:xfrm>
            <a:off x="0" y="0"/>
            <a:ext cx="5357520" cy="5142240"/>
          </a:xfrm>
          <a:custGeom>
            <a:avLst/>
            <a:gdLst/>
            <a:ahLst/>
            <a:rect l="0" t="0" r="r" b="b"/>
            <a:pathLst>
              <a:path w="14882" h="14284">
                <a:moveTo>
                  <a:pt x="14284" y="0"/>
                </a:moveTo>
                <a:lnTo>
                  <a:pt x="0" y="14284"/>
                </a:lnTo>
                <a:lnTo>
                  <a:pt x="597" y="14284"/>
                </a:lnTo>
                <a:lnTo>
                  <a:pt x="14882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1243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"/>
          <p:cNvSpPr/>
          <p:nvPr/>
        </p:nvSpPr>
        <p:spPr>
          <a:xfrm>
            <a:off x="214920" y="0"/>
            <a:ext cx="5365800" cy="5142240"/>
          </a:xfrm>
          <a:custGeom>
            <a:avLst/>
            <a:gdLst/>
            <a:ahLst/>
            <a:rect l="0" t="0" r="r" b="b"/>
            <a:pathLst>
              <a:path w="14905" h="14284">
                <a:moveTo>
                  <a:pt x="14285" y="0"/>
                </a:moveTo>
                <a:lnTo>
                  <a:pt x="0" y="14284"/>
                </a:lnTo>
                <a:lnTo>
                  <a:pt x="621" y="14284"/>
                </a:lnTo>
                <a:lnTo>
                  <a:pt x="14905" y="0"/>
                </a:lnTo>
                <a:lnTo>
                  <a:pt x="14285" y="0"/>
                </a:lnTo>
                <a:close/>
              </a:path>
            </a:pathLst>
          </a:custGeom>
          <a:solidFill>
            <a:srgbClr val="12243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"/>
          <p:cNvSpPr/>
          <p:nvPr/>
        </p:nvSpPr>
        <p:spPr>
          <a:xfrm>
            <a:off x="4384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2243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"/>
          <p:cNvSpPr/>
          <p:nvPr/>
        </p:nvSpPr>
        <p:spPr>
          <a:xfrm>
            <a:off x="6616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2253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"/>
          <p:cNvSpPr/>
          <p:nvPr/>
        </p:nvSpPr>
        <p:spPr>
          <a:xfrm>
            <a:off x="8848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3254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"/>
          <p:cNvSpPr/>
          <p:nvPr/>
        </p:nvSpPr>
        <p:spPr>
          <a:xfrm>
            <a:off x="11080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3264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"/>
          <p:cNvSpPr/>
          <p:nvPr/>
        </p:nvSpPr>
        <p:spPr>
          <a:xfrm>
            <a:off x="13312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3274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"/>
          <p:cNvSpPr/>
          <p:nvPr/>
        </p:nvSpPr>
        <p:spPr>
          <a:xfrm>
            <a:off x="15544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74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"/>
          <p:cNvSpPr/>
          <p:nvPr/>
        </p:nvSpPr>
        <p:spPr>
          <a:xfrm>
            <a:off x="17776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84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"/>
          <p:cNvSpPr/>
          <p:nvPr/>
        </p:nvSpPr>
        <p:spPr>
          <a:xfrm>
            <a:off x="20008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84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"/>
          <p:cNvSpPr/>
          <p:nvPr/>
        </p:nvSpPr>
        <p:spPr>
          <a:xfrm>
            <a:off x="22240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94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"/>
          <p:cNvSpPr/>
          <p:nvPr/>
        </p:nvSpPr>
        <p:spPr>
          <a:xfrm>
            <a:off x="24472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5294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"/>
          <p:cNvSpPr/>
          <p:nvPr/>
        </p:nvSpPr>
        <p:spPr>
          <a:xfrm>
            <a:off x="26704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1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52A4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"/>
          <p:cNvSpPr/>
          <p:nvPr/>
        </p:nvSpPr>
        <p:spPr>
          <a:xfrm>
            <a:off x="28936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3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3" y="0"/>
                </a:lnTo>
                <a:close/>
              </a:path>
            </a:pathLst>
          </a:custGeom>
          <a:solidFill>
            <a:srgbClr val="152B4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"/>
          <p:cNvSpPr/>
          <p:nvPr/>
        </p:nvSpPr>
        <p:spPr>
          <a:xfrm>
            <a:off x="31168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62B4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"/>
          <p:cNvSpPr/>
          <p:nvPr/>
        </p:nvSpPr>
        <p:spPr>
          <a:xfrm>
            <a:off x="33400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62C4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"/>
          <p:cNvSpPr/>
          <p:nvPr/>
        </p:nvSpPr>
        <p:spPr>
          <a:xfrm>
            <a:off x="3563280" y="0"/>
            <a:ext cx="5365800" cy="5142240"/>
          </a:xfrm>
          <a:custGeom>
            <a:avLst/>
            <a:gdLst/>
            <a:ahLst/>
            <a:rect l="0" t="0" r="r" b="b"/>
            <a:pathLst>
              <a:path w="14905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5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62C4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"/>
          <p:cNvSpPr/>
          <p:nvPr/>
        </p:nvSpPr>
        <p:spPr>
          <a:xfrm>
            <a:off x="3786480" y="0"/>
            <a:ext cx="5357520" cy="5142240"/>
          </a:xfrm>
          <a:custGeom>
            <a:avLst/>
            <a:gdLst/>
            <a:ahLst/>
            <a:rect l="0" t="0" r="r" b="b"/>
            <a:pathLst>
              <a:path w="14882" h="14284">
                <a:moveTo>
                  <a:pt x="14285" y="0"/>
                </a:moveTo>
                <a:lnTo>
                  <a:pt x="0" y="14284"/>
                </a:lnTo>
                <a:lnTo>
                  <a:pt x="598" y="14284"/>
                </a:lnTo>
                <a:lnTo>
                  <a:pt x="14882" y="0"/>
                </a:lnTo>
                <a:lnTo>
                  <a:pt x="14285" y="0"/>
                </a:lnTo>
                <a:close/>
              </a:path>
            </a:pathLst>
          </a:custGeom>
          <a:solidFill>
            <a:srgbClr val="172D4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"/>
          <p:cNvSpPr/>
          <p:nvPr/>
        </p:nvSpPr>
        <p:spPr>
          <a:xfrm>
            <a:off x="4001760" y="0"/>
            <a:ext cx="5142240" cy="5142240"/>
          </a:xfrm>
          <a:custGeom>
            <a:avLst/>
            <a:gdLst/>
            <a:ahLst/>
            <a:rect l="0" t="0" r="r" b="b"/>
            <a:pathLst>
              <a:path w="14284" h="14284">
                <a:moveTo>
                  <a:pt x="14284" y="0"/>
                </a:moveTo>
                <a:lnTo>
                  <a:pt x="0" y="14284"/>
                </a:lnTo>
                <a:lnTo>
                  <a:pt x="22" y="14284"/>
                </a:lnTo>
                <a:lnTo>
                  <a:pt x="14284" y="22"/>
                </a:lnTo>
                <a:lnTo>
                  <a:pt x="14284" y="0"/>
                </a:lnTo>
                <a:close/>
              </a:path>
            </a:pathLst>
          </a:custGeom>
          <a:solidFill>
            <a:srgbClr val="172D4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"/>
          <p:cNvSpPr/>
          <p:nvPr/>
        </p:nvSpPr>
        <p:spPr>
          <a:xfrm>
            <a:off x="4009680" y="7920"/>
            <a:ext cx="5134320" cy="5134320"/>
          </a:xfrm>
          <a:custGeom>
            <a:avLst/>
            <a:gdLst/>
            <a:ahLst/>
            <a:rect l="0" t="0" r="r" b="b"/>
            <a:pathLst>
              <a:path w="14262" h="14262">
                <a:moveTo>
                  <a:pt x="14262" y="0"/>
                </a:moveTo>
                <a:lnTo>
                  <a:pt x="0" y="14262"/>
                </a:lnTo>
                <a:lnTo>
                  <a:pt x="620" y="14262"/>
                </a:lnTo>
                <a:lnTo>
                  <a:pt x="14262" y="620"/>
                </a:lnTo>
                <a:lnTo>
                  <a:pt x="14262" y="0"/>
                </a:lnTo>
                <a:close/>
              </a:path>
            </a:pathLst>
          </a:custGeom>
          <a:solidFill>
            <a:srgbClr val="172D4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"/>
          <p:cNvSpPr/>
          <p:nvPr/>
        </p:nvSpPr>
        <p:spPr>
          <a:xfrm>
            <a:off x="4232880" y="231120"/>
            <a:ext cx="4911120" cy="4911120"/>
          </a:xfrm>
          <a:custGeom>
            <a:avLst/>
            <a:gdLst/>
            <a:ahLst/>
            <a:rect l="0" t="0" r="r" b="b"/>
            <a:pathLst>
              <a:path w="13642" h="13642">
                <a:moveTo>
                  <a:pt x="13642" y="0"/>
                </a:moveTo>
                <a:lnTo>
                  <a:pt x="0" y="13642"/>
                </a:lnTo>
                <a:lnTo>
                  <a:pt x="620" y="13642"/>
                </a:lnTo>
                <a:lnTo>
                  <a:pt x="13642" y="620"/>
                </a:lnTo>
                <a:lnTo>
                  <a:pt x="13642" y="0"/>
                </a:lnTo>
                <a:close/>
              </a:path>
            </a:pathLst>
          </a:custGeom>
          <a:solidFill>
            <a:srgbClr val="172E4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"/>
          <p:cNvSpPr/>
          <p:nvPr/>
        </p:nvSpPr>
        <p:spPr>
          <a:xfrm>
            <a:off x="4456080" y="454320"/>
            <a:ext cx="4687920" cy="4687920"/>
          </a:xfrm>
          <a:custGeom>
            <a:avLst/>
            <a:gdLst/>
            <a:ahLst/>
            <a:rect l="0" t="0" r="r" b="b"/>
            <a:pathLst>
              <a:path w="13022" h="13022">
                <a:moveTo>
                  <a:pt x="13022" y="0"/>
                </a:moveTo>
                <a:lnTo>
                  <a:pt x="0" y="13022"/>
                </a:lnTo>
                <a:lnTo>
                  <a:pt x="620" y="13022"/>
                </a:lnTo>
                <a:lnTo>
                  <a:pt x="13022" y="620"/>
                </a:lnTo>
                <a:lnTo>
                  <a:pt x="13022" y="0"/>
                </a:lnTo>
                <a:close/>
              </a:path>
            </a:pathLst>
          </a:custGeom>
          <a:solidFill>
            <a:srgbClr val="182E4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"/>
          <p:cNvSpPr/>
          <p:nvPr/>
        </p:nvSpPr>
        <p:spPr>
          <a:xfrm>
            <a:off x="4679280" y="677520"/>
            <a:ext cx="4464720" cy="4464720"/>
          </a:xfrm>
          <a:custGeom>
            <a:avLst/>
            <a:gdLst/>
            <a:ahLst/>
            <a:rect l="0" t="0" r="r" b="b"/>
            <a:pathLst>
              <a:path w="12402" h="12402">
                <a:moveTo>
                  <a:pt x="12402" y="0"/>
                </a:moveTo>
                <a:lnTo>
                  <a:pt x="0" y="12402"/>
                </a:lnTo>
                <a:lnTo>
                  <a:pt x="621" y="12402"/>
                </a:lnTo>
                <a:lnTo>
                  <a:pt x="12402" y="620"/>
                </a:lnTo>
                <a:lnTo>
                  <a:pt x="12402" y="0"/>
                </a:lnTo>
                <a:close/>
              </a:path>
            </a:pathLst>
          </a:custGeom>
          <a:solidFill>
            <a:srgbClr val="182F4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"/>
          <p:cNvSpPr/>
          <p:nvPr/>
        </p:nvSpPr>
        <p:spPr>
          <a:xfrm>
            <a:off x="4902840" y="900720"/>
            <a:ext cx="4241160" cy="4241520"/>
          </a:xfrm>
          <a:custGeom>
            <a:avLst/>
            <a:gdLst/>
            <a:ahLst/>
            <a:rect l="0" t="0" r="r" b="b"/>
            <a:pathLst>
              <a:path w="11781" h="11782">
                <a:moveTo>
                  <a:pt x="11781" y="0"/>
                </a:moveTo>
                <a:lnTo>
                  <a:pt x="0" y="11782"/>
                </a:lnTo>
                <a:lnTo>
                  <a:pt x="620" y="11782"/>
                </a:lnTo>
                <a:lnTo>
                  <a:pt x="11781" y="620"/>
                </a:lnTo>
                <a:lnTo>
                  <a:pt x="11781" y="0"/>
                </a:lnTo>
                <a:close/>
              </a:path>
            </a:pathLst>
          </a:custGeom>
          <a:solidFill>
            <a:srgbClr val="18304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"/>
          <p:cNvSpPr/>
          <p:nvPr/>
        </p:nvSpPr>
        <p:spPr>
          <a:xfrm>
            <a:off x="5126040" y="1123920"/>
            <a:ext cx="4017960" cy="4018320"/>
          </a:xfrm>
          <a:custGeom>
            <a:avLst/>
            <a:gdLst/>
            <a:ahLst/>
            <a:rect l="0" t="0" r="r" b="b"/>
            <a:pathLst>
              <a:path w="11161" h="11162">
                <a:moveTo>
                  <a:pt x="11161" y="0"/>
                </a:moveTo>
                <a:lnTo>
                  <a:pt x="0" y="11162"/>
                </a:lnTo>
                <a:lnTo>
                  <a:pt x="620" y="11162"/>
                </a:lnTo>
                <a:lnTo>
                  <a:pt x="11161" y="620"/>
                </a:lnTo>
                <a:lnTo>
                  <a:pt x="11161" y="0"/>
                </a:lnTo>
                <a:close/>
              </a:path>
            </a:pathLst>
          </a:custGeom>
          <a:solidFill>
            <a:srgbClr val="19305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"/>
          <p:cNvSpPr/>
          <p:nvPr/>
        </p:nvSpPr>
        <p:spPr>
          <a:xfrm>
            <a:off x="5349240" y="1347120"/>
            <a:ext cx="3794760" cy="3795120"/>
          </a:xfrm>
          <a:custGeom>
            <a:avLst/>
            <a:gdLst/>
            <a:ahLst/>
            <a:rect l="0" t="0" r="r" b="b"/>
            <a:pathLst>
              <a:path w="10541" h="10542">
                <a:moveTo>
                  <a:pt x="10541" y="0"/>
                </a:moveTo>
                <a:lnTo>
                  <a:pt x="0" y="10542"/>
                </a:lnTo>
                <a:lnTo>
                  <a:pt x="620" y="10542"/>
                </a:lnTo>
                <a:lnTo>
                  <a:pt x="10541" y="620"/>
                </a:lnTo>
                <a:lnTo>
                  <a:pt x="10541" y="0"/>
                </a:lnTo>
                <a:close/>
              </a:path>
            </a:pathLst>
          </a:custGeom>
          <a:solidFill>
            <a:srgbClr val="19315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"/>
          <p:cNvSpPr/>
          <p:nvPr/>
        </p:nvSpPr>
        <p:spPr>
          <a:xfrm>
            <a:off x="5572440" y="1570320"/>
            <a:ext cx="3571560" cy="3571920"/>
          </a:xfrm>
          <a:custGeom>
            <a:avLst/>
            <a:gdLst/>
            <a:ahLst/>
            <a:rect l="0" t="0" r="r" b="b"/>
            <a:pathLst>
              <a:path w="9921" h="9922">
                <a:moveTo>
                  <a:pt x="9921" y="0"/>
                </a:moveTo>
                <a:lnTo>
                  <a:pt x="0" y="9922"/>
                </a:lnTo>
                <a:lnTo>
                  <a:pt x="620" y="9922"/>
                </a:lnTo>
                <a:lnTo>
                  <a:pt x="9921" y="621"/>
                </a:lnTo>
                <a:lnTo>
                  <a:pt x="9921" y="0"/>
                </a:lnTo>
                <a:close/>
              </a:path>
            </a:pathLst>
          </a:custGeom>
          <a:solidFill>
            <a:srgbClr val="19315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"/>
          <p:cNvSpPr/>
          <p:nvPr/>
        </p:nvSpPr>
        <p:spPr>
          <a:xfrm>
            <a:off x="5795640" y="1793520"/>
            <a:ext cx="3348360" cy="3348720"/>
          </a:xfrm>
          <a:custGeom>
            <a:avLst/>
            <a:gdLst/>
            <a:ahLst/>
            <a:rect l="0" t="0" r="r" b="b"/>
            <a:pathLst>
              <a:path w="9301" h="9302">
                <a:moveTo>
                  <a:pt x="9301" y="0"/>
                </a:moveTo>
                <a:lnTo>
                  <a:pt x="0" y="9302"/>
                </a:lnTo>
                <a:lnTo>
                  <a:pt x="620" y="9302"/>
                </a:lnTo>
                <a:lnTo>
                  <a:pt x="9301" y="620"/>
                </a:lnTo>
                <a:lnTo>
                  <a:pt x="9301" y="0"/>
                </a:lnTo>
                <a:close/>
              </a:path>
            </a:pathLst>
          </a:custGeom>
          <a:solidFill>
            <a:srgbClr val="19325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"/>
          <p:cNvSpPr/>
          <p:nvPr/>
        </p:nvSpPr>
        <p:spPr>
          <a:xfrm>
            <a:off x="6018840" y="2016720"/>
            <a:ext cx="3125160" cy="3125520"/>
          </a:xfrm>
          <a:custGeom>
            <a:avLst/>
            <a:gdLst/>
            <a:ahLst/>
            <a:rect l="0" t="0" r="r" b="b"/>
            <a:pathLst>
              <a:path w="8681" h="8682">
                <a:moveTo>
                  <a:pt x="8681" y="0"/>
                </a:moveTo>
                <a:lnTo>
                  <a:pt x="0" y="8682"/>
                </a:lnTo>
                <a:lnTo>
                  <a:pt x="620" y="8682"/>
                </a:lnTo>
                <a:lnTo>
                  <a:pt x="8681" y="620"/>
                </a:lnTo>
                <a:lnTo>
                  <a:pt x="8681" y="0"/>
                </a:lnTo>
                <a:close/>
              </a:path>
            </a:pathLst>
          </a:custGeom>
          <a:solidFill>
            <a:srgbClr val="1A325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7" name=""/>
          <p:cNvSpPr/>
          <p:nvPr/>
        </p:nvSpPr>
        <p:spPr>
          <a:xfrm>
            <a:off x="6242040" y="2239920"/>
            <a:ext cx="2901960" cy="2902320"/>
          </a:xfrm>
          <a:custGeom>
            <a:avLst/>
            <a:gdLst/>
            <a:ahLst/>
            <a:rect l="0" t="0" r="r" b="b"/>
            <a:pathLst>
              <a:path w="8061" h="8062">
                <a:moveTo>
                  <a:pt x="8061" y="0"/>
                </a:moveTo>
                <a:lnTo>
                  <a:pt x="0" y="8062"/>
                </a:lnTo>
                <a:lnTo>
                  <a:pt x="620" y="8062"/>
                </a:lnTo>
                <a:lnTo>
                  <a:pt x="8061" y="620"/>
                </a:lnTo>
                <a:lnTo>
                  <a:pt x="8061" y="0"/>
                </a:lnTo>
                <a:close/>
              </a:path>
            </a:pathLst>
          </a:custGeom>
          <a:solidFill>
            <a:srgbClr val="1A335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"/>
          <p:cNvSpPr/>
          <p:nvPr/>
        </p:nvSpPr>
        <p:spPr>
          <a:xfrm>
            <a:off x="6465240" y="2463120"/>
            <a:ext cx="2678760" cy="2679120"/>
          </a:xfrm>
          <a:custGeom>
            <a:avLst/>
            <a:gdLst/>
            <a:ahLst/>
            <a:rect l="0" t="0" r="r" b="b"/>
            <a:pathLst>
              <a:path w="7441" h="7442">
                <a:moveTo>
                  <a:pt x="7441" y="0"/>
                </a:moveTo>
                <a:lnTo>
                  <a:pt x="0" y="7442"/>
                </a:lnTo>
                <a:lnTo>
                  <a:pt x="620" y="7442"/>
                </a:lnTo>
                <a:lnTo>
                  <a:pt x="7441" y="620"/>
                </a:lnTo>
                <a:lnTo>
                  <a:pt x="7441" y="0"/>
                </a:lnTo>
                <a:close/>
              </a:path>
            </a:pathLst>
          </a:custGeom>
          <a:solidFill>
            <a:srgbClr val="1A345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9" name=""/>
          <p:cNvSpPr/>
          <p:nvPr/>
        </p:nvSpPr>
        <p:spPr>
          <a:xfrm>
            <a:off x="6688440" y="2686320"/>
            <a:ext cx="2455560" cy="2455920"/>
          </a:xfrm>
          <a:custGeom>
            <a:avLst/>
            <a:gdLst/>
            <a:ahLst/>
            <a:rect l="0" t="0" r="r" b="b"/>
            <a:pathLst>
              <a:path w="6821" h="6822">
                <a:moveTo>
                  <a:pt x="6821" y="0"/>
                </a:moveTo>
                <a:lnTo>
                  <a:pt x="0" y="6822"/>
                </a:lnTo>
                <a:lnTo>
                  <a:pt x="620" y="6822"/>
                </a:lnTo>
                <a:lnTo>
                  <a:pt x="6821" y="620"/>
                </a:lnTo>
                <a:lnTo>
                  <a:pt x="6821" y="0"/>
                </a:lnTo>
                <a:close/>
              </a:path>
            </a:pathLst>
          </a:custGeom>
          <a:solidFill>
            <a:srgbClr val="1B345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0" name=""/>
          <p:cNvSpPr/>
          <p:nvPr/>
        </p:nvSpPr>
        <p:spPr>
          <a:xfrm>
            <a:off x="6911640" y="2909520"/>
            <a:ext cx="2232360" cy="2232720"/>
          </a:xfrm>
          <a:custGeom>
            <a:avLst/>
            <a:gdLst/>
            <a:ahLst/>
            <a:rect l="0" t="0" r="r" b="b"/>
            <a:pathLst>
              <a:path w="6201" h="6202">
                <a:moveTo>
                  <a:pt x="6201" y="0"/>
                </a:moveTo>
                <a:lnTo>
                  <a:pt x="0" y="6202"/>
                </a:lnTo>
                <a:lnTo>
                  <a:pt x="620" y="6202"/>
                </a:lnTo>
                <a:lnTo>
                  <a:pt x="6201" y="620"/>
                </a:lnTo>
                <a:lnTo>
                  <a:pt x="6201" y="0"/>
                </a:lnTo>
                <a:close/>
              </a:path>
            </a:pathLst>
          </a:custGeom>
          <a:solidFill>
            <a:srgbClr val="1B355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1" name=""/>
          <p:cNvSpPr/>
          <p:nvPr/>
        </p:nvSpPr>
        <p:spPr>
          <a:xfrm>
            <a:off x="7134840" y="3132720"/>
            <a:ext cx="2009160" cy="2009520"/>
          </a:xfrm>
          <a:custGeom>
            <a:avLst/>
            <a:gdLst/>
            <a:ahLst/>
            <a:rect l="0" t="0" r="r" b="b"/>
            <a:pathLst>
              <a:path w="5581" h="5582">
                <a:moveTo>
                  <a:pt x="5581" y="0"/>
                </a:moveTo>
                <a:lnTo>
                  <a:pt x="0" y="5582"/>
                </a:lnTo>
                <a:lnTo>
                  <a:pt x="620" y="5582"/>
                </a:lnTo>
                <a:lnTo>
                  <a:pt x="5581" y="620"/>
                </a:lnTo>
                <a:lnTo>
                  <a:pt x="5581" y="0"/>
                </a:lnTo>
                <a:close/>
              </a:path>
            </a:pathLst>
          </a:custGeom>
          <a:solidFill>
            <a:srgbClr val="1B355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2" name=""/>
          <p:cNvSpPr/>
          <p:nvPr/>
        </p:nvSpPr>
        <p:spPr>
          <a:xfrm>
            <a:off x="7358040" y="3355920"/>
            <a:ext cx="1785960" cy="1786320"/>
          </a:xfrm>
          <a:custGeom>
            <a:avLst/>
            <a:gdLst/>
            <a:ahLst/>
            <a:rect l="0" t="0" r="r" b="b"/>
            <a:pathLst>
              <a:path w="4961" h="4962">
                <a:moveTo>
                  <a:pt x="4961" y="0"/>
                </a:moveTo>
                <a:lnTo>
                  <a:pt x="0" y="4962"/>
                </a:lnTo>
                <a:lnTo>
                  <a:pt x="620" y="4962"/>
                </a:lnTo>
                <a:lnTo>
                  <a:pt x="4961" y="620"/>
                </a:lnTo>
                <a:lnTo>
                  <a:pt x="4961" y="0"/>
                </a:lnTo>
                <a:close/>
              </a:path>
            </a:pathLst>
          </a:custGeom>
          <a:solidFill>
            <a:srgbClr val="1C365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3" name=""/>
          <p:cNvSpPr/>
          <p:nvPr/>
        </p:nvSpPr>
        <p:spPr>
          <a:xfrm>
            <a:off x="7581240" y="3579120"/>
            <a:ext cx="1562760" cy="1563120"/>
          </a:xfrm>
          <a:custGeom>
            <a:avLst/>
            <a:gdLst/>
            <a:ahLst/>
            <a:rect l="0" t="0" r="r" b="b"/>
            <a:pathLst>
              <a:path w="4341" h="4342">
                <a:moveTo>
                  <a:pt x="4341" y="0"/>
                </a:moveTo>
                <a:lnTo>
                  <a:pt x="0" y="4342"/>
                </a:lnTo>
                <a:lnTo>
                  <a:pt x="620" y="4342"/>
                </a:lnTo>
                <a:lnTo>
                  <a:pt x="4341" y="620"/>
                </a:lnTo>
                <a:lnTo>
                  <a:pt x="4341" y="0"/>
                </a:lnTo>
                <a:close/>
              </a:path>
            </a:pathLst>
          </a:custGeom>
          <a:solidFill>
            <a:srgbClr val="1C365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4" name=""/>
          <p:cNvSpPr/>
          <p:nvPr/>
        </p:nvSpPr>
        <p:spPr>
          <a:xfrm>
            <a:off x="7804440" y="3802320"/>
            <a:ext cx="1339560" cy="1339920"/>
          </a:xfrm>
          <a:custGeom>
            <a:avLst/>
            <a:gdLst/>
            <a:ahLst/>
            <a:rect l="0" t="0" r="r" b="b"/>
            <a:pathLst>
              <a:path w="3721" h="3722">
                <a:moveTo>
                  <a:pt x="3721" y="0"/>
                </a:moveTo>
                <a:lnTo>
                  <a:pt x="0" y="3722"/>
                </a:lnTo>
                <a:lnTo>
                  <a:pt x="620" y="3722"/>
                </a:lnTo>
                <a:lnTo>
                  <a:pt x="3721" y="621"/>
                </a:lnTo>
                <a:lnTo>
                  <a:pt x="3721" y="0"/>
                </a:lnTo>
                <a:close/>
              </a:path>
            </a:pathLst>
          </a:custGeom>
          <a:solidFill>
            <a:srgbClr val="1C375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5" name=""/>
          <p:cNvSpPr/>
          <p:nvPr/>
        </p:nvSpPr>
        <p:spPr>
          <a:xfrm>
            <a:off x="8027640" y="4025880"/>
            <a:ext cx="1116360" cy="1116360"/>
          </a:xfrm>
          <a:custGeom>
            <a:avLst/>
            <a:gdLst/>
            <a:ahLst/>
            <a:rect l="0" t="0" r="r" b="b"/>
            <a:pathLst>
              <a:path w="3101" h="3101">
                <a:moveTo>
                  <a:pt x="3101" y="0"/>
                </a:moveTo>
                <a:lnTo>
                  <a:pt x="0" y="3101"/>
                </a:lnTo>
                <a:lnTo>
                  <a:pt x="620" y="3101"/>
                </a:lnTo>
                <a:lnTo>
                  <a:pt x="3101" y="620"/>
                </a:lnTo>
                <a:lnTo>
                  <a:pt x="3101" y="0"/>
                </a:lnTo>
                <a:close/>
              </a:path>
            </a:pathLst>
          </a:custGeom>
          <a:solidFill>
            <a:srgbClr val="1D375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6" name=""/>
          <p:cNvSpPr/>
          <p:nvPr/>
        </p:nvSpPr>
        <p:spPr>
          <a:xfrm>
            <a:off x="8250840" y="4249080"/>
            <a:ext cx="893160" cy="893160"/>
          </a:xfrm>
          <a:custGeom>
            <a:avLst/>
            <a:gdLst/>
            <a:ahLst/>
            <a:rect l="0" t="0" r="r" b="b"/>
            <a:pathLst>
              <a:path w="2481" h="2481">
                <a:moveTo>
                  <a:pt x="2481" y="0"/>
                </a:moveTo>
                <a:lnTo>
                  <a:pt x="0" y="2481"/>
                </a:lnTo>
                <a:lnTo>
                  <a:pt x="620" y="2481"/>
                </a:lnTo>
                <a:lnTo>
                  <a:pt x="2481" y="620"/>
                </a:lnTo>
                <a:lnTo>
                  <a:pt x="2481" y="0"/>
                </a:lnTo>
                <a:close/>
              </a:path>
            </a:pathLst>
          </a:custGeom>
          <a:solidFill>
            <a:srgbClr val="1D385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7" name=""/>
          <p:cNvSpPr/>
          <p:nvPr/>
        </p:nvSpPr>
        <p:spPr>
          <a:xfrm>
            <a:off x="8474040" y="4472280"/>
            <a:ext cx="669960" cy="669960"/>
          </a:xfrm>
          <a:custGeom>
            <a:avLst/>
            <a:gdLst/>
            <a:ahLst/>
            <a:rect l="0" t="0" r="r" b="b"/>
            <a:pathLst>
              <a:path w="1861" h="1861">
                <a:moveTo>
                  <a:pt x="1861" y="0"/>
                </a:moveTo>
                <a:lnTo>
                  <a:pt x="0" y="1861"/>
                </a:lnTo>
                <a:lnTo>
                  <a:pt x="620" y="1861"/>
                </a:lnTo>
                <a:lnTo>
                  <a:pt x="1861" y="620"/>
                </a:lnTo>
                <a:lnTo>
                  <a:pt x="1861" y="0"/>
                </a:lnTo>
                <a:close/>
              </a:path>
            </a:pathLst>
          </a:custGeom>
          <a:solidFill>
            <a:srgbClr val="1D395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8" name=""/>
          <p:cNvSpPr/>
          <p:nvPr/>
        </p:nvSpPr>
        <p:spPr>
          <a:xfrm>
            <a:off x="8697240" y="4695480"/>
            <a:ext cx="446760" cy="446760"/>
          </a:xfrm>
          <a:custGeom>
            <a:avLst/>
            <a:gdLst/>
            <a:ahLst/>
            <a:rect l="0" t="0" r="r" b="b"/>
            <a:pathLst>
              <a:path w="1241" h="1241">
                <a:moveTo>
                  <a:pt x="1241" y="0"/>
                </a:moveTo>
                <a:lnTo>
                  <a:pt x="0" y="1241"/>
                </a:lnTo>
                <a:lnTo>
                  <a:pt x="621" y="1241"/>
                </a:lnTo>
                <a:lnTo>
                  <a:pt x="1241" y="620"/>
                </a:lnTo>
                <a:lnTo>
                  <a:pt x="1241" y="0"/>
                </a:lnTo>
                <a:close/>
              </a:path>
            </a:pathLst>
          </a:custGeom>
          <a:solidFill>
            <a:srgbClr val="1E39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9" name=""/>
          <p:cNvSpPr/>
          <p:nvPr/>
        </p:nvSpPr>
        <p:spPr>
          <a:xfrm>
            <a:off x="8920440" y="4918680"/>
            <a:ext cx="223560" cy="223560"/>
          </a:xfrm>
          <a:custGeom>
            <a:avLst/>
            <a:gdLst/>
            <a:ahLst/>
            <a:rect l="0" t="0" r="r" b="b"/>
            <a:pathLst>
              <a:path w="621" h="621">
                <a:moveTo>
                  <a:pt x="621" y="0"/>
                </a:moveTo>
                <a:lnTo>
                  <a:pt x="0" y="621"/>
                </a:lnTo>
                <a:lnTo>
                  <a:pt x="621" y="621"/>
                </a:lnTo>
                <a:lnTo>
                  <a:pt x="621" y="0"/>
                </a:lnTo>
                <a:close/>
              </a:path>
            </a:pathLst>
          </a:custGeom>
          <a:solidFill>
            <a:srgbClr val="1E3A5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304920" y="305280"/>
            <a:ext cx="104652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0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T H E   P R O B L E M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" name=""/>
          <p:cNvSpPr/>
          <p:nvPr/>
        </p:nvSpPr>
        <p:spPr>
          <a:xfrm>
            <a:off x="304560" y="1266480"/>
            <a:ext cx="2696040" cy="3572280"/>
          </a:xfrm>
          <a:custGeom>
            <a:avLst/>
            <a:gdLst/>
            <a:ahLst/>
            <a:rect l="0" t="0" r="r" b="b"/>
            <a:pathLst>
              <a:path w="7489" h="9923">
                <a:moveTo>
                  <a:pt x="0" y="9500"/>
                </a:moveTo>
                <a:lnTo>
                  <a:pt x="0" y="371"/>
                </a:lnTo>
                <a:cubicBezTo>
                  <a:pt x="0" y="347"/>
                  <a:pt x="3" y="322"/>
                  <a:pt x="8" y="299"/>
                </a:cubicBezTo>
                <a:cubicBezTo>
                  <a:pt x="14" y="275"/>
                  <a:pt x="22" y="252"/>
                  <a:pt x="32" y="229"/>
                </a:cubicBezTo>
                <a:cubicBezTo>
                  <a:pt x="43" y="207"/>
                  <a:pt x="56" y="185"/>
                  <a:pt x="72" y="165"/>
                </a:cubicBezTo>
                <a:cubicBezTo>
                  <a:pt x="87" y="145"/>
                  <a:pt x="105" y="126"/>
                  <a:pt x="124" y="109"/>
                </a:cubicBezTo>
                <a:cubicBezTo>
                  <a:pt x="144" y="92"/>
                  <a:pt x="165" y="76"/>
                  <a:pt x="188" y="63"/>
                </a:cubicBezTo>
                <a:cubicBezTo>
                  <a:pt x="211" y="49"/>
                  <a:pt x="236" y="38"/>
                  <a:pt x="261" y="29"/>
                </a:cubicBezTo>
                <a:cubicBezTo>
                  <a:pt x="287" y="19"/>
                  <a:pt x="314" y="12"/>
                  <a:pt x="341" y="8"/>
                </a:cubicBezTo>
                <a:cubicBezTo>
                  <a:pt x="368" y="3"/>
                  <a:pt x="396" y="0"/>
                  <a:pt x="423" y="0"/>
                </a:cubicBezTo>
                <a:lnTo>
                  <a:pt x="7066" y="0"/>
                </a:lnTo>
                <a:cubicBezTo>
                  <a:pt x="7093" y="0"/>
                  <a:pt x="7121" y="3"/>
                  <a:pt x="7148" y="8"/>
                </a:cubicBezTo>
                <a:cubicBezTo>
                  <a:pt x="7175" y="12"/>
                  <a:pt x="7202" y="19"/>
                  <a:pt x="7228" y="29"/>
                </a:cubicBezTo>
                <a:cubicBezTo>
                  <a:pt x="7253" y="38"/>
                  <a:pt x="7278" y="49"/>
                  <a:pt x="7301" y="63"/>
                </a:cubicBezTo>
                <a:cubicBezTo>
                  <a:pt x="7324" y="76"/>
                  <a:pt x="7345" y="92"/>
                  <a:pt x="7365" y="109"/>
                </a:cubicBezTo>
                <a:cubicBezTo>
                  <a:pt x="7385" y="126"/>
                  <a:pt x="7402" y="145"/>
                  <a:pt x="7418" y="165"/>
                </a:cubicBezTo>
                <a:cubicBezTo>
                  <a:pt x="7433" y="185"/>
                  <a:pt x="7446" y="207"/>
                  <a:pt x="7457" y="229"/>
                </a:cubicBezTo>
                <a:cubicBezTo>
                  <a:pt x="7467" y="252"/>
                  <a:pt x="7475" y="275"/>
                  <a:pt x="7481" y="299"/>
                </a:cubicBezTo>
                <a:cubicBezTo>
                  <a:pt x="7486" y="322"/>
                  <a:pt x="7489" y="347"/>
                  <a:pt x="7489" y="371"/>
                </a:cubicBezTo>
                <a:lnTo>
                  <a:pt x="7489" y="9500"/>
                </a:lnTo>
                <a:cubicBezTo>
                  <a:pt x="7489" y="9528"/>
                  <a:pt x="7486" y="9555"/>
                  <a:pt x="7481" y="9583"/>
                </a:cubicBezTo>
                <a:cubicBezTo>
                  <a:pt x="7475" y="9610"/>
                  <a:pt x="7467" y="9636"/>
                  <a:pt x="7457" y="9662"/>
                </a:cubicBezTo>
                <a:cubicBezTo>
                  <a:pt x="7446" y="9688"/>
                  <a:pt x="7433" y="9712"/>
                  <a:pt x="7418" y="9735"/>
                </a:cubicBezTo>
                <a:cubicBezTo>
                  <a:pt x="7402" y="9758"/>
                  <a:pt x="7385" y="9780"/>
                  <a:pt x="7365" y="9799"/>
                </a:cubicBezTo>
                <a:cubicBezTo>
                  <a:pt x="7345" y="9819"/>
                  <a:pt x="7324" y="9837"/>
                  <a:pt x="7301" y="9852"/>
                </a:cubicBezTo>
                <a:cubicBezTo>
                  <a:pt x="7278" y="9867"/>
                  <a:pt x="7253" y="9880"/>
                  <a:pt x="7228" y="9891"/>
                </a:cubicBezTo>
                <a:cubicBezTo>
                  <a:pt x="7202" y="9902"/>
                  <a:pt x="7175" y="9910"/>
                  <a:pt x="7148" y="9915"/>
                </a:cubicBezTo>
                <a:cubicBezTo>
                  <a:pt x="7121" y="9921"/>
                  <a:pt x="7093" y="9923"/>
                  <a:pt x="7066" y="9923"/>
                </a:cubicBezTo>
                <a:lnTo>
                  <a:pt x="423" y="9923"/>
                </a:lnTo>
                <a:cubicBezTo>
                  <a:pt x="396" y="9923"/>
                  <a:pt x="368" y="9921"/>
                  <a:pt x="341" y="9915"/>
                </a:cubicBezTo>
                <a:cubicBezTo>
                  <a:pt x="314" y="9910"/>
                  <a:pt x="287" y="9902"/>
                  <a:pt x="261" y="9891"/>
                </a:cubicBezTo>
                <a:cubicBezTo>
                  <a:pt x="236" y="9880"/>
                  <a:pt x="211" y="9867"/>
                  <a:pt x="188" y="9852"/>
                </a:cubicBezTo>
                <a:cubicBezTo>
                  <a:pt x="165" y="9837"/>
                  <a:pt x="144" y="9819"/>
                  <a:pt x="124" y="9799"/>
                </a:cubicBezTo>
                <a:cubicBezTo>
                  <a:pt x="105" y="9780"/>
                  <a:pt x="87" y="9758"/>
                  <a:pt x="72" y="9735"/>
                </a:cubicBezTo>
                <a:cubicBezTo>
                  <a:pt x="56" y="9712"/>
                  <a:pt x="43" y="9688"/>
                  <a:pt x="32" y="9662"/>
                </a:cubicBezTo>
                <a:cubicBezTo>
                  <a:pt x="22" y="9636"/>
                  <a:pt x="14" y="9610"/>
                  <a:pt x="8" y="9583"/>
                </a:cubicBezTo>
                <a:cubicBezTo>
                  <a:pt x="3" y="9555"/>
                  <a:pt x="0" y="9528"/>
                  <a:pt x="0" y="9500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" name=""/>
          <p:cNvSpPr/>
          <p:nvPr/>
        </p:nvSpPr>
        <p:spPr>
          <a:xfrm>
            <a:off x="304560" y="1247760"/>
            <a:ext cx="2696040" cy="152640"/>
          </a:xfrm>
          <a:custGeom>
            <a:avLst/>
            <a:gdLst/>
            <a:ahLst/>
            <a:rect l="0" t="0" r="r" b="b"/>
            <a:pathLst>
              <a:path w="7489" h="424">
                <a:moveTo>
                  <a:pt x="0" y="0"/>
                </a:moveTo>
                <a:lnTo>
                  <a:pt x="7489" y="0"/>
                </a:lnTo>
                <a:lnTo>
                  <a:pt x="7489" y="424"/>
                </a:lnTo>
                <a:lnTo>
                  <a:pt x="0" y="424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" name=""/>
          <p:cNvSpPr txBox="1"/>
          <p:nvPr/>
        </p:nvSpPr>
        <p:spPr>
          <a:xfrm>
            <a:off x="304920" y="512280"/>
            <a:ext cx="4601520" cy="425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300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America's Housing Crisis</a:t>
            </a:r>
            <a:endParaRPr lang="en-US" sz="3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" name=""/>
          <p:cNvSpPr txBox="1"/>
          <p:nvPr/>
        </p:nvSpPr>
        <p:spPr>
          <a:xfrm>
            <a:off x="571320" y="1500480"/>
            <a:ext cx="343800" cy="459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700" b="0" u="none" strike="noStrike">
                <a:solidFill>
                  <a:srgbClr val="000000"/>
                </a:solidFill>
                <a:effectLst/>
                <a:uFillTx/>
                <a:latin typeface="NotoColorEmoji"/>
                <a:ea typeface="NotoColorEmoji"/>
              </a:rPr>
              <a:t>🏠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" name=""/>
          <p:cNvSpPr txBox="1"/>
          <p:nvPr/>
        </p:nvSpPr>
        <p:spPr>
          <a:xfrm>
            <a:off x="571320" y="2110320"/>
            <a:ext cx="1017000" cy="512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36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3.8M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571320" y="2702160"/>
            <a:ext cx="111960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35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Unit Shortage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571320" y="4041000"/>
            <a:ext cx="175068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National housing deficit creating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" name=""/>
          <p:cNvSpPr txBox="1"/>
          <p:nvPr/>
        </p:nvSpPr>
        <p:spPr>
          <a:xfrm>
            <a:off x="571320" y="4221720"/>
            <a:ext cx="174384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unprecedented demand for new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" name=""/>
          <p:cNvSpPr/>
          <p:nvPr/>
        </p:nvSpPr>
        <p:spPr>
          <a:xfrm>
            <a:off x="3228840" y="1266480"/>
            <a:ext cx="2686320" cy="3572280"/>
          </a:xfrm>
          <a:custGeom>
            <a:avLst/>
            <a:gdLst/>
            <a:ahLst/>
            <a:rect l="0" t="0" r="r" b="b"/>
            <a:pathLst>
              <a:path w="7462" h="9923">
                <a:moveTo>
                  <a:pt x="0" y="9500"/>
                </a:moveTo>
                <a:lnTo>
                  <a:pt x="0" y="371"/>
                </a:lnTo>
                <a:cubicBezTo>
                  <a:pt x="0" y="347"/>
                  <a:pt x="3" y="322"/>
                  <a:pt x="8" y="299"/>
                </a:cubicBezTo>
                <a:cubicBezTo>
                  <a:pt x="13" y="275"/>
                  <a:pt x="21" y="252"/>
                  <a:pt x="32" y="229"/>
                </a:cubicBezTo>
                <a:cubicBezTo>
                  <a:pt x="43" y="207"/>
                  <a:pt x="56" y="185"/>
                  <a:pt x="71" y="165"/>
                </a:cubicBezTo>
                <a:cubicBezTo>
                  <a:pt x="87" y="145"/>
                  <a:pt x="104" y="126"/>
                  <a:pt x="124" y="109"/>
                </a:cubicBezTo>
                <a:cubicBezTo>
                  <a:pt x="144" y="92"/>
                  <a:pt x="165" y="76"/>
                  <a:pt x="188" y="63"/>
                </a:cubicBezTo>
                <a:cubicBezTo>
                  <a:pt x="211" y="49"/>
                  <a:pt x="236" y="38"/>
                  <a:pt x="261" y="29"/>
                </a:cubicBezTo>
                <a:cubicBezTo>
                  <a:pt x="287" y="19"/>
                  <a:pt x="313" y="12"/>
                  <a:pt x="341" y="8"/>
                </a:cubicBezTo>
                <a:cubicBezTo>
                  <a:pt x="368" y="3"/>
                  <a:pt x="395" y="0"/>
                  <a:pt x="423" y="0"/>
                </a:cubicBezTo>
                <a:lnTo>
                  <a:pt x="7039" y="0"/>
                </a:lnTo>
                <a:cubicBezTo>
                  <a:pt x="7067" y="0"/>
                  <a:pt x="7094" y="3"/>
                  <a:pt x="7121" y="8"/>
                </a:cubicBezTo>
                <a:cubicBezTo>
                  <a:pt x="7149" y="12"/>
                  <a:pt x="7175" y="19"/>
                  <a:pt x="7201" y="29"/>
                </a:cubicBezTo>
                <a:cubicBezTo>
                  <a:pt x="7226" y="38"/>
                  <a:pt x="7251" y="49"/>
                  <a:pt x="7274" y="63"/>
                </a:cubicBezTo>
                <a:cubicBezTo>
                  <a:pt x="7297" y="76"/>
                  <a:pt x="7318" y="92"/>
                  <a:pt x="7338" y="109"/>
                </a:cubicBezTo>
                <a:cubicBezTo>
                  <a:pt x="7358" y="126"/>
                  <a:pt x="7375" y="145"/>
                  <a:pt x="7391" y="165"/>
                </a:cubicBezTo>
                <a:cubicBezTo>
                  <a:pt x="7406" y="185"/>
                  <a:pt x="7419" y="207"/>
                  <a:pt x="7430" y="229"/>
                </a:cubicBezTo>
                <a:cubicBezTo>
                  <a:pt x="7441" y="252"/>
                  <a:pt x="7449" y="275"/>
                  <a:pt x="7454" y="299"/>
                </a:cubicBezTo>
                <a:cubicBezTo>
                  <a:pt x="7459" y="322"/>
                  <a:pt x="7462" y="347"/>
                  <a:pt x="7462" y="371"/>
                </a:cubicBezTo>
                <a:lnTo>
                  <a:pt x="7462" y="9500"/>
                </a:lnTo>
                <a:cubicBezTo>
                  <a:pt x="7462" y="9528"/>
                  <a:pt x="7459" y="9555"/>
                  <a:pt x="7454" y="9583"/>
                </a:cubicBezTo>
                <a:cubicBezTo>
                  <a:pt x="7449" y="9610"/>
                  <a:pt x="7441" y="9636"/>
                  <a:pt x="7430" y="9662"/>
                </a:cubicBezTo>
                <a:cubicBezTo>
                  <a:pt x="7419" y="9688"/>
                  <a:pt x="7406" y="9712"/>
                  <a:pt x="7391" y="9735"/>
                </a:cubicBezTo>
                <a:cubicBezTo>
                  <a:pt x="7375" y="9758"/>
                  <a:pt x="7358" y="9780"/>
                  <a:pt x="7338" y="9799"/>
                </a:cubicBezTo>
                <a:cubicBezTo>
                  <a:pt x="7318" y="9819"/>
                  <a:pt x="7297" y="9837"/>
                  <a:pt x="7274" y="9852"/>
                </a:cubicBezTo>
                <a:cubicBezTo>
                  <a:pt x="7251" y="9867"/>
                  <a:pt x="7226" y="9880"/>
                  <a:pt x="7201" y="9891"/>
                </a:cubicBezTo>
                <a:cubicBezTo>
                  <a:pt x="7175" y="9902"/>
                  <a:pt x="7149" y="9910"/>
                  <a:pt x="7121" y="9915"/>
                </a:cubicBezTo>
                <a:cubicBezTo>
                  <a:pt x="7094" y="9921"/>
                  <a:pt x="7067" y="9923"/>
                  <a:pt x="7039" y="9923"/>
                </a:cubicBezTo>
                <a:lnTo>
                  <a:pt x="423" y="9923"/>
                </a:lnTo>
                <a:cubicBezTo>
                  <a:pt x="395" y="9923"/>
                  <a:pt x="368" y="9921"/>
                  <a:pt x="341" y="9915"/>
                </a:cubicBezTo>
                <a:cubicBezTo>
                  <a:pt x="313" y="9910"/>
                  <a:pt x="287" y="9902"/>
                  <a:pt x="261" y="9891"/>
                </a:cubicBezTo>
                <a:cubicBezTo>
                  <a:pt x="236" y="9880"/>
                  <a:pt x="211" y="9867"/>
                  <a:pt x="188" y="9852"/>
                </a:cubicBezTo>
                <a:cubicBezTo>
                  <a:pt x="165" y="9837"/>
                  <a:pt x="144" y="9819"/>
                  <a:pt x="124" y="9799"/>
                </a:cubicBezTo>
                <a:cubicBezTo>
                  <a:pt x="104" y="9780"/>
                  <a:pt x="87" y="9758"/>
                  <a:pt x="71" y="9735"/>
                </a:cubicBezTo>
                <a:cubicBezTo>
                  <a:pt x="56" y="9712"/>
                  <a:pt x="43" y="9688"/>
                  <a:pt x="32" y="9662"/>
                </a:cubicBezTo>
                <a:cubicBezTo>
                  <a:pt x="21" y="9636"/>
                  <a:pt x="13" y="9610"/>
                  <a:pt x="8" y="9583"/>
                </a:cubicBezTo>
                <a:cubicBezTo>
                  <a:pt x="3" y="9555"/>
                  <a:pt x="0" y="9528"/>
                  <a:pt x="0" y="9500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" name=""/>
          <p:cNvSpPr/>
          <p:nvPr/>
        </p:nvSpPr>
        <p:spPr>
          <a:xfrm>
            <a:off x="3228840" y="1247760"/>
            <a:ext cx="2686320" cy="152640"/>
          </a:xfrm>
          <a:custGeom>
            <a:avLst/>
            <a:gdLst/>
            <a:ahLst/>
            <a:rect l="0" t="0" r="r" b="b"/>
            <a:pathLst>
              <a:path w="7462" h="424">
                <a:moveTo>
                  <a:pt x="0" y="0"/>
                </a:moveTo>
                <a:lnTo>
                  <a:pt x="7462" y="0"/>
                </a:lnTo>
                <a:lnTo>
                  <a:pt x="7462" y="424"/>
                </a:lnTo>
                <a:lnTo>
                  <a:pt x="0" y="424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" name=""/>
          <p:cNvSpPr txBox="1"/>
          <p:nvPr/>
        </p:nvSpPr>
        <p:spPr>
          <a:xfrm>
            <a:off x="571320" y="4412160"/>
            <a:ext cx="122220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construction solutions.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3492720" y="1500480"/>
            <a:ext cx="343800" cy="459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700" b="0" u="none" strike="noStrike">
                <a:solidFill>
                  <a:srgbClr val="000000"/>
                </a:solidFill>
                <a:effectLst/>
                <a:uFillTx/>
                <a:latin typeface="NotoColorEmoji"/>
                <a:ea typeface="NotoColorEmoji"/>
              </a:rPr>
              <a:t>💰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" name=""/>
          <p:cNvSpPr txBox="1"/>
          <p:nvPr/>
        </p:nvSpPr>
        <p:spPr>
          <a:xfrm>
            <a:off x="3492720" y="2110320"/>
            <a:ext cx="915840" cy="512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36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52%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" name=""/>
          <p:cNvSpPr txBox="1"/>
          <p:nvPr/>
        </p:nvSpPr>
        <p:spPr>
          <a:xfrm>
            <a:off x="3492720" y="2702160"/>
            <a:ext cx="1233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35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Cost-Burdened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" name=""/>
          <p:cNvSpPr txBox="1"/>
          <p:nvPr/>
        </p:nvSpPr>
        <p:spPr>
          <a:xfrm>
            <a:off x="3492720" y="4221720"/>
            <a:ext cx="188100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More than half of renters spending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" name=""/>
          <p:cNvSpPr/>
          <p:nvPr/>
        </p:nvSpPr>
        <p:spPr>
          <a:xfrm>
            <a:off x="6143400" y="1266480"/>
            <a:ext cx="2696040" cy="3572280"/>
          </a:xfrm>
          <a:custGeom>
            <a:avLst/>
            <a:gdLst/>
            <a:ahLst/>
            <a:rect l="0" t="0" r="r" b="b"/>
            <a:pathLst>
              <a:path w="7489" h="9923">
                <a:moveTo>
                  <a:pt x="0" y="9500"/>
                </a:moveTo>
                <a:lnTo>
                  <a:pt x="0" y="371"/>
                </a:lnTo>
                <a:cubicBezTo>
                  <a:pt x="0" y="347"/>
                  <a:pt x="3" y="322"/>
                  <a:pt x="8" y="299"/>
                </a:cubicBezTo>
                <a:cubicBezTo>
                  <a:pt x="14" y="275"/>
                  <a:pt x="22" y="252"/>
                  <a:pt x="32" y="229"/>
                </a:cubicBezTo>
                <a:cubicBezTo>
                  <a:pt x="43" y="207"/>
                  <a:pt x="56" y="185"/>
                  <a:pt x="71" y="165"/>
                </a:cubicBezTo>
                <a:cubicBezTo>
                  <a:pt x="87" y="145"/>
                  <a:pt x="104" y="126"/>
                  <a:pt x="124" y="109"/>
                </a:cubicBezTo>
                <a:cubicBezTo>
                  <a:pt x="144" y="92"/>
                  <a:pt x="165" y="76"/>
                  <a:pt x="188" y="63"/>
                </a:cubicBezTo>
                <a:cubicBezTo>
                  <a:pt x="211" y="49"/>
                  <a:pt x="236" y="38"/>
                  <a:pt x="261" y="29"/>
                </a:cubicBezTo>
                <a:cubicBezTo>
                  <a:pt x="287" y="19"/>
                  <a:pt x="314" y="12"/>
                  <a:pt x="341" y="8"/>
                </a:cubicBezTo>
                <a:cubicBezTo>
                  <a:pt x="368" y="3"/>
                  <a:pt x="396" y="0"/>
                  <a:pt x="423" y="0"/>
                </a:cubicBezTo>
                <a:lnTo>
                  <a:pt x="7065" y="0"/>
                </a:lnTo>
                <a:cubicBezTo>
                  <a:pt x="7093" y="0"/>
                  <a:pt x="7121" y="3"/>
                  <a:pt x="7148" y="8"/>
                </a:cubicBezTo>
                <a:cubicBezTo>
                  <a:pt x="7175" y="12"/>
                  <a:pt x="7202" y="19"/>
                  <a:pt x="7227" y="29"/>
                </a:cubicBezTo>
                <a:cubicBezTo>
                  <a:pt x="7253" y="38"/>
                  <a:pt x="7278" y="49"/>
                  <a:pt x="7301" y="63"/>
                </a:cubicBezTo>
                <a:cubicBezTo>
                  <a:pt x="7324" y="76"/>
                  <a:pt x="7345" y="92"/>
                  <a:pt x="7365" y="109"/>
                </a:cubicBezTo>
                <a:cubicBezTo>
                  <a:pt x="7384" y="126"/>
                  <a:pt x="7402" y="145"/>
                  <a:pt x="7417" y="165"/>
                </a:cubicBezTo>
                <a:cubicBezTo>
                  <a:pt x="7433" y="185"/>
                  <a:pt x="7446" y="207"/>
                  <a:pt x="7457" y="229"/>
                </a:cubicBezTo>
                <a:cubicBezTo>
                  <a:pt x="7467" y="252"/>
                  <a:pt x="7475" y="275"/>
                  <a:pt x="7481" y="299"/>
                </a:cubicBezTo>
                <a:cubicBezTo>
                  <a:pt x="7486" y="322"/>
                  <a:pt x="7489" y="347"/>
                  <a:pt x="7489" y="371"/>
                </a:cubicBezTo>
                <a:lnTo>
                  <a:pt x="7489" y="9500"/>
                </a:lnTo>
                <a:cubicBezTo>
                  <a:pt x="7489" y="9528"/>
                  <a:pt x="7486" y="9555"/>
                  <a:pt x="7481" y="9583"/>
                </a:cubicBezTo>
                <a:cubicBezTo>
                  <a:pt x="7475" y="9610"/>
                  <a:pt x="7467" y="9636"/>
                  <a:pt x="7457" y="9662"/>
                </a:cubicBezTo>
                <a:cubicBezTo>
                  <a:pt x="7446" y="9688"/>
                  <a:pt x="7433" y="9712"/>
                  <a:pt x="7417" y="9735"/>
                </a:cubicBezTo>
                <a:cubicBezTo>
                  <a:pt x="7402" y="9758"/>
                  <a:pt x="7384" y="9780"/>
                  <a:pt x="7365" y="9799"/>
                </a:cubicBezTo>
                <a:cubicBezTo>
                  <a:pt x="7345" y="9819"/>
                  <a:pt x="7324" y="9837"/>
                  <a:pt x="7301" y="9852"/>
                </a:cubicBezTo>
                <a:cubicBezTo>
                  <a:pt x="7278" y="9867"/>
                  <a:pt x="7253" y="9880"/>
                  <a:pt x="7227" y="9891"/>
                </a:cubicBezTo>
                <a:cubicBezTo>
                  <a:pt x="7202" y="9902"/>
                  <a:pt x="7175" y="9910"/>
                  <a:pt x="7148" y="9915"/>
                </a:cubicBezTo>
                <a:cubicBezTo>
                  <a:pt x="7121" y="9921"/>
                  <a:pt x="7093" y="9923"/>
                  <a:pt x="7065" y="9923"/>
                </a:cubicBezTo>
                <a:lnTo>
                  <a:pt x="423" y="9923"/>
                </a:lnTo>
                <a:cubicBezTo>
                  <a:pt x="396" y="9923"/>
                  <a:pt x="368" y="9921"/>
                  <a:pt x="341" y="9915"/>
                </a:cubicBezTo>
                <a:cubicBezTo>
                  <a:pt x="314" y="9910"/>
                  <a:pt x="287" y="9902"/>
                  <a:pt x="261" y="9891"/>
                </a:cubicBezTo>
                <a:cubicBezTo>
                  <a:pt x="236" y="9880"/>
                  <a:pt x="211" y="9867"/>
                  <a:pt x="188" y="9852"/>
                </a:cubicBezTo>
                <a:cubicBezTo>
                  <a:pt x="165" y="9837"/>
                  <a:pt x="144" y="9819"/>
                  <a:pt x="124" y="9799"/>
                </a:cubicBezTo>
                <a:cubicBezTo>
                  <a:pt x="104" y="9780"/>
                  <a:pt x="87" y="9758"/>
                  <a:pt x="71" y="9735"/>
                </a:cubicBezTo>
                <a:cubicBezTo>
                  <a:pt x="56" y="9712"/>
                  <a:pt x="43" y="9688"/>
                  <a:pt x="32" y="9662"/>
                </a:cubicBezTo>
                <a:cubicBezTo>
                  <a:pt x="22" y="9636"/>
                  <a:pt x="14" y="9610"/>
                  <a:pt x="8" y="9583"/>
                </a:cubicBezTo>
                <a:cubicBezTo>
                  <a:pt x="3" y="9555"/>
                  <a:pt x="0" y="9528"/>
                  <a:pt x="0" y="9500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" name=""/>
          <p:cNvSpPr/>
          <p:nvPr/>
        </p:nvSpPr>
        <p:spPr>
          <a:xfrm>
            <a:off x="6143400" y="1247760"/>
            <a:ext cx="2696040" cy="152640"/>
          </a:xfrm>
          <a:custGeom>
            <a:avLst/>
            <a:gdLst/>
            <a:ahLst/>
            <a:rect l="0" t="0" r="r" b="b"/>
            <a:pathLst>
              <a:path w="7489" h="424">
                <a:moveTo>
                  <a:pt x="0" y="0"/>
                </a:moveTo>
                <a:lnTo>
                  <a:pt x="7489" y="0"/>
                </a:lnTo>
                <a:lnTo>
                  <a:pt x="7489" y="424"/>
                </a:lnTo>
                <a:lnTo>
                  <a:pt x="0" y="424"/>
                </a:lnTo>
                <a:lnTo>
                  <a:pt x="0" y="0"/>
                </a:lnTo>
                <a:close/>
              </a:path>
            </a:pathLst>
          </a:custGeom>
          <a:solidFill>
            <a:srgbClr val="E8A83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" name=""/>
          <p:cNvSpPr txBox="1"/>
          <p:nvPr/>
        </p:nvSpPr>
        <p:spPr>
          <a:xfrm>
            <a:off x="3492720" y="4412160"/>
            <a:ext cx="208656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over 30% of income on housing costs.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" name=""/>
          <p:cNvSpPr txBox="1"/>
          <p:nvPr/>
        </p:nvSpPr>
        <p:spPr>
          <a:xfrm>
            <a:off x="6413760" y="1500480"/>
            <a:ext cx="343800" cy="459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700" b="0" u="none" strike="noStrike">
                <a:solidFill>
                  <a:srgbClr val="000000"/>
                </a:solidFill>
                <a:effectLst/>
                <a:uFillTx/>
                <a:latin typeface="NotoColorEmoji"/>
                <a:ea typeface="NotoColorEmoji"/>
              </a:rPr>
              <a:t>👷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" name=""/>
          <p:cNvSpPr txBox="1"/>
          <p:nvPr/>
        </p:nvSpPr>
        <p:spPr>
          <a:xfrm>
            <a:off x="6413760" y="2110320"/>
            <a:ext cx="915840" cy="512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36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40%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" name=""/>
          <p:cNvSpPr txBox="1"/>
          <p:nvPr/>
        </p:nvSpPr>
        <p:spPr>
          <a:xfrm>
            <a:off x="6413760" y="2702160"/>
            <a:ext cx="12621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35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Labor Shortage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" name=""/>
          <p:cNvSpPr txBox="1"/>
          <p:nvPr/>
        </p:nvSpPr>
        <p:spPr>
          <a:xfrm>
            <a:off x="6413760" y="4041000"/>
            <a:ext cx="190800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Construction industry facing critical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" name=""/>
          <p:cNvSpPr txBox="1"/>
          <p:nvPr/>
        </p:nvSpPr>
        <p:spPr>
          <a:xfrm>
            <a:off x="6413760" y="4221720"/>
            <a:ext cx="205920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skilled labor deficit, slowing traditional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" name=""/>
          <p:cNvSpPr txBox="1"/>
          <p:nvPr/>
        </p:nvSpPr>
        <p:spPr>
          <a:xfrm>
            <a:off x="6413760" y="4412160"/>
            <a:ext cx="46044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building.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"/>
          <p:cNvSpPr/>
          <p:nvPr/>
        </p:nvSpPr>
        <p:spPr>
          <a:xfrm>
            <a:off x="0" y="0"/>
            <a:ext cx="9144000" cy="5142240"/>
          </a:xfrm>
          <a:custGeom>
            <a:avLst/>
            <a:gdLst/>
            <a:ahLst/>
            <a:rect l="0" t="0" r="r" b="b"/>
            <a:pathLst>
              <a:path w="25400" h="14284">
                <a:moveTo>
                  <a:pt x="0" y="0"/>
                </a:moveTo>
                <a:lnTo>
                  <a:pt x="25400" y="0"/>
                </a:lnTo>
                <a:lnTo>
                  <a:pt x="25400" y="14284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solidFill>
            <a:srgbClr val="F5F0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06" name=""/>
          <p:cNvPicPr/>
          <p:nvPr/>
        </p:nvPicPr>
        <p:blipFill>
          <a:blip r:embed="rId1"/>
          <a:stretch/>
        </p:blipFill>
        <p:spPr>
          <a:xfrm>
            <a:off x="-1571760" y="0"/>
            <a:ext cx="771480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" name=""/>
          <p:cNvSpPr txBox="1"/>
          <p:nvPr/>
        </p:nvSpPr>
        <p:spPr>
          <a:xfrm>
            <a:off x="4952880" y="648000"/>
            <a:ext cx="10990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0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T H E   S O L U T I O N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4952880" y="928080"/>
            <a:ext cx="2458440" cy="384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700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Modular ADUs,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" name=""/>
          <p:cNvSpPr txBox="1"/>
          <p:nvPr/>
        </p:nvSpPr>
        <p:spPr>
          <a:xfrm>
            <a:off x="4952880" y="1347120"/>
            <a:ext cx="1944360" cy="384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700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Reimagined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4952880" y="2023200"/>
            <a:ext cx="3798360" cy="160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130" b="0" u="none" strike="noStrike">
                <a:solidFill>
                  <a:srgbClr val="5A6B7A"/>
                </a:solidFill>
                <a:effectLst/>
                <a:uFillTx/>
                <a:latin typeface="Arial"/>
                <a:ea typeface="Arial"/>
              </a:rPr>
              <a:t>MassDwell combines factory precision with AI-driven design</a:t>
            </a:r>
            <a:endParaRPr lang="en-US" sz="113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" name=""/>
          <p:cNvSpPr txBox="1"/>
          <p:nvPr/>
        </p:nvSpPr>
        <p:spPr>
          <a:xfrm>
            <a:off x="4952880" y="2280600"/>
            <a:ext cx="3304800" cy="160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130" b="0" u="none" strike="noStrike">
                <a:solidFill>
                  <a:srgbClr val="5A6B7A"/>
                </a:solidFill>
                <a:effectLst/>
                <a:uFillTx/>
                <a:latin typeface="Arial"/>
                <a:ea typeface="Arial"/>
              </a:rPr>
              <a:t>to deliver premium accessory dwelling units—faster,</a:t>
            </a:r>
            <a:endParaRPr lang="en-US" sz="113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" name=""/>
          <p:cNvSpPr/>
          <p:nvPr/>
        </p:nvSpPr>
        <p:spPr>
          <a:xfrm>
            <a:off x="4952880" y="3047760"/>
            <a:ext cx="381240" cy="381240"/>
          </a:xfrm>
          <a:custGeom>
            <a:avLst/>
            <a:gdLst/>
            <a:ahLst/>
            <a:rect l="0" t="0" r="r" b="b"/>
            <a:pathLst>
              <a:path w="1059" h="1059">
                <a:moveTo>
                  <a:pt x="0" y="848"/>
                </a:moveTo>
                <a:lnTo>
                  <a:pt x="0" y="212"/>
                </a:lnTo>
                <a:cubicBezTo>
                  <a:pt x="0" y="198"/>
                  <a:pt x="1" y="184"/>
                  <a:pt x="4" y="171"/>
                </a:cubicBezTo>
                <a:cubicBezTo>
                  <a:pt x="7" y="157"/>
                  <a:pt x="11" y="144"/>
                  <a:pt x="16" y="131"/>
                </a:cubicBezTo>
                <a:cubicBezTo>
                  <a:pt x="21" y="118"/>
                  <a:pt x="28" y="106"/>
                  <a:pt x="36" y="94"/>
                </a:cubicBezTo>
                <a:cubicBezTo>
                  <a:pt x="43" y="83"/>
                  <a:pt x="52" y="72"/>
                  <a:pt x="62" y="62"/>
                </a:cubicBezTo>
                <a:cubicBezTo>
                  <a:pt x="72" y="52"/>
                  <a:pt x="82" y="44"/>
                  <a:pt x="94" y="36"/>
                </a:cubicBezTo>
                <a:cubicBezTo>
                  <a:pt x="105" y="28"/>
                  <a:pt x="118" y="22"/>
                  <a:pt x="130" y="16"/>
                </a:cubicBezTo>
                <a:cubicBezTo>
                  <a:pt x="143" y="11"/>
                  <a:pt x="157" y="7"/>
                  <a:pt x="170" y="4"/>
                </a:cubicBezTo>
                <a:cubicBezTo>
                  <a:pt x="184" y="2"/>
                  <a:pt x="198" y="0"/>
                  <a:pt x="211" y="0"/>
                </a:cubicBezTo>
                <a:lnTo>
                  <a:pt x="847" y="0"/>
                </a:lnTo>
                <a:cubicBezTo>
                  <a:pt x="861" y="0"/>
                  <a:pt x="875" y="2"/>
                  <a:pt x="889" y="4"/>
                </a:cubicBezTo>
                <a:cubicBezTo>
                  <a:pt x="902" y="7"/>
                  <a:pt x="916" y="11"/>
                  <a:pt x="928" y="16"/>
                </a:cubicBezTo>
                <a:cubicBezTo>
                  <a:pt x="941" y="22"/>
                  <a:pt x="954" y="28"/>
                  <a:pt x="965" y="36"/>
                </a:cubicBezTo>
                <a:cubicBezTo>
                  <a:pt x="977" y="44"/>
                  <a:pt x="987" y="52"/>
                  <a:pt x="997" y="62"/>
                </a:cubicBezTo>
                <a:cubicBezTo>
                  <a:pt x="1007" y="72"/>
                  <a:pt x="1016" y="83"/>
                  <a:pt x="1023" y="94"/>
                </a:cubicBezTo>
                <a:cubicBezTo>
                  <a:pt x="1031" y="106"/>
                  <a:pt x="1038" y="118"/>
                  <a:pt x="1043" y="131"/>
                </a:cubicBezTo>
                <a:cubicBezTo>
                  <a:pt x="1048" y="144"/>
                  <a:pt x="1052" y="157"/>
                  <a:pt x="1055" y="171"/>
                </a:cubicBezTo>
                <a:cubicBezTo>
                  <a:pt x="1058" y="184"/>
                  <a:pt x="1059" y="198"/>
                  <a:pt x="1059" y="212"/>
                </a:cubicBezTo>
                <a:lnTo>
                  <a:pt x="1059" y="848"/>
                </a:lnTo>
                <a:cubicBezTo>
                  <a:pt x="1059" y="862"/>
                  <a:pt x="1058" y="875"/>
                  <a:pt x="1055" y="889"/>
                </a:cubicBezTo>
                <a:cubicBezTo>
                  <a:pt x="1052" y="903"/>
                  <a:pt x="1048" y="916"/>
                  <a:pt x="1043" y="929"/>
                </a:cubicBezTo>
                <a:cubicBezTo>
                  <a:pt x="1038" y="942"/>
                  <a:pt x="1031" y="954"/>
                  <a:pt x="1023" y="965"/>
                </a:cubicBezTo>
                <a:cubicBezTo>
                  <a:pt x="1016" y="977"/>
                  <a:pt x="1007" y="988"/>
                  <a:pt x="997" y="998"/>
                </a:cubicBezTo>
                <a:cubicBezTo>
                  <a:pt x="987" y="1007"/>
                  <a:pt x="977" y="1016"/>
                  <a:pt x="965" y="1024"/>
                </a:cubicBezTo>
                <a:cubicBezTo>
                  <a:pt x="954" y="1032"/>
                  <a:pt x="941" y="1038"/>
                  <a:pt x="928" y="1043"/>
                </a:cubicBezTo>
                <a:cubicBezTo>
                  <a:pt x="916" y="1049"/>
                  <a:pt x="902" y="1053"/>
                  <a:pt x="889" y="1055"/>
                </a:cubicBezTo>
                <a:cubicBezTo>
                  <a:pt x="875" y="1058"/>
                  <a:pt x="861" y="1059"/>
                  <a:pt x="847" y="1059"/>
                </a:cubicBezTo>
                <a:lnTo>
                  <a:pt x="211" y="1059"/>
                </a:lnTo>
                <a:cubicBezTo>
                  <a:pt x="198" y="1059"/>
                  <a:pt x="184" y="1058"/>
                  <a:pt x="170" y="1055"/>
                </a:cubicBezTo>
                <a:cubicBezTo>
                  <a:pt x="157" y="1053"/>
                  <a:pt x="143" y="1049"/>
                  <a:pt x="130" y="1043"/>
                </a:cubicBezTo>
                <a:cubicBezTo>
                  <a:pt x="118" y="1038"/>
                  <a:pt x="105" y="1032"/>
                  <a:pt x="94" y="1024"/>
                </a:cubicBezTo>
                <a:cubicBezTo>
                  <a:pt x="82" y="1016"/>
                  <a:pt x="72" y="1007"/>
                  <a:pt x="62" y="998"/>
                </a:cubicBezTo>
                <a:cubicBezTo>
                  <a:pt x="52" y="988"/>
                  <a:pt x="43" y="977"/>
                  <a:pt x="36" y="965"/>
                </a:cubicBezTo>
                <a:cubicBezTo>
                  <a:pt x="28" y="954"/>
                  <a:pt x="21" y="942"/>
                  <a:pt x="16" y="929"/>
                </a:cubicBezTo>
                <a:cubicBezTo>
                  <a:pt x="11" y="916"/>
                  <a:pt x="7" y="903"/>
                  <a:pt x="4" y="889"/>
                </a:cubicBezTo>
                <a:cubicBezTo>
                  <a:pt x="1" y="875"/>
                  <a:pt x="0" y="862"/>
                  <a:pt x="0" y="848"/>
                </a:cubicBezTo>
                <a:close/>
              </a:path>
            </a:pathLst>
          </a:custGeom>
          <a:solidFill>
            <a:srgbClr val="0A162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4952880" y="2537640"/>
            <a:ext cx="1569240" cy="160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130" b="0" u="none" strike="noStrike">
                <a:solidFill>
                  <a:srgbClr val="5A6B7A"/>
                </a:solidFill>
                <a:effectLst/>
                <a:uFillTx/>
                <a:latin typeface="Arial"/>
                <a:ea typeface="Arial"/>
              </a:rPr>
              <a:t>smarter, and built to last.</a:t>
            </a:r>
            <a:endParaRPr lang="en-US" sz="113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4" name=""/>
          <p:cNvSpPr txBox="1"/>
          <p:nvPr/>
        </p:nvSpPr>
        <p:spPr>
          <a:xfrm>
            <a:off x="5038560" y="3112200"/>
            <a:ext cx="17136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NotoColorEmoji"/>
                <a:ea typeface="NotoColorEmoji"/>
              </a:rPr>
              <a:t>🏭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5" name=""/>
          <p:cNvSpPr/>
          <p:nvPr/>
        </p:nvSpPr>
        <p:spPr>
          <a:xfrm>
            <a:off x="4952880" y="3581280"/>
            <a:ext cx="381240" cy="381240"/>
          </a:xfrm>
          <a:custGeom>
            <a:avLst/>
            <a:gdLst/>
            <a:ahLst/>
            <a:rect l="0" t="0" r="r" b="b"/>
            <a:pathLst>
              <a:path w="1059" h="1059">
                <a:moveTo>
                  <a:pt x="0" y="847"/>
                </a:moveTo>
                <a:lnTo>
                  <a:pt x="0" y="212"/>
                </a:lnTo>
                <a:cubicBezTo>
                  <a:pt x="0" y="199"/>
                  <a:pt x="1" y="185"/>
                  <a:pt x="4" y="171"/>
                </a:cubicBezTo>
                <a:cubicBezTo>
                  <a:pt x="7" y="158"/>
                  <a:pt x="11" y="144"/>
                  <a:pt x="16" y="131"/>
                </a:cubicBezTo>
                <a:cubicBezTo>
                  <a:pt x="21" y="119"/>
                  <a:pt x="28" y="106"/>
                  <a:pt x="36" y="94"/>
                </a:cubicBezTo>
                <a:cubicBezTo>
                  <a:pt x="43" y="82"/>
                  <a:pt x="52" y="72"/>
                  <a:pt x="62" y="62"/>
                </a:cubicBezTo>
                <a:cubicBezTo>
                  <a:pt x="72" y="52"/>
                  <a:pt x="82" y="43"/>
                  <a:pt x="94" y="36"/>
                </a:cubicBezTo>
                <a:cubicBezTo>
                  <a:pt x="105" y="28"/>
                  <a:pt x="118" y="21"/>
                  <a:pt x="130" y="16"/>
                </a:cubicBezTo>
                <a:cubicBezTo>
                  <a:pt x="143" y="11"/>
                  <a:pt x="157" y="7"/>
                  <a:pt x="170" y="4"/>
                </a:cubicBezTo>
                <a:cubicBezTo>
                  <a:pt x="184" y="1"/>
                  <a:pt x="198" y="0"/>
                  <a:pt x="211" y="0"/>
                </a:cubicBezTo>
                <a:lnTo>
                  <a:pt x="847" y="0"/>
                </a:lnTo>
                <a:cubicBezTo>
                  <a:pt x="861" y="0"/>
                  <a:pt x="875" y="1"/>
                  <a:pt x="889" y="4"/>
                </a:cubicBezTo>
                <a:cubicBezTo>
                  <a:pt x="902" y="7"/>
                  <a:pt x="916" y="11"/>
                  <a:pt x="928" y="16"/>
                </a:cubicBezTo>
                <a:cubicBezTo>
                  <a:pt x="941" y="21"/>
                  <a:pt x="954" y="28"/>
                  <a:pt x="965" y="36"/>
                </a:cubicBezTo>
                <a:cubicBezTo>
                  <a:pt x="977" y="43"/>
                  <a:pt x="987" y="52"/>
                  <a:pt x="997" y="62"/>
                </a:cubicBezTo>
                <a:cubicBezTo>
                  <a:pt x="1007" y="72"/>
                  <a:pt x="1016" y="82"/>
                  <a:pt x="1023" y="94"/>
                </a:cubicBezTo>
                <a:cubicBezTo>
                  <a:pt x="1031" y="106"/>
                  <a:pt x="1038" y="119"/>
                  <a:pt x="1043" y="131"/>
                </a:cubicBezTo>
                <a:cubicBezTo>
                  <a:pt x="1048" y="144"/>
                  <a:pt x="1052" y="158"/>
                  <a:pt x="1055" y="171"/>
                </a:cubicBezTo>
                <a:cubicBezTo>
                  <a:pt x="1058" y="185"/>
                  <a:pt x="1059" y="199"/>
                  <a:pt x="1059" y="212"/>
                </a:cubicBezTo>
                <a:lnTo>
                  <a:pt x="1059" y="847"/>
                </a:lnTo>
                <a:cubicBezTo>
                  <a:pt x="1059" y="861"/>
                  <a:pt x="1058" y="875"/>
                  <a:pt x="1055" y="889"/>
                </a:cubicBezTo>
                <a:cubicBezTo>
                  <a:pt x="1052" y="902"/>
                  <a:pt x="1048" y="916"/>
                  <a:pt x="1043" y="928"/>
                </a:cubicBezTo>
                <a:cubicBezTo>
                  <a:pt x="1038" y="941"/>
                  <a:pt x="1031" y="954"/>
                  <a:pt x="1023" y="965"/>
                </a:cubicBezTo>
                <a:cubicBezTo>
                  <a:pt x="1016" y="977"/>
                  <a:pt x="1007" y="987"/>
                  <a:pt x="997" y="997"/>
                </a:cubicBezTo>
                <a:cubicBezTo>
                  <a:pt x="987" y="1007"/>
                  <a:pt x="977" y="1016"/>
                  <a:pt x="965" y="1023"/>
                </a:cubicBezTo>
                <a:cubicBezTo>
                  <a:pt x="954" y="1031"/>
                  <a:pt x="941" y="1038"/>
                  <a:pt x="928" y="1043"/>
                </a:cubicBezTo>
                <a:cubicBezTo>
                  <a:pt x="916" y="1048"/>
                  <a:pt x="902" y="1052"/>
                  <a:pt x="889" y="1055"/>
                </a:cubicBezTo>
                <a:cubicBezTo>
                  <a:pt x="875" y="1058"/>
                  <a:pt x="861" y="1059"/>
                  <a:pt x="847" y="1059"/>
                </a:cubicBezTo>
                <a:lnTo>
                  <a:pt x="211" y="1059"/>
                </a:lnTo>
                <a:cubicBezTo>
                  <a:pt x="198" y="1059"/>
                  <a:pt x="184" y="1058"/>
                  <a:pt x="170" y="1055"/>
                </a:cubicBezTo>
                <a:cubicBezTo>
                  <a:pt x="157" y="1052"/>
                  <a:pt x="143" y="1048"/>
                  <a:pt x="130" y="1043"/>
                </a:cubicBezTo>
                <a:cubicBezTo>
                  <a:pt x="118" y="1038"/>
                  <a:pt x="105" y="1031"/>
                  <a:pt x="94" y="1023"/>
                </a:cubicBezTo>
                <a:cubicBezTo>
                  <a:pt x="82" y="1016"/>
                  <a:pt x="72" y="1007"/>
                  <a:pt x="62" y="997"/>
                </a:cubicBezTo>
                <a:cubicBezTo>
                  <a:pt x="52" y="987"/>
                  <a:pt x="43" y="977"/>
                  <a:pt x="36" y="965"/>
                </a:cubicBezTo>
                <a:cubicBezTo>
                  <a:pt x="28" y="954"/>
                  <a:pt x="21" y="941"/>
                  <a:pt x="16" y="928"/>
                </a:cubicBezTo>
                <a:cubicBezTo>
                  <a:pt x="11" y="916"/>
                  <a:pt x="7" y="902"/>
                  <a:pt x="4" y="889"/>
                </a:cubicBezTo>
                <a:cubicBezTo>
                  <a:pt x="1" y="875"/>
                  <a:pt x="0" y="861"/>
                  <a:pt x="0" y="847"/>
                </a:cubicBezTo>
                <a:close/>
              </a:path>
            </a:pathLst>
          </a:custGeom>
          <a:solidFill>
            <a:srgbClr val="0A162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6" name=""/>
          <p:cNvSpPr txBox="1"/>
          <p:nvPr/>
        </p:nvSpPr>
        <p:spPr>
          <a:xfrm>
            <a:off x="5467320" y="3165480"/>
            <a:ext cx="23072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Factory-built for speed and consistency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" name=""/>
          <p:cNvSpPr txBox="1"/>
          <p:nvPr/>
        </p:nvSpPr>
        <p:spPr>
          <a:xfrm>
            <a:off x="5038560" y="3645720"/>
            <a:ext cx="17136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NotoColorEmoji"/>
                <a:ea typeface="NotoColorEmoji"/>
              </a:rPr>
              <a:t>🤖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" name=""/>
          <p:cNvSpPr/>
          <p:nvPr/>
        </p:nvSpPr>
        <p:spPr>
          <a:xfrm>
            <a:off x="4952880" y="4114440"/>
            <a:ext cx="381240" cy="381600"/>
          </a:xfrm>
          <a:custGeom>
            <a:avLst/>
            <a:gdLst/>
            <a:ahLst/>
            <a:rect l="0" t="0" r="r" b="b"/>
            <a:pathLst>
              <a:path w="1059" h="1060">
                <a:moveTo>
                  <a:pt x="0" y="848"/>
                </a:moveTo>
                <a:lnTo>
                  <a:pt x="0" y="212"/>
                </a:lnTo>
                <a:cubicBezTo>
                  <a:pt x="0" y="198"/>
                  <a:pt x="1" y="185"/>
                  <a:pt x="4" y="171"/>
                </a:cubicBezTo>
                <a:cubicBezTo>
                  <a:pt x="7" y="157"/>
                  <a:pt x="11" y="144"/>
                  <a:pt x="16" y="131"/>
                </a:cubicBezTo>
                <a:cubicBezTo>
                  <a:pt x="21" y="118"/>
                  <a:pt x="28" y="106"/>
                  <a:pt x="36" y="95"/>
                </a:cubicBezTo>
                <a:cubicBezTo>
                  <a:pt x="43" y="83"/>
                  <a:pt x="52" y="72"/>
                  <a:pt x="62" y="62"/>
                </a:cubicBezTo>
                <a:cubicBezTo>
                  <a:pt x="72" y="53"/>
                  <a:pt x="82" y="44"/>
                  <a:pt x="94" y="36"/>
                </a:cubicBezTo>
                <a:cubicBezTo>
                  <a:pt x="105" y="28"/>
                  <a:pt x="118" y="22"/>
                  <a:pt x="130" y="17"/>
                </a:cubicBezTo>
                <a:cubicBezTo>
                  <a:pt x="143" y="11"/>
                  <a:pt x="157" y="7"/>
                  <a:pt x="170" y="5"/>
                </a:cubicBezTo>
                <a:cubicBezTo>
                  <a:pt x="184" y="2"/>
                  <a:pt x="198" y="0"/>
                  <a:pt x="211" y="0"/>
                </a:cubicBezTo>
                <a:lnTo>
                  <a:pt x="847" y="0"/>
                </a:lnTo>
                <a:cubicBezTo>
                  <a:pt x="861" y="0"/>
                  <a:pt x="875" y="2"/>
                  <a:pt x="889" y="5"/>
                </a:cubicBezTo>
                <a:cubicBezTo>
                  <a:pt x="902" y="7"/>
                  <a:pt x="916" y="11"/>
                  <a:pt x="928" y="17"/>
                </a:cubicBezTo>
                <a:cubicBezTo>
                  <a:pt x="941" y="22"/>
                  <a:pt x="954" y="28"/>
                  <a:pt x="965" y="36"/>
                </a:cubicBezTo>
                <a:cubicBezTo>
                  <a:pt x="977" y="44"/>
                  <a:pt x="987" y="53"/>
                  <a:pt x="997" y="62"/>
                </a:cubicBezTo>
                <a:cubicBezTo>
                  <a:pt x="1007" y="72"/>
                  <a:pt x="1016" y="83"/>
                  <a:pt x="1023" y="95"/>
                </a:cubicBezTo>
                <a:cubicBezTo>
                  <a:pt x="1031" y="106"/>
                  <a:pt x="1038" y="118"/>
                  <a:pt x="1043" y="131"/>
                </a:cubicBezTo>
                <a:cubicBezTo>
                  <a:pt x="1048" y="144"/>
                  <a:pt x="1052" y="157"/>
                  <a:pt x="1055" y="171"/>
                </a:cubicBezTo>
                <a:cubicBezTo>
                  <a:pt x="1058" y="185"/>
                  <a:pt x="1059" y="198"/>
                  <a:pt x="1059" y="212"/>
                </a:cubicBezTo>
                <a:lnTo>
                  <a:pt x="1059" y="848"/>
                </a:lnTo>
                <a:cubicBezTo>
                  <a:pt x="1059" y="862"/>
                  <a:pt x="1058" y="876"/>
                  <a:pt x="1055" y="889"/>
                </a:cubicBezTo>
                <a:cubicBezTo>
                  <a:pt x="1052" y="903"/>
                  <a:pt x="1048" y="916"/>
                  <a:pt x="1043" y="929"/>
                </a:cubicBezTo>
                <a:cubicBezTo>
                  <a:pt x="1038" y="942"/>
                  <a:pt x="1031" y="954"/>
                  <a:pt x="1023" y="966"/>
                </a:cubicBezTo>
                <a:cubicBezTo>
                  <a:pt x="1016" y="977"/>
                  <a:pt x="1007" y="988"/>
                  <a:pt x="997" y="998"/>
                </a:cubicBezTo>
                <a:cubicBezTo>
                  <a:pt x="987" y="1008"/>
                  <a:pt x="977" y="1016"/>
                  <a:pt x="965" y="1024"/>
                </a:cubicBezTo>
                <a:cubicBezTo>
                  <a:pt x="954" y="1032"/>
                  <a:pt x="941" y="1038"/>
                  <a:pt x="928" y="1044"/>
                </a:cubicBezTo>
                <a:cubicBezTo>
                  <a:pt x="916" y="1049"/>
                  <a:pt x="902" y="1053"/>
                  <a:pt x="889" y="1056"/>
                </a:cubicBezTo>
                <a:cubicBezTo>
                  <a:pt x="875" y="1058"/>
                  <a:pt x="861" y="1060"/>
                  <a:pt x="847" y="1060"/>
                </a:cubicBezTo>
                <a:lnTo>
                  <a:pt x="211" y="1060"/>
                </a:lnTo>
                <a:cubicBezTo>
                  <a:pt x="198" y="1060"/>
                  <a:pt x="184" y="1058"/>
                  <a:pt x="170" y="1056"/>
                </a:cubicBezTo>
                <a:cubicBezTo>
                  <a:pt x="157" y="1053"/>
                  <a:pt x="143" y="1049"/>
                  <a:pt x="130" y="1044"/>
                </a:cubicBezTo>
                <a:cubicBezTo>
                  <a:pt x="118" y="1038"/>
                  <a:pt x="105" y="1032"/>
                  <a:pt x="94" y="1024"/>
                </a:cubicBezTo>
                <a:cubicBezTo>
                  <a:pt x="82" y="1016"/>
                  <a:pt x="72" y="1008"/>
                  <a:pt x="62" y="998"/>
                </a:cubicBezTo>
                <a:cubicBezTo>
                  <a:pt x="52" y="988"/>
                  <a:pt x="43" y="977"/>
                  <a:pt x="36" y="966"/>
                </a:cubicBezTo>
                <a:cubicBezTo>
                  <a:pt x="28" y="954"/>
                  <a:pt x="21" y="942"/>
                  <a:pt x="16" y="929"/>
                </a:cubicBezTo>
                <a:cubicBezTo>
                  <a:pt x="11" y="916"/>
                  <a:pt x="7" y="903"/>
                  <a:pt x="4" y="889"/>
                </a:cubicBezTo>
                <a:cubicBezTo>
                  <a:pt x="1" y="876"/>
                  <a:pt x="0" y="862"/>
                  <a:pt x="0" y="848"/>
                </a:cubicBezTo>
                <a:close/>
              </a:path>
            </a:pathLst>
          </a:custGeom>
          <a:solidFill>
            <a:srgbClr val="0A162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9" name=""/>
          <p:cNvSpPr txBox="1"/>
          <p:nvPr/>
        </p:nvSpPr>
        <p:spPr>
          <a:xfrm>
            <a:off x="5467320" y="3699000"/>
            <a:ext cx="25581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AI-optimized designs from natural language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0" name=""/>
          <p:cNvSpPr txBox="1"/>
          <p:nvPr/>
        </p:nvSpPr>
        <p:spPr>
          <a:xfrm>
            <a:off x="5038560" y="4179240"/>
            <a:ext cx="17136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NotoColorEmoji"/>
                <a:ea typeface="NotoColorEmoji"/>
              </a:rPr>
              <a:t>🌱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1" name=""/>
          <p:cNvSpPr txBox="1"/>
          <p:nvPr/>
        </p:nvSpPr>
        <p:spPr>
          <a:xfrm>
            <a:off x="5467320" y="4232160"/>
            <a:ext cx="23738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Sustainable, net-zero ready construction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"/>
          <p:cNvSpPr/>
          <p:nvPr/>
        </p:nvSpPr>
        <p:spPr>
          <a:xfrm>
            <a:off x="0" y="0"/>
            <a:ext cx="9144000" cy="5142240"/>
          </a:xfrm>
          <a:custGeom>
            <a:avLst/>
            <a:gdLst/>
            <a:ahLst/>
            <a:rect l="0" t="0" r="r" b="b"/>
            <a:pathLst>
              <a:path w="25400" h="14284">
                <a:moveTo>
                  <a:pt x="0" y="0"/>
                </a:moveTo>
                <a:lnTo>
                  <a:pt x="25400" y="0"/>
                </a:lnTo>
                <a:lnTo>
                  <a:pt x="25400" y="14284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solidFill>
            <a:srgbClr val="0A162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23" name=""/>
          <p:cNvPicPr/>
          <p:nvPr/>
        </p:nvPicPr>
        <p:blipFill>
          <a:blip r:embed="rId1"/>
          <a:stretch/>
        </p:blipFill>
        <p:spPr>
          <a:xfrm>
            <a:off x="-182880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4" name=""/>
          <p:cNvSpPr txBox="1"/>
          <p:nvPr/>
        </p:nvSpPr>
        <p:spPr>
          <a:xfrm>
            <a:off x="5829120" y="1553040"/>
            <a:ext cx="12862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0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P R O D U C T   V I S I O N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5" name=""/>
          <p:cNvSpPr txBox="1"/>
          <p:nvPr/>
        </p:nvSpPr>
        <p:spPr>
          <a:xfrm>
            <a:off x="5829120" y="1832760"/>
            <a:ext cx="2648880" cy="384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70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Infinite Designs.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6" name=""/>
          <p:cNvSpPr txBox="1"/>
          <p:nvPr/>
        </p:nvSpPr>
        <p:spPr>
          <a:xfrm>
            <a:off x="5829120" y="2242440"/>
            <a:ext cx="2248920" cy="384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7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One Platform.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7" name=""/>
          <p:cNvSpPr txBox="1"/>
          <p:nvPr/>
        </p:nvSpPr>
        <p:spPr>
          <a:xfrm>
            <a:off x="5829120" y="2909160"/>
            <a:ext cx="2716200" cy="160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13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AI generates fully bespoke floor plans from</a:t>
            </a:r>
            <a:endParaRPr lang="en-US" sz="113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8" name=""/>
          <p:cNvSpPr txBox="1"/>
          <p:nvPr/>
        </p:nvSpPr>
        <p:spPr>
          <a:xfrm>
            <a:off x="5829120" y="3147120"/>
            <a:ext cx="2254320" cy="160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13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natural language. No templates. No</a:t>
            </a:r>
            <a:endParaRPr lang="en-US" sz="113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9" name=""/>
          <p:cNvSpPr txBox="1"/>
          <p:nvPr/>
        </p:nvSpPr>
        <p:spPr>
          <a:xfrm>
            <a:off x="5829120" y="3394800"/>
            <a:ext cx="2142360" cy="160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13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constraints. Just your vision, built.</a:t>
            </a:r>
            <a:endParaRPr lang="en-US" sz="113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"/>
          <p:cNvSpPr/>
          <p:nvPr/>
        </p:nvSpPr>
        <p:spPr>
          <a:xfrm>
            <a:off x="0" y="0"/>
            <a:ext cx="223560" cy="223560"/>
          </a:xfrm>
          <a:custGeom>
            <a:avLst/>
            <a:gdLst/>
            <a:ahLst/>
            <a:rect l="0" t="0" r="r" b="b"/>
            <a:pathLst>
              <a:path w="621" h="621">
                <a:moveTo>
                  <a:pt x="0" y="0"/>
                </a:moveTo>
                <a:lnTo>
                  <a:pt x="0" y="621"/>
                </a:lnTo>
                <a:lnTo>
                  <a:pt x="621" y="0"/>
                </a:lnTo>
                <a:lnTo>
                  <a:pt x="0" y="0"/>
                </a:lnTo>
                <a:close/>
              </a:path>
            </a:pathLst>
          </a:custGeom>
          <a:solidFill>
            <a:srgbClr val="0A162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1" name=""/>
          <p:cNvSpPr/>
          <p:nvPr/>
        </p:nvSpPr>
        <p:spPr>
          <a:xfrm>
            <a:off x="0" y="0"/>
            <a:ext cx="446760" cy="446760"/>
          </a:xfrm>
          <a:custGeom>
            <a:avLst/>
            <a:gdLst/>
            <a:ahLst/>
            <a:rect l="0" t="0" r="r" b="b"/>
            <a:pathLst>
              <a:path w="1241" h="1241">
                <a:moveTo>
                  <a:pt x="621" y="0"/>
                </a:moveTo>
                <a:lnTo>
                  <a:pt x="0" y="621"/>
                </a:lnTo>
                <a:lnTo>
                  <a:pt x="0" y="1241"/>
                </a:lnTo>
                <a:lnTo>
                  <a:pt x="1241" y="0"/>
                </a:lnTo>
                <a:lnTo>
                  <a:pt x="621" y="0"/>
                </a:lnTo>
                <a:close/>
              </a:path>
            </a:pathLst>
          </a:custGeom>
          <a:solidFill>
            <a:srgbClr val="0A172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2" name=""/>
          <p:cNvSpPr/>
          <p:nvPr/>
        </p:nvSpPr>
        <p:spPr>
          <a:xfrm>
            <a:off x="0" y="0"/>
            <a:ext cx="669960" cy="669960"/>
          </a:xfrm>
          <a:custGeom>
            <a:avLst/>
            <a:gdLst/>
            <a:ahLst/>
            <a:rect l="0" t="0" r="r" b="b"/>
            <a:pathLst>
              <a:path w="1861" h="1861">
                <a:moveTo>
                  <a:pt x="1241" y="0"/>
                </a:moveTo>
                <a:lnTo>
                  <a:pt x="0" y="1241"/>
                </a:lnTo>
                <a:lnTo>
                  <a:pt x="0" y="1861"/>
                </a:lnTo>
                <a:lnTo>
                  <a:pt x="1861" y="0"/>
                </a:lnTo>
                <a:lnTo>
                  <a:pt x="1241" y="0"/>
                </a:lnTo>
                <a:close/>
              </a:path>
            </a:pathLst>
          </a:custGeom>
          <a:solidFill>
            <a:srgbClr val="0B172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3" name=""/>
          <p:cNvSpPr/>
          <p:nvPr/>
        </p:nvSpPr>
        <p:spPr>
          <a:xfrm>
            <a:off x="0" y="0"/>
            <a:ext cx="893160" cy="893160"/>
          </a:xfrm>
          <a:custGeom>
            <a:avLst/>
            <a:gdLst/>
            <a:ahLst/>
            <a:rect l="0" t="0" r="r" b="b"/>
            <a:pathLst>
              <a:path w="2481" h="2481">
                <a:moveTo>
                  <a:pt x="1861" y="0"/>
                </a:moveTo>
                <a:lnTo>
                  <a:pt x="0" y="1861"/>
                </a:lnTo>
                <a:lnTo>
                  <a:pt x="0" y="2481"/>
                </a:lnTo>
                <a:lnTo>
                  <a:pt x="2481" y="0"/>
                </a:lnTo>
                <a:lnTo>
                  <a:pt x="1861" y="0"/>
                </a:lnTo>
                <a:close/>
              </a:path>
            </a:pathLst>
          </a:custGeom>
          <a:solidFill>
            <a:srgbClr val="0B182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4" name=""/>
          <p:cNvSpPr/>
          <p:nvPr/>
        </p:nvSpPr>
        <p:spPr>
          <a:xfrm>
            <a:off x="0" y="0"/>
            <a:ext cx="1116360" cy="1116360"/>
          </a:xfrm>
          <a:custGeom>
            <a:avLst/>
            <a:gdLst/>
            <a:ahLst/>
            <a:rect l="0" t="0" r="r" b="b"/>
            <a:pathLst>
              <a:path w="3101" h="3101">
                <a:moveTo>
                  <a:pt x="2481" y="0"/>
                </a:moveTo>
                <a:lnTo>
                  <a:pt x="0" y="2481"/>
                </a:lnTo>
                <a:lnTo>
                  <a:pt x="0" y="3101"/>
                </a:lnTo>
                <a:lnTo>
                  <a:pt x="3101" y="0"/>
                </a:lnTo>
                <a:lnTo>
                  <a:pt x="2481" y="0"/>
                </a:lnTo>
                <a:close/>
              </a:path>
            </a:pathLst>
          </a:custGeom>
          <a:solidFill>
            <a:srgbClr val="0B192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5" name=""/>
          <p:cNvSpPr/>
          <p:nvPr/>
        </p:nvSpPr>
        <p:spPr>
          <a:xfrm>
            <a:off x="0" y="0"/>
            <a:ext cx="1339560" cy="1339560"/>
          </a:xfrm>
          <a:custGeom>
            <a:avLst/>
            <a:gdLst/>
            <a:ahLst/>
            <a:rect l="0" t="0" r="r" b="b"/>
            <a:pathLst>
              <a:path w="3721" h="3721">
                <a:moveTo>
                  <a:pt x="3101" y="0"/>
                </a:moveTo>
                <a:lnTo>
                  <a:pt x="0" y="3101"/>
                </a:lnTo>
                <a:lnTo>
                  <a:pt x="0" y="3721"/>
                </a:lnTo>
                <a:lnTo>
                  <a:pt x="3721" y="0"/>
                </a:lnTo>
                <a:lnTo>
                  <a:pt x="3101" y="0"/>
                </a:lnTo>
                <a:close/>
              </a:path>
            </a:pathLst>
          </a:custGeom>
          <a:solidFill>
            <a:srgbClr val="0C192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6" name=""/>
          <p:cNvSpPr/>
          <p:nvPr/>
        </p:nvSpPr>
        <p:spPr>
          <a:xfrm>
            <a:off x="0" y="0"/>
            <a:ext cx="1562760" cy="1562760"/>
          </a:xfrm>
          <a:custGeom>
            <a:avLst/>
            <a:gdLst/>
            <a:ahLst/>
            <a:rect l="0" t="0" r="r" b="b"/>
            <a:pathLst>
              <a:path w="4341" h="4341">
                <a:moveTo>
                  <a:pt x="3721" y="0"/>
                </a:moveTo>
                <a:lnTo>
                  <a:pt x="0" y="3721"/>
                </a:lnTo>
                <a:lnTo>
                  <a:pt x="0" y="4341"/>
                </a:lnTo>
                <a:lnTo>
                  <a:pt x="4341" y="0"/>
                </a:lnTo>
                <a:lnTo>
                  <a:pt x="3721" y="0"/>
                </a:lnTo>
                <a:close/>
              </a:path>
            </a:pathLst>
          </a:custGeom>
          <a:solidFill>
            <a:srgbClr val="0C1A2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7" name=""/>
          <p:cNvSpPr/>
          <p:nvPr/>
        </p:nvSpPr>
        <p:spPr>
          <a:xfrm>
            <a:off x="0" y="0"/>
            <a:ext cx="1785960" cy="1785960"/>
          </a:xfrm>
          <a:custGeom>
            <a:avLst/>
            <a:gdLst/>
            <a:ahLst/>
            <a:rect l="0" t="0" r="r" b="b"/>
            <a:pathLst>
              <a:path w="4961" h="4961">
                <a:moveTo>
                  <a:pt x="4341" y="0"/>
                </a:moveTo>
                <a:lnTo>
                  <a:pt x="0" y="4341"/>
                </a:lnTo>
                <a:lnTo>
                  <a:pt x="0" y="4961"/>
                </a:lnTo>
                <a:lnTo>
                  <a:pt x="4961" y="0"/>
                </a:lnTo>
                <a:lnTo>
                  <a:pt x="4341" y="0"/>
                </a:lnTo>
                <a:close/>
              </a:path>
            </a:pathLst>
          </a:custGeom>
          <a:solidFill>
            <a:srgbClr val="0C1A2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8" name=""/>
          <p:cNvSpPr/>
          <p:nvPr/>
        </p:nvSpPr>
        <p:spPr>
          <a:xfrm>
            <a:off x="0" y="0"/>
            <a:ext cx="2009160" cy="2009160"/>
          </a:xfrm>
          <a:custGeom>
            <a:avLst/>
            <a:gdLst/>
            <a:ahLst/>
            <a:rect l="0" t="0" r="r" b="b"/>
            <a:pathLst>
              <a:path w="5581" h="5581">
                <a:moveTo>
                  <a:pt x="4961" y="0"/>
                </a:moveTo>
                <a:lnTo>
                  <a:pt x="0" y="4961"/>
                </a:lnTo>
                <a:lnTo>
                  <a:pt x="0" y="5581"/>
                </a:lnTo>
                <a:lnTo>
                  <a:pt x="5581" y="0"/>
                </a:lnTo>
                <a:lnTo>
                  <a:pt x="4961" y="0"/>
                </a:lnTo>
                <a:close/>
              </a:path>
            </a:pathLst>
          </a:custGeom>
          <a:solidFill>
            <a:srgbClr val="0D1B2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9" name=""/>
          <p:cNvSpPr/>
          <p:nvPr/>
        </p:nvSpPr>
        <p:spPr>
          <a:xfrm>
            <a:off x="0" y="0"/>
            <a:ext cx="2232360" cy="2232360"/>
          </a:xfrm>
          <a:custGeom>
            <a:avLst/>
            <a:gdLst/>
            <a:ahLst/>
            <a:rect l="0" t="0" r="r" b="b"/>
            <a:pathLst>
              <a:path w="6201" h="6201">
                <a:moveTo>
                  <a:pt x="5581" y="0"/>
                </a:moveTo>
                <a:lnTo>
                  <a:pt x="0" y="5581"/>
                </a:lnTo>
                <a:lnTo>
                  <a:pt x="0" y="6201"/>
                </a:lnTo>
                <a:lnTo>
                  <a:pt x="6201" y="0"/>
                </a:lnTo>
                <a:lnTo>
                  <a:pt x="5581" y="0"/>
                </a:lnTo>
                <a:close/>
              </a:path>
            </a:pathLst>
          </a:custGeom>
          <a:solidFill>
            <a:srgbClr val="0D1B3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0" name=""/>
          <p:cNvSpPr/>
          <p:nvPr/>
        </p:nvSpPr>
        <p:spPr>
          <a:xfrm>
            <a:off x="0" y="0"/>
            <a:ext cx="2455560" cy="2455560"/>
          </a:xfrm>
          <a:custGeom>
            <a:avLst/>
            <a:gdLst/>
            <a:ahLst/>
            <a:rect l="0" t="0" r="r" b="b"/>
            <a:pathLst>
              <a:path w="6821" h="6821">
                <a:moveTo>
                  <a:pt x="6201" y="0"/>
                </a:moveTo>
                <a:lnTo>
                  <a:pt x="0" y="6201"/>
                </a:lnTo>
                <a:lnTo>
                  <a:pt x="0" y="6821"/>
                </a:lnTo>
                <a:lnTo>
                  <a:pt x="6821" y="0"/>
                </a:lnTo>
                <a:lnTo>
                  <a:pt x="6201" y="0"/>
                </a:lnTo>
                <a:close/>
              </a:path>
            </a:pathLst>
          </a:custGeom>
          <a:solidFill>
            <a:srgbClr val="0D1C3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1" name=""/>
          <p:cNvSpPr/>
          <p:nvPr/>
        </p:nvSpPr>
        <p:spPr>
          <a:xfrm>
            <a:off x="0" y="0"/>
            <a:ext cx="2678760" cy="2678760"/>
          </a:xfrm>
          <a:custGeom>
            <a:avLst/>
            <a:gdLst/>
            <a:ahLst/>
            <a:rect l="0" t="0" r="r" b="b"/>
            <a:pathLst>
              <a:path w="7441" h="7441">
                <a:moveTo>
                  <a:pt x="6821" y="0"/>
                </a:moveTo>
                <a:lnTo>
                  <a:pt x="0" y="6821"/>
                </a:lnTo>
                <a:lnTo>
                  <a:pt x="0" y="7441"/>
                </a:lnTo>
                <a:lnTo>
                  <a:pt x="7441" y="0"/>
                </a:lnTo>
                <a:lnTo>
                  <a:pt x="6821" y="0"/>
                </a:lnTo>
                <a:close/>
              </a:path>
            </a:pathLst>
          </a:custGeom>
          <a:solidFill>
            <a:srgbClr val="0E1C3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2" name=""/>
          <p:cNvSpPr/>
          <p:nvPr/>
        </p:nvSpPr>
        <p:spPr>
          <a:xfrm>
            <a:off x="0" y="0"/>
            <a:ext cx="2901960" cy="2901960"/>
          </a:xfrm>
          <a:custGeom>
            <a:avLst/>
            <a:gdLst/>
            <a:ahLst/>
            <a:rect l="0" t="0" r="r" b="b"/>
            <a:pathLst>
              <a:path w="8061" h="8061">
                <a:moveTo>
                  <a:pt x="7441" y="0"/>
                </a:moveTo>
                <a:lnTo>
                  <a:pt x="0" y="7441"/>
                </a:lnTo>
                <a:lnTo>
                  <a:pt x="0" y="8061"/>
                </a:lnTo>
                <a:lnTo>
                  <a:pt x="8061" y="0"/>
                </a:lnTo>
                <a:lnTo>
                  <a:pt x="7441" y="0"/>
                </a:lnTo>
                <a:close/>
              </a:path>
            </a:pathLst>
          </a:custGeom>
          <a:solidFill>
            <a:srgbClr val="0E1D3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3" name=""/>
          <p:cNvSpPr/>
          <p:nvPr/>
        </p:nvSpPr>
        <p:spPr>
          <a:xfrm>
            <a:off x="0" y="0"/>
            <a:ext cx="3125160" cy="3125160"/>
          </a:xfrm>
          <a:custGeom>
            <a:avLst/>
            <a:gdLst/>
            <a:ahLst/>
            <a:rect l="0" t="0" r="r" b="b"/>
            <a:pathLst>
              <a:path w="8681" h="8681">
                <a:moveTo>
                  <a:pt x="8061" y="0"/>
                </a:moveTo>
                <a:lnTo>
                  <a:pt x="0" y="8061"/>
                </a:lnTo>
                <a:lnTo>
                  <a:pt x="0" y="8681"/>
                </a:lnTo>
                <a:lnTo>
                  <a:pt x="8681" y="0"/>
                </a:lnTo>
                <a:lnTo>
                  <a:pt x="8061" y="0"/>
                </a:lnTo>
                <a:close/>
              </a:path>
            </a:pathLst>
          </a:custGeom>
          <a:solidFill>
            <a:srgbClr val="0E1E3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4" name=""/>
          <p:cNvSpPr/>
          <p:nvPr/>
        </p:nvSpPr>
        <p:spPr>
          <a:xfrm>
            <a:off x="0" y="0"/>
            <a:ext cx="3348360" cy="3348360"/>
          </a:xfrm>
          <a:custGeom>
            <a:avLst/>
            <a:gdLst/>
            <a:ahLst/>
            <a:rect l="0" t="0" r="r" b="b"/>
            <a:pathLst>
              <a:path w="9301" h="9301">
                <a:moveTo>
                  <a:pt x="8681" y="0"/>
                </a:moveTo>
                <a:lnTo>
                  <a:pt x="0" y="8681"/>
                </a:lnTo>
                <a:lnTo>
                  <a:pt x="0" y="9301"/>
                </a:lnTo>
                <a:lnTo>
                  <a:pt x="9301" y="0"/>
                </a:lnTo>
                <a:lnTo>
                  <a:pt x="8681" y="0"/>
                </a:lnTo>
                <a:close/>
              </a:path>
            </a:pathLst>
          </a:custGeom>
          <a:solidFill>
            <a:srgbClr val="0F1E3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5" name=""/>
          <p:cNvSpPr/>
          <p:nvPr/>
        </p:nvSpPr>
        <p:spPr>
          <a:xfrm>
            <a:off x="0" y="0"/>
            <a:ext cx="3571560" cy="3571560"/>
          </a:xfrm>
          <a:custGeom>
            <a:avLst/>
            <a:gdLst/>
            <a:ahLst/>
            <a:rect l="0" t="0" r="r" b="b"/>
            <a:pathLst>
              <a:path w="9921" h="9921">
                <a:moveTo>
                  <a:pt x="9301" y="0"/>
                </a:moveTo>
                <a:lnTo>
                  <a:pt x="0" y="9301"/>
                </a:lnTo>
                <a:lnTo>
                  <a:pt x="0" y="9921"/>
                </a:lnTo>
                <a:lnTo>
                  <a:pt x="9921" y="0"/>
                </a:lnTo>
                <a:lnTo>
                  <a:pt x="9301" y="0"/>
                </a:lnTo>
                <a:close/>
              </a:path>
            </a:pathLst>
          </a:custGeom>
          <a:solidFill>
            <a:srgbClr val="0F1F3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6" name=""/>
          <p:cNvSpPr/>
          <p:nvPr/>
        </p:nvSpPr>
        <p:spPr>
          <a:xfrm>
            <a:off x="0" y="0"/>
            <a:ext cx="3794760" cy="3794760"/>
          </a:xfrm>
          <a:custGeom>
            <a:avLst/>
            <a:gdLst/>
            <a:ahLst/>
            <a:rect l="0" t="0" r="r" b="b"/>
            <a:pathLst>
              <a:path w="10541" h="10541">
                <a:moveTo>
                  <a:pt x="9921" y="0"/>
                </a:moveTo>
                <a:lnTo>
                  <a:pt x="0" y="9921"/>
                </a:lnTo>
                <a:lnTo>
                  <a:pt x="0" y="10541"/>
                </a:lnTo>
                <a:lnTo>
                  <a:pt x="10541" y="0"/>
                </a:lnTo>
                <a:lnTo>
                  <a:pt x="9921" y="0"/>
                </a:lnTo>
                <a:close/>
              </a:path>
            </a:pathLst>
          </a:custGeom>
          <a:solidFill>
            <a:srgbClr val="0F1F3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7" name=""/>
          <p:cNvSpPr/>
          <p:nvPr/>
        </p:nvSpPr>
        <p:spPr>
          <a:xfrm>
            <a:off x="0" y="0"/>
            <a:ext cx="4017960" cy="4017960"/>
          </a:xfrm>
          <a:custGeom>
            <a:avLst/>
            <a:gdLst/>
            <a:ahLst/>
            <a:rect l="0" t="0" r="r" b="b"/>
            <a:pathLst>
              <a:path w="11161" h="11161">
                <a:moveTo>
                  <a:pt x="10541" y="0"/>
                </a:moveTo>
                <a:lnTo>
                  <a:pt x="0" y="10541"/>
                </a:lnTo>
                <a:lnTo>
                  <a:pt x="0" y="11161"/>
                </a:lnTo>
                <a:lnTo>
                  <a:pt x="11161" y="0"/>
                </a:lnTo>
                <a:lnTo>
                  <a:pt x="10541" y="0"/>
                </a:lnTo>
                <a:close/>
              </a:path>
            </a:pathLst>
          </a:custGeom>
          <a:solidFill>
            <a:srgbClr val="0F203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8" name=""/>
          <p:cNvSpPr/>
          <p:nvPr/>
        </p:nvSpPr>
        <p:spPr>
          <a:xfrm>
            <a:off x="0" y="0"/>
            <a:ext cx="4241160" cy="4241160"/>
          </a:xfrm>
          <a:custGeom>
            <a:avLst/>
            <a:gdLst/>
            <a:ahLst/>
            <a:rect l="0" t="0" r="r" b="b"/>
            <a:pathLst>
              <a:path w="11781" h="11781">
                <a:moveTo>
                  <a:pt x="11161" y="0"/>
                </a:moveTo>
                <a:lnTo>
                  <a:pt x="0" y="11161"/>
                </a:lnTo>
                <a:lnTo>
                  <a:pt x="0" y="11781"/>
                </a:lnTo>
                <a:lnTo>
                  <a:pt x="11781" y="0"/>
                </a:lnTo>
                <a:lnTo>
                  <a:pt x="11161" y="0"/>
                </a:lnTo>
                <a:close/>
              </a:path>
            </a:pathLst>
          </a:custGeom>
          <a:solidFill>
            <a:srgbClr val="10203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9" name=""/>
          <p:cNvSpPr/>
          <p:nvPr/>
        </p:nvSpPr>
        <p:spPr>
          <a:xfrm>
            <a:off x="0" y="0"/>
            <a:ext cx="4464720" cy="4464720"/>
          </a:xfrm>
          <a:custGeom>
            <a:avLst/>
            <a:gdLst/>
            <a:ahLst/>
            <a:rect l="0" t="0" r="r" b="b"/>
            <a:pathLst>
              <a:path w="12402" h="12402">
                <a:moveTo>
                  <a:pt x="11781" y="0"/>
                </a:moveTo>
                <a:lnTo>
                  <a:pt x="0" y="11781"/>
                </a:lnTo>
                <a:lnTo>
                  <a:pt x="0" y="12402"/>
                </a:lnTo>
                <a:lnTo>
                  <a:pt x="12402" y="0"/>
                </a:lnTo>
                <a:lnTo>
                  <a:pt x="11781" y="0"/>
                </a:lnTo>
                <a:close/>
              </a:path>
            </a:pathLst>
          </a:custGeom>
          <a:solidFill>
            <a:srgbClr val="10213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0" name=""/>
          <p:cNvSpPr/>
          <p:nvPr/>
        </p:nvSpPr>
        <p:spPr>
          <a:xfrm>
            <a:off x="0" y="0"/>
            <a:ext cx="4687920" cy="4687920"/>
          </a:xfrm>
          <a:custGeom>
            <a:avLst/>
            <a:gdLst/>
            <a:ahLst/>
            <a:rect l="0" t="0" r="r" b="b"/>
            <a:pathLst>
              <a:path w="13022" h="13022">
                <a:moveTo>
                  <a:pt x="12402" y="0"/>
                </a:moveTo>
                <a:lnTo>
                  <a:pt x="0" y="12402"/>
                </a:lnTo>
                <a:lnTo>
                  <a:pt x="0" y="13022"/>
                </a:lnTo>
                <a:lnTo>
                  <a:pt x="13022" y="0"/>
                </a:lnTo>
                <a:lnTo>
                  <a:pt x="12402" y="0"/>
                </a:lnTo>
                <a:close/>
              </a:path>
            </a:pathLst>
          </a:custGeom>
          <a:solidFill>
            <a:srgbClr val="10223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1" name=""/>
          <p:cNvSpPr/>
          <p:nvPr/>
        </p:nvSpPr>
        <p:spPr>
          <a:xfrm>
            <a:off x="0" y="0"/>
            <a:ext cx="4911120" cy="4911120"/>
          </a:xfrm>
          <a:custGeom>
            <a:avLst/>
            <a:gdLst/>
            <a:ahLst/>
            <a:rect l="0" t="0" r="r" b="b"/>
            <a:pathLst>
              <a:path w="13642" h="13642">
                <a:moveTo>
                  <a:pt x="13022" y="0"/>
                </a:moveTo>
                <a:lnTo>
                  <a:pt x="0" y="13022"/>
                </a:lnTo>
                <a:lnTo>
                  <a:pt x="0" y="13642"/>
                </a:lnTo>
                <a:lnTo>
                  <a:pt x="13642" y="0"/>
                </a:lnTo>
                <a:lnTo>
                  <a:pt x="13022" y="0"/>
                </a:lnTo>
                <a:close/>
              </a:path>
            </a:pathLst>
          </a:custGeom>
          <a:solidFill>
            <a:srgbClr val="11223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2" name=""/>
          <p:cNvSpPr/>
          <p:nvPr/>
        </p:nvSpPr>
        <p:spPr>
          <a:xfrm>
            <a:off x="0" y="0"/>
            <a:ext cx="5134320" cy="5134320"/>
          </a:xfrm>
          <a:custGeom>
            <a:avLst/>
            <a:gdLst/>
            <a:ahLst/>
            <a:rect l="0" t="0" r="r" b="b"/>
            <a:pathLst>
              <a:path w="14262" h="14262">
                <a:moveTo>
                  <a:pt x="13642" y="0"/>
                </a:moveTo>
                <a:lnTo>
                  <a:pt x="0" y="13642"/>
                </a:lnTo>
                <a:lnTo>
                  <a:pt x="0" y="14262"/>
                </a:lnTo>
                <a:lnTo>
                  <a:pt x="14262" y="0"/>
                </a:lnTo>
                <a:lnTo>
                  <a:pt x="13642" y="0"/>
                </a:lnTo>
                <a:close/>
              </a:path>
            </a:pathLst>
          </a:custGeom>
          <a:solidFill>
            <a:srgbClr val="11233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3" name=""/>
          <p:cNvSpPr/>
          <p:nvPr/>
        </p:nvSpPr>
        <p:spPr>
          <a:xfrm>
            <a:off x="0" y="0"/>
            <a:ext cx="5142240" cy="5142240"/>
          </a:xfrm>
          <a:custGeom>
            <a:avLst/>
            <a:gdLst/>
            <a:ahLst/>
            <a:rect l="0" t="0" r="r" b="b"/>
            <a:pathLst>
              <a:path w="14284" h="14284">
                <a:moveTo>
                  <a:pt x="14262" y="0"/>
                </a:moveTo>
                <a:lnTo>
                  <a:pt x="0" y="14262"/>
                </a:lnTo>
                <a:lnTo>
                  <a:pt x="0" y="14284"/>
                </a:lnTo>
                <a:lnTo>
                  <a:pt x="14284" y="0"/>
                </a:lnTo>
                <a:lnTo>
                  <a:pt x="14262" y="0"/>
                </a:lnTo>
                <a:close/>
              </a:path>
            </a:pathLst>
          </a:custGeom>
          <a:solidFill>
            <a:srgbClr val="11233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4" name=""/>
          <p:cNvSpPr/>
          <p:nvPr/>
        </p:nvSpPr>
        <p:spPr>
          <a:xfrm>
            <a:off x="0" y="0"/>
            <a:ext cx="5357520" cy="5142240"/>
          </a:xfrm>
          <a:custGeom>
            <a:avLst/>
            <a:gdLst/>
            <a:ahLst/>
            <a:rect l="0" t="0" r="r" b="b"/>
            <a:pathLst>
              <a:path w="14882" h="14284">
                <a:moveTo>
                  <a:pt x="14284" y="0"/>
                </a:moveTo>
                <a:lnTo>
                  <a:pt x="0" y="14284"/>
                </a:lnTo>
                <a:lnTo>
                  <a:pt x="597" y="14284"/>
                </a:lnTo>
                <a:lnTo>
                  <a:pt x="14882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1243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5" name=""/>
          <p:cNvSpPr/>
          <p:nvPr/>
        </p:nvSpPr>
        <p:spPr>
          <a:xfrm>
            <a:off x="214920" y="0"/>
            <a:ext cx="5365800" cy="5142240"/>
          </a:xfrm>
          <a:custGeom>
            <a:avLst/>
            <a:gdLst/>
            <a:ahLst/>
            <a:rect l="0" t="0" r="r" b="b"/>
            <a:pathLst>
              <a:path w="14905" h="14284">
                <a:moveTo>
                  <a:pt x="14285" y="0"/>
                </a:moveTo>
                <a:lnTo>
                  <a:pt x="0" y="14284"/>
                </a:lnTo>
                <a:lnTo>
                  <a:pt x="621" y="14284"/>
                </a:lnTo>
                <a:lnTo>
                  <a:pt x="14905" y="0"/>
                </a:lnTo>
                <a:lnTo>
                  <a:pt x="14285" y="0"/>
                </a:lnTo>
                <a:close/>
              </a:path>
            </a:pathLst>
          </a:custGeom>
          <a:solidFill>
            <a:srgbClr val="12243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6" name=""/>
          <p:cNvSpPr/>
          <p:nvPr/>
        </p:nvSpPr>
        <p:spPr>
          <a:xfrm>
            <a:off x="4384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2243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7" name=""/>
          <p:cNvSpPr/>
          <p:nvPr/>
        </p:nvSpPr>
        <p:spPr>
          <a:xfrm>
            <a:off x="6616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2253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8" name=""/>
          <p:cNvSpPr/>
          <p:nvPr/>
        </p:nvSpPr>
        <p:spPr>
          <a:xfrm>
            <a:off x="8848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3254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9" name=""/>
          <p:cNvSpPr/>
          <p:nvPr/>
        </p:nvSpPr>
        <p:spPr>
          <a:xfrm>
            <a:off x="11080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3264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0" name=""/>
          <p:cNvSpPr/>
          <p:nvPr/>
        </p:nvSpPr>
        <p:spPr>
          <a:xfrm>
            <a:off x="13312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3274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1" name=""/>
          <p:cNvSpPr/>
          <p:nvPr/>
        </p:nvSpPr>
        <p:spPr>
          <a:xfrm>
            <a:off x="15544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74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2" name=""/>
          <p:cNvSpPr/>
          <p:nvPr/>
        </p:nvSpPr>
        <p:spPr>
          <a:xfrm>
            <a:off x="17776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84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3" name=""/>
          <p:cNvSpPr/>
          <p:nvPr/>
        </p:nvSpPr>
        <p:spPr>
          <a:xfrm>
            <a:off x="20008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84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4" name=""/>
          <p:cNvSpPr/>
          <p:nvPr/>
        </p:nvSpPr>
        <p:spPr>
          <a:xfrm>
            <a:off x="22240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94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5" name=""/>
          <p:cNvSpPr/>
          <p:nvPr/>
        </p:nvSpPr>
        <p:spPr>
          <a:xfrm>
            <a:off x="24472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5294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6" name=""/>
          <p:cNvSpPr/>
          <p:nvPr/>
        </p:nvSpPr>
        <p:spPr>
          <a:xfrm>
            <a:off x="26704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1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52A4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7" name=""/>
          <p:cNvSpPr/>
          <p:nvPr/>
        </p:nvSpPr>
        <p:spPr>
          <a:xfrm>
            <a:off x="28936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3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3" y="0"/>
                </a:lnTo>
                <a:close/>
              </a:path>
            </a:pathLst>
          </a:custGeom>
          <a:solidFill>
            <a:srgbClr val="152B4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8" name=""/>
          <p:cNvSpPr/>
          <p:nvPr/>
        </p:nvSpPr>
        <p:spPr>
          <a:xfrm>
            <a:off x="31168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62B4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9" name=""/>
          <p:cNvSpPr/>
          <p:nvPr/>
        </p:nvSpPr>
        <p:spPr>
          <a:xfrm>
            <a:off x="33400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62C4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0" name=""/>
          <p:cNvSpPr/>
          <p:nvPr/>
        </p:nvSpPr>
        <p:spPr>
          <a:xfrm>
            <a:off x="3563280" y="0"/>
            <a:ext cx="5365800" cy="5142240"/>
          </a:xfrm>
          <a:custGeom>
            <a:avLst/>
            <a:gdLst/>
            <a:ahLst/>
            <a:rect l="0" t="0" r="r" b="b"/>
            <a:pathLst>
              <a:path w="14905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5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62C4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1" name=""/>
          <p:cNvSpPr/>
          <p:nvPr/>
        </p:nvSpPr>
        <p:spPr>
          <a:xfrm>
            <a:off x="3786480" y="0"/>
            <a:ext cx="5357520" cy="5142240"/>
          </a:xfrm>
          <a:custGeom>
            <a:avLst/>
            <a:gdLst/>
            <a:ahLst/>
            <a:rect l="0" t="0" r="r" b="b"/>
            <a:pathLst>
              <a:path w="14882" h="14284">
                <a:moveTo>
                  <a:pt x="14285" y="0"/>
                </a:moveTo>
                <a:lnTo>
                  <a:pt x="0" y="14284"/>
                </a:lnTo>
                <a:lnTo>
                  <a:pt x="598" y="14284"/>
                </a:lnTo>
                <a:lnTo>
                  <a:pt x="14882" y="0"/>
                </a:lnTo>
                <a:lnTo>
                  <a:pt x="14285" y="0"/>
                </a:lnTo>
                <a:close/>
              </a:path>
            </a:pathLst>
          </a:custGeom>
          <a:solidFill>
            <a:srgbClr val="172D4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2" name=""/>
          <p:cNvSpPr/>
          <p:nvPr/>
        </p:nvSpPr>
        <p:spPr>
          <a:xfrm>
            <a:off x="4001760" y="0"/>
            <a:ext cx="5142240" cy="5142240"/>
          </a:xfrm>
          <a:custGeom>
            <a:avLst/>
            <a:gdLst/>
            <a:ahLst/>
            <a:rect l="0" t="0" r="r" b="b"/>
            <a:pathLst>
              <a:path w="14284" h="14284">
                <a:moveTo>
                  <a:pt x="14284" y="0"/>
                </a:moveTo>
                <a:lnTo>
                  <a:pt x="0" y="14284"/>
                </a:lnTo>
                <a:lnTo>
                  <a:pt x="22" y="14284"/>
                </a:lnTo>
                <a:lnTo>
                  <a:pt x="14284" y="22"/>
                </a:lnTo>
                <a:lnTo>
                  <a:pt x="14284" y="0"/>
                </a:lnTo>
                <a:close/>
              </a:path>
            </a:pathLst>
          </a:custGeom>
          <a:solidFill>
            <a:srgbClr val="172D4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3" name=""/>
          <p:cNvSpPr/>
          <p:nvPr/>
        </p:nvSpPr>
        <p:spPr>
          <a:xfrm>
            <a:off x="4009680" y="7920"/>
            <a:ext cx="5134320" cy="5134320"/>
          </a:xfrm>
          <a:custGeom>
            <a:avLst/>
            <a:gdLst/>
            <a:ahLst/>
            <a:rect l="0" t="0" r="r" b="b"/>
            <a:pathLst>
              <a:path w="14262" h="14262">
                <a:moveTo>
                  <a:pt x="14262" y="0"/>
                </a:moveTo>
                <a:lnTo>
                  <a:pt x="0" y="14262"/>
                </a:lnTo>
                <a:lnTo>
                  <a:pt x="620" y="14262"/>
                </a:lnTo>
                <a:lnTo>
                  <a:pt x="14262" y="620"/>
                </a:lnTo>
                <a:lnTo>
                  <a:pt x="14262" y="0"/>
                </a:lnTo>
                <a:close/>
              </a:path>
            </a:pathLst>
          </a:custGeom>
          <a:solidFill>
            <a:srgbClr val="172D4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4" name=""/>
          <p:cNvSpPr/>
          <p:nvPr/>
        </p:nvSpPr>
        <p:spPr>
          <a:xfrm>
            <a:off x="4232880" y="231120"/>
            <a:ext cx="4911120" cy="4911120"/>
          </a:xfrm>
          <a:custGeom>
            <a:avLst/>
            <a:gdLst/>
            <a:ahLst/>
            <a:rect l="0" t="0" r="r" b="b"/>
            <a:pathLst>
              <a:path w="13642" h="13642">
                <a:moveTo>
                  <a:pt x="13642" y="0"/>
                </a:moveTo>
                <a:lnTo>
                  <a:pt x="0" y="13642"/>
                </a:lnTo>
                <a:lnTo>
                  <a:pt x="620" y="13642"/>
                </a:lnTo>
                <a:lnTo>
                  <a:pt x="13642" y="620"/>
                </a:lnTo>
                <a:lnTo>
                  <a:pt x="13642" y="0"/>
                </a:lnTo>
                <a:close/>
              </a:path>
            </a:pathLst>
          </a:custGeom>
          <a:solidFill>
            <a:srgbClr val="172E4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5" name=""/>
          <p:cNvSpPr/>
          <p:nvPr/>
        </p:nvSpPr>
        <p:spPr>
          <a:xfrm>
            <a:off x="4456080" y="454320"/>
            <a:ext cx="4687920" cy="4687920"/>
          </a:xfrm>
          <a:custGeom>
            <a:avLst/>
            <a:gdLst/>
            <a:ahLst/>
            <a:rect l="0" t="0" r="r" b="b"/>
            <a:pathLst>
              <a:path w="13022" h="13022">
                <a:moveTo>
                  <a:pt x="13022" y="0"/>
                </a:moveTo>
                <a:lnTo>
                  <a:pt x="0" y="13022"/>
                </a:lnTo>
                <a:lnTo>
                  <a:pt x="620" y="13022"/>
                </a:lnTo>
                <a:lnTo>
                  <a:pt x="13022" y="620"/>
                </a:lnTo>
                <a:lnTo>
                  <a:pt x="13022" y="0"/>
                </a:lnTo>
                <a:close/>
              </a:path>
            </a:pathLst>
          </a:custGeom>
          <a:solidFill>
            <a:srgbClr val="182E4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6" name=""/>
          <p:cNvSpPr/>
          <p:nvPr/>
        </p:nvSpPr>
        <p:spPr>
          <a:xfrm>
            <a:off x="4679280" y="677520"/>
            <a:ext cx="4464720" cy="4464720"/>
          </a:xfrm>
          <a:custGeom>
            <a:avLst/>
            <a:gdLst/>
            <a:ahLst/>
            <a:rect l="0" t="0" r="r" b="b"/>
            <a:pathLst>
              <a:path w="12402" h="12402">
                <a:moveTo>
                  <a:pt x="12402" y="0"/>
                </a:moveTo>
                <a:lnTo>
                  <a:pt x="0" y="12402"/>
                </a:lnTo>
                <a:lnTo>
                  <a:pt x="621" y="12402"/>
                </a:lnTo>
                <a:lnTo>
                  <a:pt x="12402" y="620"/>
                </a:lnTo>
                <a:lnTo>
                  <a:pt x="12402" y="0"/>
                </a:lnTo>
                <a:close/>
              </a:path>
            </a:pathLst>
          </a:custGeom>
          <a:solidFill>
            <a:srgbClr val="182F4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7" name=""/>
          <p:cNvSpPr/>
          <p:nvPr/>
        </p:nvSpPr>
        <p:spPr>
          <a:xfrm>
            <a:off x="4902840" y="900720"/>
            <a:ext cx="4241160" cy="4241520"/>
          </a:xfrm>
          <a:custGeom>
            <a:avLst/>
            <a:gdLst/>
            <a:ahLst/>
            <a:rect l="0" t="0" r="r" b="b"/>
            <a:pathLst>
              <a:path w="11781" h="11782">
                <a:moveTo>
                  <a:pt x="11781" y="0"/>
                </a:moveTo>
                <a:lnTo>
                  <a:pt x="0" y="11782"/>
                </a:lnTo>
                <a:lnTo>
                  <a:pt x="620" y="11782"/>
                </a:lnTo>
                <a:lnTo>
                  <a:pt x="11781" y="620"/>
                </a:lnTo>
                <a:lnTo>
                  <a:pt x="11781" y="0"/>
                </a:lnTo>
                <a:close/>
              </a:path>
            </a:pathLst>
          </a:custGeom>
          <a:solidFill>
            <a:srgbClr val="18304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8" name=""/>
          <p:cNvSpPr/>
          <p:nvPr/>
        </p:nvSpPr>
        <p:spPr>
          <a:xfrm>
            <a:off x="5126040" y="1123920"/>
            <a:ext cx="4017960" cy="4018320"/>
          </a:xfrm>
          <a:custGeom>
            <a:avLst/>
            <a:gdLst/>
            <a:ahLst/>
            <a:rect l="0" t="0" r="r" b="b"/>
            <a:pathLst>
              <a:path w="11161" h="11162">
                <a:moveTo>
                  <a:pt x="11161" y="0"/>
                </a:moveTo>
                <a:lnTo>
                  <a:pt x="0" y="11162"/>
                </a:lnTo>
                <a:lnTo>
                  <a:pt x="620" y="11162"/>
                </a:lnTo>
                <a:lnTo>
                  <a:pt x="11161" y="620"/>
                </a:lnTo>
                <a:lnTo>
                  <a:pt x="11161" y="0"/>
                </a:lnTo>
                <a:close/>
              </a:path>
            </a:pathLst>
          </a:custGeom>
          <a:solidFill>
            <a:srgbClr val="19305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9" name=""/>
          <p:cNvSpPr/>
          <p:nvPr/>
        </p:nvSpPr>
        <p:spPr>
          <a:xfrm>
            <a:off x="5349240" y="1347120"/>
            <a:ext cx="3794760" cy="3795120"/>
          </a:xfrm>
          <a:custGeom>
            <a:avLst/>
            <a:gdLst/>
            <a:ahLst/>
            <a:rect l="0" t="0" r="r" b="b"/>
            <a:pathLst>
              <a:path w="10541" h="10542">
                <a:moveTo>
                  <a:pt x="10541" y="0"/>
                </a:moveTo>
                <a:lnTo>
                  <a:pt x="0" y="10542"/>
                </a:lnTo>
                <a:lnTo>
                  <a:pt x="620" y="10542"/>
                </a:lnTo>
                <a:lnTo>
                  <a:pt x="10541" y="620"/>
                </a:lnTo>
                <a:lnTo>
                  <a:pt x="10541" y="0"/>
                </a:lnTo>
                <a:close/>
              </a:path>
            </a:pathLst>
          </a:custGeom>
          <a:solidFill>
            <a:srgbClr val="19315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0" name=""/>
          <p:cNvSpPr/>
          <p:nvPr/>
        </p:nvSpPr>
        <p:spPr>
          <a:xfrm>
            <a:off x="5572440" y="1570320"/>
            <a:ext cx="3571560" cy="3571920"/>
          </a:xfrm>
          <a:custGeom>
            <a:avLst/>
            <a:gdLst/>
            <a:ahLst/>
            <a:rect l="0" t="0" r="r" b="b"/>
            <a:pathLst>
              <a:path w="9921" h="9922">
                <a:moveTo>
                  <a:pt x="9921" y="0"/>
                </a:moveTo>
                <a:lnTo>
                  <a:pt x="0" y="9922"/>
                </a:lnTo>
                <a:lnTo>
                  <a:pt x="620" y="9922"/>
                </a:lnTo>
                <a:lnTo>
                  <a:pt x="9921" y="621"/>
                </a:lnTo>
                <a:lnTo>
                  <a:pt x="9921" y="0"/>
                </a:lnTo>
                <a:close/>
              </a:path>
            </a:pathLst>
          </a:custGeom>
          <a:solidFill>
            <a:srgbClr val="19315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1" name=""/>
          <p:cNvSpPr/>
          <p:nvPr/>
        </p:nvSpPr>
        <p:spPr>
          <a:xfrm>
            <a:off x="5795640" y="1793520"/>
            <a:ext cx="3348360" cy="3348720"/>
          </a:xfrm>
          <a:custGeom>
            <a:avLst/>
            <a:gdLst/>
            <a:ahLst/>
            <a:rect l="0" t="0" r="r" b="b"/>
            <a:pathLst>
              <a:path w="9301" h="9302">
                <a:moveTo>
                  <a:pt x="9301" y="0"/>
                </a:moveTo>
                <a:lnTo>
                  <a:pt x="0" y="9302"/>
                </a:lnTo>
                <a:lnTo>
                  <a:pt x="620" y="9302"/>
                </a:lnTo>
                <a:lnTo>
                  <a:pt x="9301" y="620"/>
                </a:lnTo>
                <a:lnTo>
                  <a:pt x="9301" y="0"/>
                </a:lnTo>
                <a:close/>
              </a:path>
            </a:pathLst>
          </a:custGeom>
          <a:solidFill>
            <a:srgbClr val="19325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2" name=""/>
          <p:cNvSpPr/>
          <p:nvPr/>
        </p:nvSpPr>
        <p:spPr>
          <a:xfrm>
            <a:off x="6018840" y="2016720"/>
            <a:ext cx="3125160" cy="3125520"/>
          </a:xfrm>
          <a:custGeom>
            <a:avLst/>
            <a:gdLst/>
            <a:ahLst/>
            <a:rect l="0" t="0" r="r" b="b"/>
            <a:pathLst>
              <a:path w="8681" h="8682">
                <a:moveTo>
                  <a:pt x="8681" y="0"/>
                </a:moveTo>
                <a:lnTo>
                  <a:pt x="0" y="8682"/>
                </a:lnTo>
                <a:lnTo>
                  <a:pt x="620" y="8682"/>
                </a:lnTo>
                <a:lnTo>
                  <a:pt x="8681" y="620"/>
                </a:lnTo>
                <a:lnTo>
                  <a:pt x="8681" y="0"/>
                </a:lnTo>
                <a:close/>
              </a:path>
            </a:pathLst>
          </a:custGeom>
          <a:solidFill>
            <a:srgbClr val="1A325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3" name=""/>
          <p:cNvSpPr/>
          <p:nvPr/>
        </p:nvSpPr>
        <p:spPr>
          <a:xfrm>
            <a:off x="6242040" y="2239920"/>
            <a:ext cx="2901960" cy="2902320"/>
          </a:xfrm>
          <a:custGeom>
            <a:avLst/>
            <a:gdLst/>
            <a:ahLst/>
            <a:rect l="0" t="0" r="r" b="b"/>
            <a:pathLst>
              <a:path w="8061" h="8062">
                <a:moveTo>
                  <a:pt x="8061" y="0"/>
                </a:moveTo>
                <a:lnTo>
                  <a:pt x="0" y="8062"/>
                </a:lnTo>
                <a:lnTo>
                  <a:pt x="620" y="8062"/>
                </a:lnTo>
                <a:lnTo>
                  <a:pt x="8061" y="620"/>
                </a:lnTo>
                <a:lnTo>
                  <a:pt x="8061" y="0"/>
                </a:lnTo>
                <a:close/>
              </a:path>
            </a:pathLst>
          </a:custGeom>
          <a:solidFill>
            <a:srgbClr val="1A335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4" name=""/>
          <p:cNvSpPr/>
          <p:nvPr/>
        </p:nvSpPr>
        <p:spPr>
          <a:xfrm>
            <a:off x="6465240" y="2463120"/>
            <a:ext cx="2678760" cy="2679120"/>
          </a:xfrm>
          <a:custGeom>
            <a:avLst/>
            <a:gdLst/>
            <a:ahLst/>
            <a:rect l="0" t="0" r="r" b="b"/>
            <a:pathLst>
              <a:path w="7441" h="7442">
                <a:moveTo>
                  <a:pt x="7441" y="0"/>
                </a:moveTo>
                <a:lnTo>
                  <a:pt x="0" y="7442"/>
                </a:lnTo>
                <a:lnTo>
                  <a:pt x="620" y="7442"/>
                </a:lnTo>
                <a:lnTo>
                  <a:pt x="7441" y="620"/>
                </a:lnTo>
                <a:lnTo>
                  <a:pt x="7441" y="0"/>
                </a:lnTo>
                <a:close/>
              </a:path>
            </a:pathLst>
          </a:custGeom>
          <a:solidFill>
            <a:srgbClr val="1A345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5" name=""/>
          <p:cNvSpPr/>
          <p:nvPr/>
        </p:nvSpPr>
        <p:spPr>
          <a:xfrm>
            <a:off x="6688440" y="2686320"/>
            <a:ext cx="2455560" cy="2455920"/>
          </a:xfrm>
          <a:custGeom>
            <a:avLst/>
            <a:gdLst/>
            <a:ahLst/>
            <a:rect l="0" t="0" r="r" b="b"/>
            <a:pathLst>
              <a:path w="6821" h="6822">
                <a:moveTo>
                  <a:pt x="6821" y="0"/>
                </a:moveTo>
                <a:lnTo>
                  <a:pt x="0" y="6822"/>
                </a:lnTo>
                <a:lnTo>
                  <a:pt x="620" y="6822"/>
                </a:lnTo>
                <a:lnTo>
                  <a:pt x="6821" y="620"/>
                </a:lnTo>
                <a:lnTo>
                  <a:pt x="6821" y="0"/>
                </a:lnTo>
                <a:close/>
              </a:path>
            </a:pathLst>
          </a:custGeom>
          <a:solidFill>
            <a:srgbClr val="1B345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6" name=""/>
          <p:cNvSpPr/>
          <p:nvPr/>
        </p:nvSpPr>
        <p:spPr>
          <a:xfrm>
            <a:off x="6911640" y="2909520"/>
            <a:ext cx="2232360" cy="2232720"/>
          </a:xfrm>
          <a:custGeom>
            <a:avLst/>
            <a:gdLst/>
            <a:ahLst/>
            <a:rect l="0" t="0" r="r" b="b"/>
            <a:pathLst>
              <a:path w="6201" h="6202">
                <a:moveTo>
                  <a:pt x="6201" y="0"/>
                </a:moveTo>
                <a:lnTo>
                  <a:pt x="0" y="6202"/>
                </a:lnTo>
                <a:lnTo>
                  <a:pt x="620" y="6202"/>
                </a:lnTo>
                <a:lnTo>
                  <a:pt x="6201" y="620"/>
                </a:lnTo>
                <a:lnTo>
                  <a:pt x="6201" y="0"/>
                </a:lnTo>
                <a:close/>
              </a:path>
            </a:pathLst>
          </a:custGeom>
          <a:solidFill>
            <a:srgbClr val="1B355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7" name=""/>
          <p:cNvSpPr/>
          <p:nvPr/>
        </p:nvSpPr>
        <p:spPr>
          <a:xfrm>
            <a:off x="7134840" y="3132720"/>
            <a:ext cx="2009160" cy="2009520"/>
          </a:xfrm>
          <a:custGeom>
            <a:avLst/>
            <a:gdLst/>
            <a:ahLst/>
            <a:rect l="0" t="0" r="r" b="b"/>
            <a:pathLst>
              <a:path w="5581" h="5582">
                <a:moveTo>
                  <a:pt x="5581" y="0"/>
                </a:moveTo>
                <a:lnTo>
                  <a:pt x="0" y="5582"/>
                </a:lnTo>
                <a:lnTo>
                  <a:pt x="620" y="5582"/>
                </a:lnTo>
                <a:lnTo>
                  <a:pt x="5581" y="620"/>
                </a:lnTo>
                <a:lnTo>
                  <a:pt x="5581" y="0"/>
                </a:lnTo>
                <a:close/>
              </a:path>
            </a:pathLst>
          </a:custGeom>
          <a:solidFill>
            <a:srgbClr val="1B355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8" name=""/>
          <p:cNvSpPr/>
          <p:nvPr/>
        </p:nvSpPr>
        <p:spPr>
          <a:xfrm>
            <a:off x="7358040" y="3355920"/>
            <a:ext cx="1785960" cy="1786320"/>
          </a:xfrm>
          <a:custGeom>
            <a:avLst/>
            <a:gdLst/>
            <a:ahLst/>
            <a:rect l="0" t="0" r="r" b="b"/>
            <a:pathLst>
              <a:path w="4961" h="4962">
                <a:moveTo>
                  <a:pt x="4961" y="0"/>
                </a:moveTo>
                <a:lnTo>
                  <a:pt x="0" y="4962"/>
                </a:lnTo>
                <a:lnTo>
                  <a:pt x="620" y="4962"/>
                </a:lnTo>
                <a:lnTo>
                  <a:pt x="4961" y="620"/>
                </a:lnTo>
                <a:lnTo>
                  <a:pt x="4961" y="0"/>
                </a:lnTo>
                <a:close/>
              </a:path>
            </a:pathLst>
          </a:custGeom>
          <a:solidFill>
            <a:srgbClr val="1C365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9" name=""/>
          <p:cNvSpPr/>
          <p:nvPr/>
        </p:nvSpPr>
        <p:spPr>
          <a:xfrm>
            <a:off x="7581240" y="3579120"/>
            <a:ext cx="1562760" cy="1563120"/>
          </a:xfrm>
          <a:custGeom>
            <a:avLst/>
            <a:gdLst/>
            <a:ahLst/>
            <a:rect l="0" t="0" r="r" b="b"/>
            <a:pathLst>
              <a:path w="4341" h="4342">
                <a:moveTo>
                  <a:pt x="4341" y="0"/>
                </a:moveTo>
                <a:lnTo>
                  <a:pt x="0" y="4342"/>
                </a:lnTo>
                <a:lnTo>
                  <a:pt x="620" y="4342"/>
                </a:lnTo>
                <a:lnTo>
                  <a:pt x="4341" y="620"/>
                </a:lnTo>
                <a:lnTo>
                  <a:pt x="4341" y="0"/>
                </a:lnTo>
                <a:close/>
              </a:path>
            </a:pathLst>
          </a:custGeom>
          <a:solidFill>
            <a:srgbClr val="1C365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0" name=""/>
          <p:cNvSpPr/>
          <p:nvPr/>
        </p:nvSpPr>
        <p:spPr>
          <a:xfrm>
            <a:off x="7804440" y="3802320"/>
            <a:ext cx="1339560" cy="1339920"/>
          </a:xfrm>
          <a:custGeom>
            <a:avLst/>
            <a:gdLst/>
            <a:ahLst/>
            <a:rect l="0" t="0" r="r" b="b"/>
            <a:pathLst>
              <a:path w="3721" h="3722">
                <a:moveTo>
                  <a:pt x="3721" y="0"/>
                </a:moveTo>
                <a:lnTo>
                  <a:pt x="0" y="3722"/>
                </a:lnTo>
                <a:lnTo>
                  <a:pt x="620" y="3722"/>
                </a:lnTo>
                <a:lnTo>
                  <a:pt x="3721" y="621"/>
                </a:lnTo>
                <a:lnTo>
                  <a:pt x="3721" y="0"/>
                </a:lnTo>
                <a:close/>
              </a:path>
            </a:pathLst>
          </a:custGeom>
          <a:solidFill>
            <a:srgbClr val="1C375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1" name=""/>
          <p:cNvSpPr/>
          <p:nvPr/>
        </p:nvSpPr>
        <p:spPr>
          <a:xfrm>
            <a:off x="8027640" y="4025880"/>
            <a:ext cx="1116360" cy="1116360"/>
          </a:xfrm>
          <a:custGeom>
            <a:avLst/>
            <a:gdLst/>
            <a:ahLst/>
            <a:rect l="0" t="0" r="r" b="b"/>
            <a:pathLst>
              <a:path w="3101" h="3101">
                <a:moveTo>
                  <a:pt x="3101" y="0"/>
                </a:moveTo>
                <a:lnTo>
                  <a:pt x="0" y="3101"/>
                </a:lnTo>
                <a:lnTo>
                  <a:pt x="620" y="3101"/>
                </a:lnTo>
                <a:lnTo>
                  <a:pt x="3101" y="620"/>
                </a:lnTo>
                <a:lnTo>
                  <a:pt x="3101" y="0"/>
                </a:lnTo>
                <a:close/>
              </a:path>
            </a:pathLst>
          </a:custGeom>
          <a:solidFill>
            <a:srgbClr val="1D375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2" name=""/>
          <p:cNvSpPr/>
          <p:nvPr/>
        </p:nvSpPr>
        <p:spPr>
          <a:xfrm>
            <a:off x="8250840" y="4249080"/>
            <a:ext cx="893160" cy="893160"/>
          </a:xfrm>
          <a:custGeom>
            <a:avLst/>
            <a:gdLst/>
            <a:ahLst/>
            <a:rect l="0" t="0" r="r" b="b"/>
            <a:pathLst>
              <a:path w="2481" h="2481">
                <a:moveTo>
                  <a:pt x="2481" y="0"/>
                </a:moveTo>
                <a:lnTo>
                  <a:pt x="0" y="2481"/>
                </a:lnTo>
                <a:lnTo>
                  <a:pt x="620" y="2481"/>
                </a:lnTo>
                <a:lnTo>
                  <a:pt x="2481" y="620"/>
                </a:lnTo>
                <a:lnTo>
                  <a:pt x="2481" y="0"/>
                </a:lnTo>
                <a:close/>
              </a:path>
            </a:pathLst>
          </a:custGeom>
          <a:solidFill>
            <a:srgbClr val="1D385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3" name=""/>
          <p:cNvSpPr/>
          <p:nvPr/>
        </p:nvSpPr>
        <p:spPr>
          <a:xfrm>
            <a:off x="8474040" y="4472280"/>
            <a:ext cx="669960" cy="669960"/>
          </a:xfrm>
          <a:custGeom>
            <a:avLst/>
            <a:gdLst/>
            <a:ahLst/>
            <a:rect l="0" t="0" r="r" b="b"/>
            <a:pathLst>
              <a:path w="1861" h="1861">
                <a:moveTo>
                  <a:pt x="1861" y="0"/>
                </a:moveTo>
                <a:lnTo>
                  <a:pt x="0" y="1861"/>
                </a:lnTo>
                <a:lnTo>
                  <a:pt x="620" y="1861"/>
                </a:lnTo>
                <a:lnTo>
                  <a:pt x="1861" y="620"/>
                </a:lnTo>
                <a:lnTo>
                  <a:pt x="1861" y="0"/>
                </a:lnTo>
                <a:close/>
              </a:path>
            </a:pathLst>
          </a:custGeom>
          <a:solidFill>
            <a:srgbClr val="1D395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4" name=""/>
          <p:cNvSpPr/>
          <p:nvPr/>
        </p:nvSpPr>
        <p:spPr>
          <a:xfrm>
            <a:off x="8697240" y="4695480"/>
            <a:ext cx="446760" cy="446760"/>
          </a:xfrm>
          <a:custGeom>
            <a:avLst/>
            <a:gdLst/>
            <a:ahLst/>
            <a:rect l="0" t="0" r="r" b="b"/>
            <a:pathLst>
              <a:path w="1241" h="1241">
                <a:moveTo>
                  <a:pt x="1241" y="0"/>
                </a:moveTo>
                <a:lnTo>
                  <a:pt x="0" y="1241"/>
                </a:lnTo>
                <a:lnTo>
                  <a:pt x="621" y="1241"/>
                </a:lnTo>
                <a:lnTo>
                  <a:pt x="1241" y="620"/>
                </a:lnTo>
                <a:lnTo>
                  <a:pt x="1241" y="0"/>
                </a:lnTo>
                <a:close/>
              </a:path>
            </a:pathLst>
          </a:custGeom>
          <a:solidFill>
            <a:srgbClr val="1E39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5" name=""/>
          <p:cNvSpPr/>
          <p:nvPr/>
        </p:nvSpPr>
        <p:spPr>
          <a:xfrm>
            <a:off x="8920440" y="4918680"/>
            <a:ext cx="223560" cy="223560"/>
          </a:xfrm>
          <a:custGeom>
            <a:avLst/>
            <a:gdLst/>
            <a:ahLst/>
            <a:rect l="0" t="0" r="r" b="b"/>
            <a:pathLst>
              <a:path w="621" h="621">
                <a:moveTo>
                  <a:pt x="621" y="0"/>
                </a:moveTo>
                <a:lnTo>
                  <a:pt x="0" y="621"/>
                </a:lnTo>
                <a:lnTo>
                  <a:pt x="621" y="621"/>
                </a:lnTo>
                <a:lnTo>
                  <a:pt x="621" y="0"/>
                </a:lnTo>
                <a:close/>
              </a:path>
            </a:pathLst>
          </a:custGeom>
          <a:solidFill>
            <a:srgbClr val="1E3A5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6" name=""/>
          <p:cNvSpPr txBox="1"/>
          <p:nvPr/>
        </p:nvSpPr>
        <p:spPr>
          <a:xfrm>
            <a:off x="304920" y="267120"/>
            <a:ext cx="137952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0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O U R   T E C H N O L O G Y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7" name=""/>
          <p:cNvSpPr/>
          <p:nvPr/>
        </p:nvSpPr>
        <p:spPr>
          <a:xfrm>
            <a:off x="304560" y="1000080"/>
            <a:ext cx="2172240" cy="828720"/>
          </a:xfrm>
          <a:custGeom>
            <a:avLst/>
            <a:gdLst/>
            <a:ahLst/>
            <a:rect l="0" t="0" r="r" b="b"/>
            <a:pathLst>
              <a:path w="6034" h="2302">
                <a:moveTo>
                  <a:pt x="0" y="2091"/>
                </a:moveTo>
                <a:lnTo>
                  <a:pt x="0" y="211"/>
                </a:lnTo>
                <a:cubicBezTo>
                  <a:pt x="0" y="197"/>
                  <a:pt x="2" y="184"/>
                  <a:pt x="4" y="170"/>
                </a:cubicBezTo>
                <a:cubicBezTo>
                  <a:pt x="7" y="156"/>
                  <a:pt x="11" y="143"/>
                  <a:pt x="16" y="130"/>
                </a:cubicBezTo>
                <a:cubicBezTo>
                  <a:pt x="22" y="117"/>
                  <a:pt x="28" y="105"/>
                  <a:pt x="36" y="94"/>
                </a:cubicBezTo>
                <a:cubicBezTo>
                  <a:pt x="44" y="82"/>
                  <a:pt x="52" y="71"/>
                  <a:pt x="62" y="62"/>
                </a:cubicBezTo>
                <a:cubicBezTo>
                  <a:pt x="72" y="52"/>
                  <a:pt x="83" y="43"/>
                  <a:pt x="94" y="35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0"/>
                  <a:pt x="157" y="6"/>
                  <a:pt x="171" y="4"/>
                </a:cubicBezTo>
                <a:cubicBezTo>
                  <a:pt x="184" y="1"/>
                  <a:pt x="198" y="0"/>
                  <a:pt x="212" y="0"/>
                </a:cubicBezTo>
                <a:lnTo>
                  <a:pt x="5822" y="0"/>
                </a:lnTo>
                <a:cubicBezTo>
                  <a:pt x="5836" y="0"/>
                  <a:pt x="5850" y="1"/>
                  <a:pt x="5863" y="4"/>
                </a:cubicBezTo>
                <a:cubicBezTo>
                  <a:pt x="5877" y="6"/>
                  <a:pt x="5890" y="10"/>
                  <a:pt x="5903" y="16"/>
                </a:cubicBezTo>
                <a:cubicBezTo>
                  <a:pt x="5916" y="21"/>
                  <a:pt x="5928" y="28"/>
                  <a:pt x="5940" y="35"/>
                </a:cubicBezTo>
                <a:cubicBezTo>
                  <a:pt x="5951" y="43"/>
                  <a:pt x="5962" y="52"/>
                  <a:pt x="5972" y="62"/>
                </a:cubicBezTo>
                <a:cubicBezTo>
                  <a:pt x="5981" y="71"/>
                  <a:pt x="5990" y="82"/>
                  <a:pt x="5998" y="94"/>
                </a:cubicBezTo>
                <a:cubicBezTo>
                  <a:pt x="6006" y="105"/>
                  <a:pt x="6012" y="117"/>
                  <a:pt x="6018" y="130"/>
                </a:cubicBezTo>
                <a:cubicBezTo>
                  <a:pt x="6023" y="143"/>
                  <a:pt x="6027" y="156"/>
                  <a:pt x="6030" y="170"/>
                </a:cubicBezTo>
                <a:cubicBezTo>
                  <a:pt x="6032" y="184"/>
                  <a:pt x="6034" y="197"/>
                  <a:pt x="6034" y="211"/>
                </a:cubicBezTo>
                <a:lnTo>
                  <a:pt x="6034" y="2091"/>
                </a:lnTo>
                <a:cubicBezTo>
                  <a:pt x="6034" y="2105"/>
                  <a:pt x="6032" y="2118"/>
                  <a:pt x="6030" y="2132"/>
                </a:cubicBezTo>
                <a:cubicBezTo>
                  <a:pt x="6027" y="2146"/>
                  <a:pt x="6023" y="2159"/>
                  <a:pt x="6018" y="2172"/>
                </a:cubicBezTo>
                <a:cubicBezTo>
                  <a:pt x="6012" y="2185"/>
                  <a:pt x="6006" y="2197"/>
                  <a:pt x="5998" y="2208"/>
                </a:cubicBezTo>
                <a:cubicBezTo>
                  <a:pt x="5990" y="2220"/>
                  <a:pt x="5981" y="2231"/>
                  <a:pt x="5972" y="2241"/>
                </a:cubicBezTo>
                <a:cubicBezTo>
                  <a:pt x="5962" y="2250"/>
                  <a:pt x="5951" y="2259"/>
                  <a:pt x="5940" y="2267"/>
                </a:cubicBezTo>
                <a:cubicBezTo>
                  <a:pt x="5928" y="2275"/>
                  <a:pt x="5916" y="2281"/>
                  <a:pt x="5903" y="2286"/>
                </a:cubicBezTo>
                <a:cubicBezTo>
                  <a:pt x="5890" y="2292"/>
                  <a:pt x="5877" y="2296"/>
                  <a:pt x="5863" y="2298"/>
                </a:cubicBezTo>
                <a:cubicBezTo>
                  <a:pt x="5850" y="2301"/>
                  <a:pt x="5836" y="2302"/>
                  <a:pt x="5822" y="2302"/>
                </a:cubicBezTo>
                <a:lnTo>
                  <a:pt x="212" y="2302"/>
                </a:lnTo>
                <a:cubicBezTo>
                  <a:pt x="198" y="2302"/>
                  <a:pt x="184" y="2301"/>
                  <a:pt x="171" y="2298"/>
                </a:cubicBezTo>
                <a:cubicBezTo>
                  <a:pt x="157" y="2296"/>
                  <a:pt x="144" y="2292"/>
                  <a:pt x="131" y="2286"/>
                </a:cubicBezTo>
                <a:cubicBezTo>
                  <a:pt x="118" y="2281"/>
                  <a:pt x="106" y="2275"/>
                  <a:pt x="94" y="2267"/>
                </a:cubicBezTo>
                <a:cubicBezTo>
                  <a:pt x="83" y="2259"/>
                  <a:pt x="72" y="2250"/>
                  <a:pt x="62" y="2241"/>
                </a:cubicBezTo>
                <a:cubicBezTo>
                  <a:pt x="52" y="2231"/>
                  <a:pt x="44" y="2220"/>
                  <a:pt x="36" y="2208"/>
                </a:cubicBezTo>
                <a:cubicBezTo>
                  <a:pt x="28" y="2197"/>
                  <a:pt x="22" y="2185"/>
                  <a:pt x="16" y="2172"/>
                </a:cubicBezTo>
                <a:cubicBezTo>
                  <a:pt x="11" y="2159"/>
                  <a:pt x="7" y="2146"/>
                  <a:pt x="4" y="2132"/>
                </a:cubicBezTo>
                <a:cubicBezTo>
                  <a:pt x="2" y="2118"/>
                  <a:pt x="0" y="2105"/>
                  <a:pt x="0" y="2091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8" name=""/>
          <p:cNvSpPr txBox="1"/>
          <p:nvPr/>
        </p:nvSpPr>
        <p:spPr>
          <a:xfrm>
            <a:off x="304920" y="457560"/>
            <a:ext cx="3616200" cy="3402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40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AI + Robotics Integration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9" name=""/>
          <p:cNvSpPr txBox="1"/>
          <p:nvPr/>
        </p:nvSpPr>
        <p:spPr>
          <a:xfrm>
            <a:off x="1224000" y="1096200"/>
            <a:ext cx="267480" cy="357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100" b="0" u="none" strike="noStrike">
                <a:solidFill>
                  <a:srgbClr val="000000"/>
                </a:solidFill>
                <a:effectLst/>
                <a:uFillTx/>
                <a:latin typeface="NotoColorEmoji"/>
                <a:ea typeface="NotoColorEmoji"/>
              </a:rPr>
              <a:t>🤖</a:t>
            </a:r>
            <a:endParaRPr lang="en-US" sz="21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0" name=""/>
          <p:cNvSpPr/>
          <p:nvPr/>
        </p:nvSpPr>
        <p:spPr>
          <a:xfrm>
            <a:off x="304560" y="1942920"/>
            <a:ext cx="2172240" cy="676800"/>
          </a:xfrm>
          <a:custGeom>
            <a:avLst/>
            <a:gdLst/>
            <a:ahLst/>
            <a:rect l="0" t="0" r="r" b="b"/>
            <a:pathLst>
              <a:path w="6034" h="1880">
                <a:moveTo>
                  <a:pt x="0" y="1721"/>
                </a:moveTo>
                <a:lnTo>
                  <a:pt x="0" y="159"/>
                </a:lnTo>
                <a:cubicBezTo>
                  <a:pt x="0" y="148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8"/>
                  <a:pt x="21" y="79"/>
                  <a:pt x="27" y="71"/>
                </a:cubicBezTo>
                <a:cubicBezTo>
                  <a:pt x="33" y="62"/>
                  <a:pt x="39" y="54"/>
                  <a:pt x="47" y="46"/>
                </a:cubicBezTo>
                <a:cubicBezTo>
                  <a:pt x="54" y="39"/>
                  <a:pt x="62" y="33"/>
                  <a:pt x="71" y="27"/>
                </a:cubicBezTo>
                <a:cubicBezTo>
                  <a:pt x="79" y="21"/>
                  <a:pt x="89" y="16"/>
                  <a:pt x="98" y="12"/>
                </a:cubicBezTo>
                <a:cubicBezTo>
                  <a:pt x="108" y="8"/>
                  <a:pt x="118" y="5"/>
                  <a:pt x="128" y="3"/>
                </a:cubicBezTo>
                <a:cubicBezTo>
                  <a:pt x="138" y="1"/>
                  <a:pt x="148" y="0"/>
                  <a:pt x="159" y="0"/>
                </a:cubicBezTo>
                <a:lnTo>
                  <a:pt x="5875" y="0"/>
                </a:lnTo>
                <a:cubicBezTo>
                  <a:pt x="5885" y="0"/>
                  <a:pt x="5896" y="1"/>
                  <a:pt x="5906" y="3"/>
                </a:cubicBezTo>
                <a:cubicBezTo>
                  <a:pt x="5916" y="5"/>
                  <a:pt x="5926" y="8"/>
                  <a:pt x="5936" y="12"/>
                </a:cubicBezTo>
                <a:cubicBezTo>
                  <a:pt x="5945" y="16"/>
                  <a:pt x="5954" y="21"/>
                  <a:pt x="5963" y="27"/>
                </a:cubicBezTo>
                <a:cubicBezTo>
                  <a:pt x="5972" y="33"/>
                  <a:pt x="5980" y="39"/>
                  <a:pt x="5987" y="46"/>
                </a:cubicBezTo>
                <a:cubicBezTo>
                  <a:pt x="5995" y="54"/>
                  <a:pt x="6001" y="62"/>
                  <a:pt x="6007" y="71"/>
                </a:cubicBezTo>
                <a:cubicBezTo>
                  <a:pt x="6013" y="79"/>
                  <a:pt x="6018" y="88"/>
                  <a:pt x="6022" y="98"/>
                </a:cubicBezTo>
                <a:cubicBezTo>
                  <a:pt x="6026" y="108"/>
                  <a:pt x="6029" y="118"/>
                  <a:pt x="6031" y="128"/>
                </a:cubicBezTo>
                <a:cubicBezTo>
                  <a:pt x="6033" y="138"/>
                  <a:pt x="6034" y="148"/>
                  <a:pt x="6034" y="159"/>
                </a:cubicBezTo>
                <a:lnTo>
                  <a:pt x="6034" y="1721"/>
                </a:lnTo>
                <a:cubicBezTo>
                  <a:pt x="6034" y="1731"/>
                  <a:pt x="6033" y="1742"/>
                  <a:pt x="6031" y="1752"/>
                </a:cubicBezTo>
                <a:cubicBezTo>
                  <a:pt x="6029" y="1762"/>
                  <a:pt x="6026" y="1772"/>
                  <a:pt x="6022" y="1782"/>
                </a:cubicBezTo>
                <a:cubicBezTo>
                  <a:pt x="6018" y="1791"/>
                  <a:pt x="6013" y="1800"/>
                  <a:pt x="6007" y="1809"/>
                </a:cubicBezTo>
                <a:cubicBezTo>
                  <a:pt x="6001" y="1818"/>
                  <a:pt x="5995" y="1826"/>
                  <a:pt x="5987" y="1833"/>
                </a:cubicBezTo>
                <a:cubicBezTo>
                  <a:pt x="5980" y="1840"/>
                  <a:pt x="5972" y="1847"/>
                  <a:pt x="5963" y="1853"/>
                </a:cubicBezTo>
                <a:cubicBezTo>
                  <a:pt x="5954" y="1859"/>
                  <a:pt x="5945" y="1863"/>
                  <a:pt x="5936" y="1867"/>
                </a:cubicBezTo>
                <a:cubicBezTo>
                  <a:pt x="5926" y="1871"/>
                  <a:pt x="5916" y="1874"/>
                  <a:pt x="5906" y="1876"/>
                </a:cubicBezTo>
                <a:cubicBezTo>
                  <a:pt x="5896" y="1879"/>
                  <a:pt x="5885" y="1880"/>
                  <a:pt x="5875" y="1880"/>
                </a:cubicBezTo>
                <a:lnTo>
                  <a:pt x="159" y="1880"/>
                </a:lnTo>
                <a:cubicBezTo>
                  <a:pt x="148" y="1880"/>
                  <a:pt x="138" y="1879"/>
                  <a:pt x="128" y="1876"/>
                </a:cubicBezTo>
                <a:cubicBezTo>
                  <a:pt x="118" y="1874"/>
                  <a:pt x="108" y="1871"/>
                  <a:pt x="98" y="1867"/>
                </a:cubicBezTo>
                <a:cubicBezTo>
                  <a:pt x="89" y="1863"/>
                  <a:pt x="79" y="1859"/>
                  <a:pt x="71" y="1853"/>
                </a:cubicBezTo>
                <a:cubicBezTo>
                  <a:pt x="62" y="1847"/>
                  <a:pt x="54" y="1840"/>
                  <a:pt x="47" y="1833"/>
                </a:cubicBezTo>
                <a:cubicBezTo>
                  <a:pt x="39" y="1826"/>
                  <a:pt x="33" y="1818"/>
                  <a:pt x="27" y="1809"/>
                </a:cubicBezTo>
                <a:cubicBezTo>
                  <a:pt x="21" y="1800"/>
                  <a:pt x="16" y="1791"/>
                  <a:pt x="12" y="1782"/>
                </a:cubicBezTo>
                <a:cubicBezTo>
                  <a:pt x="8" y="1772"/>
                  <a:pt x="5" y="1762"/>
                  <a:pt x="3" y="1752"/>
                </a:cubicBezTo>
                <a:cubicBezTo>
                  <a:pt x="1" y="1742"/>
                  <a:pt x="0" y="1731"/>
                  <a:pt x="0" y="1721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1" name=""/>
          <p:cNvSpPr txBox="1"/>
          <p:nvPr/>
        </p:nvSpPr>
        <p:spPr>
          <a:xfrm>
            <a:off x="984240" y="1519560"/>
            <a:ext cx="81360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2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AI Platform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2" name=""/>
          <p:cNvSpPr txBox="1"/>
          <p:nvPr/>
        </p:nvSpPr>
        <p:spPr>
          <a:xfrm>
            <a:off x="419040" y="2059560"/>
            <a:ext cx="108468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Generative Design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3" name=""/>
          <p:cNvSpPr txBox="1"/>
          <p:nvPr/>
        </p:nvSpPr>
        <p:spPr>
          <a:xfrm>
            <a:off x="419040" y="2247480"/>
            <a:ext cx="187920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AI creates optimized floor plans from natural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4" name=""/>
          <p:cNvSpPr/>
          <p:nvPr/>
        </p:nvSpPr>
        <p:spPr>
          <a:xfrm>
            <a:off x="304560" y="2733480"/>
            <a:ext cx="2172240" cy="676800"/>
          </a:xfrm>
          <a:custGeom>
            <a:avLst/>
            <a:gdLst/>
            <a:ahLst/>
            <a:rect l="0" t="0" r="r" b="b"/>
            <a:pathLst>
              <a:path w="6034" h="1880">
                <a:moveTo>
                  <a:pt x="0" y="1721"/>
                </a:moveTo>
                <a:lnTo>
                  <a:pt x="0" y="159"/>
                </a:lnTo>
                <a:cubicBezTo>
                  <a:pt x="0" y="148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8"/>
                  <a:pt x="21" y="79"/>
                  <a:pt x="27" y="71"/>
                </a:cubicBezTo>
                <a:cubicBezTo>
                  <a:pt x="33" y="62"/>
                  <a:pt x="39" y="54"/>
                  <a:pt x="47" y="47"/>
                </a:cubicBezTo>
                <a:cubicBezTo>
                  <a:pt x="54" y="39"/>
                  <a:pt x="62" y="33"/>
                  <a:pt x="71" y="27"/>
                </a:cubicBezTo>
                <a:cubicBezTo>
                  <a:pt x="79" y="21"/>
                  <a:pt x="89" y="16"/>
                  <a:pt x="98" y="12"/>
                </a:cubicBezTo>
                <a:cubicBezTo>
                  <a:pt x="108" y="8"/>
                  <a:pt x="118" y="5"/>
                  <a:pt x="128" y="3"/>
                </a:cubicBezTo>
                <a:cubicBezTo>
                  <a:pt x="138" y="1"/>
                  <a:pt x="148" y="0"/>
                  <a:pt x="159" y="0"/>
                </a:cubicBezTo>
                <a:lnTo>
                  <a:pt x="5875" y="0"/>
                </a:lnTo>
                <a:cubicBezTo>
                  <a:pt x="5885" y="0"/>
                  <a:pt x="5896" y="1"/>
                  <a:pt x="5906" y="3"/>
                </a:cubicBezTo>
                <a:cubicBezTo>
                  <a:pt x="5916" y="5"/>
                  <a:pt x="5926" y="8"/>
                  <a:pt x="5936" y="12"/>
                </a:cubicBezTo>
                <a:cubicBezTo>
                  <a:pt x="5945" y="16"/>
                  <a:pt x="5954" y="21"/>
                  <a:pt x="5963" y="27"/>
                </a:cubicBezTo>
                <a:cubicBezTo>
                  <a:pt x="5972" y="33"/>
                  <a:pt x="5980" y="39"/>
                  <a:pt x="5987" y="47"/>
                </a:cubicBezTo>
                <a:cubicBezTo>
                  <a:pt x="5995" y="54"/>
                  <a:pt x="6001" y="62"/>
                  <a:pt x="6007" y="71"/>
                </a:cubicBezTo>
                <a:cubicBezTo>
                  <a:pt x="6013" y="79"/>
                  <a:pt x="6018" y="88"/>
                  <a:pt x="6022" y="98"/>
                </a:cubicBezTo>
                <a:cubicBezTo>
                  <a:pt x="6026" y="108"/>
                  <a:pt x="6029" y="118"/>
                  <a:pt x="6031" y="128"/>
                </a:cubicBezTo>
                <a:cubicBezTo>
                  <a:pt x="6033" y="138"/>
                  <a:pt x="6034" y="148"/>
                  <a:pt x="6034" y="159"/>
                </a:cubicBezTo>
                <a:lnTo>
                  <a:pt x="6034" y="1721"/>
                </a:lnTo>
                <a:cubicBezTo>
                  <a:pt x="6034" y="1731"/>
                  <a:pt x="6033" y="1742"/>
                  <a:pt x="6031" y="1752"/>
                </a:cubicBezTo>
                <a:cubicBezTo>
                  <a:pt x="6029" y="1762"/>
                  <a:pt x="6026" y="1772"/>
                  <a:pt x="6022" y="1782"/>
                </a:cubicBezTo>
                <a:cubicBezTo>
                  <a:pt x="6018" y="1791"/>
                  <a:pt x="6013" y="1800"/>
                  <a:pt x="6007" y="1809"/>
                </a:cubicBezTo>
                <a:cubicBezTo>
                  <a:pt x="6001" y="1818"/>
                  <a:pt x="5995" y="1826"/>
                  <a:pt x="5987" y="1833"/>
                </a:cubicBezTo>
                <a:cubicBezTo>
                  <a:pt x="5980" y="1840"/>
                  <a:pt x="5972" y="1847"/>
                  <a:pt x="5963" y="1853"/>
                </a:cubicBezTo>
                <a:cubicBezTo>
                  <a:pt x="5954" y="1859"/>
                  <a:pt x="5945" y="1864"/>
                  <a:pt x="5936" y="1867"/>
                </a:cubicBezTo>
                <a:cubicBezTo>
                  <a:pt x="5926" y="1871"/>
                  <a:pt x="5916" y="1874"/>
                  <a:pt x="5906" y="1877"/>
                </a:cubicBezTo>
                <a:cubicBezTo>
                  <a:pt x="5896" y="1879"/>
                  <a:pt x="5885" y="1880"/>
                  <a:pt x="5875" y="1880"/>
                </a:cubicBezTo>
                <a:lnTo>
                  <a:pt x="159" y="1880"/>
                </a:lnTo>
                <a:cubicBezTo>
                  <a:pt x="148" y="1880"/>
                  <a:pt x="138" y="1879"/>
                  <a:pt x="128" y="1877"/>
                </a:cubicBezTo>
                <a:cubicBezTo>
                  <a:pt x="118" y="1874"/>
                  <a:pt x="108" y="1871"/>
                  <a:pt x="98" y="1867"/>
                </a:cubicBezTo>
                <a:cubicBezTo>
                  <a:pt x="89" y="1864"/>
                  <a:pt x="79" y="1859"/>
                  <a:pt x="71" y="1853"/>
                </a:cubicBezTo>
                <a:cubicBezTo>
                  <a:pt x="62" y="1847"/>
                  <a:pt x="54" y="1840"/>
                  <a:pt x="47" y="1833"/>
                </a:cubicBezTo>
                <a:cubicBezTo>
                  <a:pt x="39" y="1826"/>
                  <a:pt x="33" y="1818"/>
                  <a:pt x="27" y="1809"/>
                </a:cubicBezTo>
                <a:cubicBezTo>
                  <a:pt x="21" y="1800"/>
                  <a:pt x="16" y="1791"/>
                  <a:pt x="12" y="1782"/>
                </a:cubicBezTo>
                <a:cubicBezTo>
                  <a:pt x="8" y="1772"/>
                  <a:pt x="5" y="1762"/>
                  <a:pt x="3" y="1752"/>
                </a:cubicBezTo>
                <a:cubicBezTo>
                  <a:pt x="1" y="1742"/>
                  <a:pt x="0" y="1731"/>
                  <a:pt x="0" y="1721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5" name=""/>
          <p:cNvSpPr txBox="1"/>
          <p:nvPr/>
        </p:nvSpPr>
        <p:spPr>
          <a:xfrm>
            <a:off x="419040" y="2380680"/>
            <a:ext cx="93492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language descriptions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6" name=""/>
          <p:cNvSpPr txBox="1"/>
          <p:nvPr/>
        </p:nvSpPr>
        <p:spPr>
          <a:xfrm>
            <a:off x="419040" y="2850120"/>
            <a:ext cx="117396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Predictive Analytics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7" name=""/>
          <p:cNvSpPr txBox="1"/>
          <p:nvPr/>
        </p:nvSpPr>
        <p:spPr>
          <a:xfrm>
            <a:off x="419040" y="3038040"/>
            <a:ext cx="160740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Demand forecasting and supply chain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8" name=""/>
          <p:cNvSpPr/>
          <p:nvPr/>
        </p:nvSpPr>
        <p:spPr>
          <a:xfrm>
            <a:off x="2628720" y="1000080"/>
            <a:ext cx="2171880" cy="828720"/>
          </a:xfrm>
          <a:custGeom>
            <a:avLst/>
            <a:gdLst/>
            <a:ahLst/>
            <a:rect l="0" t="0" r="r" b="b"/>
            <a:pathLst>
              <a:path w="6033" h="2302">
                <a:moveTo>
                  <a:pt x="0" y="2091"/>
                </a:moveTo>
                <a:lnTo>
                  <a:pt x="0" y="211"/>
                </a:lnTo>
                <a:cubicBezTo>
                  <a:pt x="0" y="197"/>
                  <a:pt x="1" y="184"/>
                  <a:pt x="4" y="170"/>
                </a:cubicBezTo>
                <a:cubicBezTo>
                  <a:pt x="7" y="156"/>
                  <a:pt x="11" y="143"/>
                  <a:pt x="16" y="130"/>
                </a:cubicBezTo>
                <a:cubicBezTo>
                  <a:pt x="21" y="117"/>
                  <a:pt x="28" y="105"/>
                  <a:pt x="36" y="94"/>
                </a:cubicBezTo>
                <a:cubicBezTo>
                  <a:pt x="43" y="82"/>
                  <a:pt x="52" y="71"/>
                  <a:pt x="62" y="62"/>
                </a:cubicBezTo>
                <a:cubicBezTo>
                  <a:pt x="72" y="52"/>
                  <a:pt x="83" y="43"/>
                  <a:pt x="94" y="35"/>
                </a:cubicBezTo>
                <a:cubicBezTo>
                  <a:pt x="106" y="28"/>
                  <a:pt x="118" y="21"/>
                  <a:pt x="131" y="16"/>
                </a:cubicBezTo>
                <a:cubicBezTo>
                  <a:pt x="144" y="10"/>
                  <a:pt x="157" y="6"/>
                  <a:pt x="170" y="4"/>
                </a:cubicBezTo>
                <a:cubicBezTo>
                  <a:pt x="184" y="1"/>
                  <a:pt x="198" y="0"/>
                  <a:pt x="212" y="0"/>
                </a:cubicBezTo>
                <a:lnTo>
                  <a:pt x="5822" y="0"/>
                </a:lnTo>
                <a:cubicBezTo>
                  <a:pt x="5836" y="0"/>
                  <a:pt x="5849" y="1"/>
                  <a:pt x="5863" y="4"/>
                </a:cubicBezTo>
                <a:cubicBezTo>
                  <a:pt x="5877" y="6"/>
                  <a:pt x="5890" y="10"/>
                  <a:pt x="5903" y="16"/>
                </a:cubicBezTo>
                <a:cubicBezTo>
                  <a:pt x="5916" y="21"/>
                  <a:pt x="5928" y="28"/>
                  <a:pt x="5939" y="35"/>
                </a:cubicBezTo>
                <a:cubicBezTo>
                  <a:pt x="5951" y="43"/>
                  <a:pt x="5962" y="52"/>
                  <a:pt x="5972" y="62"/>
                </a:cubicBezTo>
                <a:cubicBezTo>
                  <a:pt x="5981" y="71"/>
                  <a:pt x="5990" y="82"/>
                  <a:pt x="5998" y="94"/>
                </a:cubicBezTo>
                <a:cubicBezTo>
                  <a:pt x="6006" y="105"/>
                  <a:pt x="6012" y="117"/>
                  <a:pt x="6017" y="130"/>
                </a:cubicBezTo>
                <a:cubicBezTo>
                  <a:pt x="6023" y="143"/>
                  <a:pt x="6027" y="156"/>
                  <a:pt x="6029" y="170"/>
                </a:cubicBezTo>
                <a:cubicBezTo>
                  <a:pt x="6032" y="184"/>
                  <a:pt x="6033" y="197"/>
                  <a:pt x="6033" y="211"/>
                </a:cubicBezTo>
                <a:lnTo>
                  <a:pt x="6033" y="2091"/>
                </a:lnTo>
                <a:cubicBezTo>
                  <a:pt x="6033" y="2105"/>
                  <a:pt x="6032" y="2118"/>
                  <a:pt x="6029" y="2132"/>
                </a:cubicBezTo>
                <a:cubicBezTo>
                  <a:pt x="6027" y="2146"/>
                  <a:pt x="6023" y="2159"/>
                  <a:pt x="6017" y="2172"/>
                </a:cubicBezTo>
                <a:cubicBezTo>
                  <a:pt x="6012" y="2185"/>
                  <a:pt x="6006" y="2197"/>
                  <a:pt x="5998" y="2208"/>
                </a:cubicBezTo>
                <a:cubicBezTo>
                  <a:pt x="5990" y="2220"/>
                  <a:pt x="5981" y="2231"/>
                  <a:pt x="5972" y="2241"/>
                </a:cubicBezTo>
                <a:cubicBezTo>
                  <a:pt x="5962" y="2250"/>
                  <a:pt x="5951" y="2259"/>
                  <a:pt x="5939" y="2267"/>
                </a:cubicBezTo>
                <a:cubicBezTo>
                  <a:pt x="5928" y="2275"/>
                  <a:pt x="5916" y="2281"/>
                  <a:pt x="5903" y="2286"/>
                </a:cubicBezTo>
                <a:cubicBezTo>
                  <a:pt x="5890" y="2292"/>
                  <a:pt x="5877" y="2296"/>
                  <a:pt x="5863" y="2298"/>
                </a:cubicBezTo>
                <a:cubicBezTo>
                  <a:pt x="5849" y="2301"/>
                  <a:pt x="5836" y="2302"/>
                  <a:pt x="5822" y="2302"/>
                </a:cubicBezTo>
                <a:lnTo>
                  <a:pt x="212" y="2302"/>
                </a:lnTo>
                <a:cubicBezTo>
                  <a:pt x="198" y="2302"/>
                  <a:pt x="184" y="2301"/>
                  <a:pt x="170" y="2298"/>
                </a:cubicBezTo>
                <a:cubicBezTo>
                  <a:pt x="157" y="2296"/>
                  <a:pt x="144" y="2292"/>
                  <a:pt x="131" y="2286"/>
                </a:cubicBezTo>
                <a:cubicBezTo>
                  <a:pt x="118" y="2281"/>
                  <a:pt x="106" y="2275"/>
                  <a:pt x="94" y="2267"/>
                </a:cubicBezTo>
                <a:cubicBezTo>
                  <a:pt x="83" y="2259"/>
                  <a:pt x="72" y="2250"/>
                  <a:pt x="62" y="2241"/>
                </a:cubicBezTo>
                <a:cubicBezTo>
                  <a:pt x="52" y="2231"/>
                  <a:pt x="43" y="2220"/>
                  <a:pt x="36" y="2208"/>
                </a:cubicBezTo>
                <a:cubicBezTo>
                  <a:pt x="28" y="2197"/>
                  <a:pt x="21" y="2185"/>
                  <a:pt x="16" y="2172"/>
                </a:cubicBezTo>
                <a:cubicBezTo>
                  <a:pt x="11" y="2159"/>
                  <a:pt x="7" y="2146"/>
                  <a:pt x="4" y="2132"/>
                </a:cubicBezTo>
                <a:cubicBezTo>
                  <a:pt x="1" y="2118"/>
                  <a:pt x="0" y="2105"/>
                  <a:pt x="0" y="2091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9" name=""/>
          <p:cNvSpPr txBox="1"/>
          <p:nvPr/>
        </p:nvSpPr>
        <p:spPr>
          <a:xfrm>
            <a:off x="419040" y="3171240"/>
            <a:ext cx="51300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optimization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0" name=""/>
          <p:cNvSpPr txBox="1"/>
          <p:nvPr/>
        </p:nvSpPr>
        <p:spPr>
          <a:xfrm>
            <a:off x="3548160" y="1096200"/>
            <a:ext cx="267480" cy="3571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100" b="0" u="none" strike="noStrike">
                <a:solidFill>
                  <a:srgbClr val="000000"/>
                </a:solidFill>
                <a:effectLst/>
                <a:uFillTx/>
                <a:latin typeface="NotoColorEmoji"/>
                <a:ea typeface="NotoColorEmoji"/>
              </a:rPr>
              <a:t>🏭</a:t>
            </a:r>
            <a:endParaRPr lang="en-US" sz="21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1" name=""/>
          <p:cNvSpPr/>
          <p:nvPr/>
        </p:nvSpPr>
        <p:spPr>
          <a:xfrm>
            <a:off x="2628720" y="1942920"/>
            <a:ext cx="2171880" cy="543240"/>
          </a:xfrm>
          <a:custGeom>
            <a:avLst/>
            <a:gdLst/>
            <a:ahLst/>
            <a:rect l="0" t="0" r="r" b="b"/>
            <a:pathLst>
              <a:path w="6033" h="1509">
                <a:moveTo>
                  <a:pt x="0" y="1349"/>
                </a:moveTo>
                <a:lnTo>
                  <a:pt x="0" y="159"/>
                </a:lnTo>
                <a:cubicBezTo>
                  <a:pt x="0" y="148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8"/>
                  <a:pt x="21" y="79"/>
                  <a:pt x="27" y="71"/>
                </a:cubicBezTo>
                <a:cubicBezTo>
                  <a:pt x="33" y="62"/>
                  <a:pt x="39" y="54"/>
                  <a:pt x="46" y="46"/>
                </a:cubicBezTo>
                <a:cubicBezTo>
                  <a:pt x="54" y="39"/>
                  <a:pt x="62" y="33"/>
                  <a:pt x="71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8" y="8"/>
                  <a:pt x="118" y="5"/>
                  <a:pt x="128" y="3"/>
                </a:cubicBezTo>
                <a:cubicBezTo>
                  <a:pt x="138" y="1"/>
                  <a:pt x="148" y="0"/>
                  <a:pt x="159" y="0"/>
                </a:cubicBezTo>
                <a:lnTo>
                  <a:pt x="5875" y="0"/>
                </a:lnTo>
                <a:cubicBezTo>
                  <a:pt x="5885" y="0"/>
                  <a:pt x="5895" y="1"/>
                  <a:pt x="5906" y="3"/>
                </a:cubicBezTo>
                <a:cubicBezTo>
                  <a:pt x="5916" y="5"/>
                  <a:pt x="5926" y="8"/>
                  <a:pt x="5935" y="12"/>
                </a:cubicBezTo>
                <a:cubicBezTo>
                  <a:pt x="5945" y="16"/>
                  <a:pt x="5954" y="21"/>
                  <a:pt x="5963" y="27"/>
                </a:cubicBezTo>
                <a:cubicBezTo>
                  <a:pt x="5972" y="33"/>
                  <a:pt x="5980" y="39"/>
                  <a:pt x="5987" y="46"/>
                </a:cubicBezTo>
                <a:cubicBezTo>
                  <a:pt x="5994" y="54"/>
                  <a:pt x="6001" y="62"/>
                  <a:pt x="6007" y="71"/>
                </a:cubicBezTo>
                <a:cubicBezTo>
                  <a:pt x="6013" y="79"/>
                  <a:pt x="6017" y="88"/>
                  <a:pt x="6021" y="98"/>
                </a:cubicBezTo>
                <a:cubicBezTo>
                  <a:pt x="6025" y="108"/>
                  <a:pt x="6028" y="118"/>
                  <a:pt x="6030" y="128"/>
                </a:cubicBezTo>
                <a:cubicBezTo>
                  <a:pt x="6032" y="138"/>
                  <a:pt x="6033" y="148"/>
                  <a:pt x="6033" y="159"/>
                </a:cubicBezTo>
                <a:lnTo>
                  <a:pt x="6033" y="1349"/>
                </a:lnTo>
                <a:cubicBezTo>
                  <a:pt x="6033" y="1360"/>
                  <a:pt x="6032" y="1370"/>
                  <a:pt x="6030" y="1380"/>
                </a:cubicBezTo>
                <a:cubicBezTo>
                  <a:pt x="6028" y="1392"/>
                  <a:pt x="6025" y="1401"/>
                  <a:pt x="6021" y="1411"/>
                </a:cubicBezTo>
                <a:cubicBezTo>
                  <a:pt x="6017" y="1421"/>
                  <a:pt x="6013" y="1430"/>
                  <a:pt x="6007" y="1439"/>
                </a:cubicBezTo>
                <a:cubicBezTo>
                  <a:pt x="6001" y="1447"/>
                  <a:pt x="5994" y="1455"/>
                  <a:pt x="5987" y="1463"/>
                </a:cubicBezTo>
                <a:cubicBezTo>
                  <a:pt x="5980" y="1470"/>
                  <a:pt x="5972" y="1477"/>
                  <a:pt x="5963" y="1482"/>
                </a:cubicBezTo>
                <a:cubicBezTo>
                  <a:pt x="5954" y="1488"/>
                  <a:pt x="5945" y="1493"/>
                  <a:pt x="5935" y="1497"/>
                </a:cubicBezTo>
                <a:cubicBezTo>
                  <a:pt x="5926" y="1501"/>
                  <a:pt x="5916" y="1504"/>
                  <a:pt x="5906" y="1506"/>
                </a:cubicBezTo>
                <a:cubicBezTo>
                  <a:pt x="5895" y="1508"/>
                  <a:pt x="5885" y="1509"/>
                  <a:pt x="5875" y="1509"/>
                </a:cubicBezTo>
                <a:lnTo>
                  <a:pt x="159" y="1509"/>
                </a:lnTo>
                <a:cubicBezTo>
                  <a:pt x="148" y="1509"/>
                  <a:pt x="138" y="1508"/>
                  <a:pt x="128" y="1506"/>
                </a:cubicBezTo>
                <a:cubicBezTo>
                  <a:pt x="118" y="1504"/>
                  <a:pt x="108" y="1501"/>
                  <a:pt x="98" y="1497"/>
                </a:cubicBezTo>
                <a:cubicBezTo>
                  <a:pt x="88" y="1493"/>
                  <a:pt x="79" y="1488"/>
                  <a:pt x="71" y="1482"/>
                </a:cubicBezTo>
                <a:cubicBezTo>
                  <a:pt x="62" y="1477"/>
                  <a:pt x="54" y="1470"/>
                  <a:pt x="46" y="1463"/>
                </a:cubicBezTo>
                <a:cubicBezTo>
                  <a:pt x="39" y="1455"/>
                  <a:pt x="33" y="1447"/>
                  <a:pt x="27" y="1439"/>
                </a:cubicBezTo>
                <a:cubicBezTo>
                  <a:pt x="21" y="1430"/>
                  <a:pt x="16" y="1421"/>
                  <a:pt x="12" y="1411"/>
                </a:cubicBezTo>
                <a:cubicBezTo>
                  <a:pt x="8" y="1401"/>
                  <a:pt x="5" y="1392"/>
                  <a:pt x="3" y="1380"/>
                </a:cubicBezTo>
                <a:cubicBezTo>
                  <a:pt x="1" y="1370"/>
                  <a:pt x="0" y="1360"/>
                  <a:pt x="0" y="1349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2" name=""/>
          <p:cNvSpPr txBox="1"/>
          <p:nvPr/>
        </p:nvSpPr>
        <p:spPr>
          <a:xfrm>
            <a:off x="3388680" y="1519560"/>
            <a:ext cx="65268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2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Robotics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3" name=""/>
          <p:cNvSpPr txBox="1"/>
          <p:nvPr/>
        </p:nvSpPr>
        <p:spPr>
          <a:xfrm>
            <a:off x="2743200" y="2059560"/>
            <a:ext cx="126288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Automated Assembly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4" name=""/>
          <p:cNvSpPr/>
          <p:nvPr/>
        </p:nvSpPr>
        <p:spPr>
          <a:xfrm>
            <a:off x="2628720" y="2600280"/>
            <a:ext cx="2171880" cy="543240"/>
          </a:xfrm>
          <a:custGeom>
            <a:avLst/>
            <a:gdLst/>
            <a:ahLst/>
            <a:rect l="0" t="0" r="r" b="b"/>
            <a:pathLst>
              <a:path w="6033" h="1509">
                <a:moveTo>
                  <a:pt x="0" y="1350"/>
                </a:moveTo>
                <a:lnTo>
                  <a:pt x="0" y="158"/>
                </a:lnTo>
                <a:cubicBezTo>
                  <a:pt x="0" y="148"/>
                  <a:pt x="1" y="138"/>
                  <a:pt x="3" y="127"/>
                </a:cubicBezTo>
                <a:cubicBezTo>
                  <a:pt x="5" y="117"/>
                  <a:pt x="8" y="107"/>
                  <a:pt x="12" y="98"/>
                </a:cubicBezTo>
                <a:cubicBezTo>
                  <a:pt x="16" y="88"/>
                  <a:pt x="21" y="79"/>
                  <a:pt x="27" y="70"/>
                </a:cubicBezTo>
                <a:cubicBezTo>
                  <a:pt x="33" y="62"/>
                  <a:pt x="39" y="53"/>
                  <a:pt x="46" y="46"/>
                </a:cubicBezTo>
                <a:cubicBezTo>
                  <a:pt x="54" y="39"/>
                  <a:pt x="62" y="32"/>
                  <a:pt x="71" y="26"/>
                </a:cubicBezTo>
                <a:cubicBezTo>
                  <a:pt x="79" y="21"/>
                  <a:pt x="88" y="16"/>
                  <a:pt x="98" y="12"/>
                </a:cubicBezTo>
                <a:cubicBezTo>
                  <a:pt x="108" y="8"/>
                  <a:pt x="118" y="5"/>
                  <a:pt x="128" y="3"/>
                </a:cubicBezTo>
                <a:cubicBezTo>
                  <a:pt x="138" y="1"/>
                  <a:pt x="148" y="0"/>
                  <a:pt x="159" y="0"/>
                </a:cubicBezTo>
                <a:lnTo>
                  <a:pt x="5875" y="0"/>
                </a:lnTo>
                <a:cubicBezTo>
                  <a:pt x="5885" y="0"/>
                  <a:pt x="5895" y="1"/>
                  <a:pt x="5906" y="3"/>
                </a:cubicBezTo>
                <a:cubicBezTo>
                  <a:pt x="5916" y="5"/>
                  <a:pt x="5926" y="8"/>
                  <a:pt x="5935" y="12"/>
                </a:cubicBezTo>
                <a:cubicBezTo>
                  <a:pt x="5945" y="16"/>
                  <a:pt x="5954" y="21"/>
                  <a:pt x="5963" y="26"/>
                </a:cubicBezTo>
                <a:cubicBezTo>
                  <a:pt x="5972" y="32"/>
                  <a:pt x="5980" y="39"/>
                  <a:pt x="5987" y="46"/>
                </a:cubicBezTo>
                <a:cubicBezTo>
                  <a:pt x="5994" y="53"/>
                  <a:pt x="6001" y="62"/>
                  <a:pt x="6007" y="70"/>
                </a:cubicBezTo>
                <a:cubicBezTo>
                  <a:pt x="6013" y="79"/>
                  <a:pt x="6017" y="88"/>
                  <a:pt x="6021" y="98"/>
                </a:cubicBezTo>
                <a:cubicBezTo>
                  <a:pt x="6025" y="107"/>
                  <a:pt x="6028" y="117"/>
                  <a:pt x="6030" y="127"/>
                </a:cubicBezTo>
                <a:cubicBezTo>
                  <a:pt x="6032" y="138"/>
                  <a:pt x="6033" y="148"/>
                  <a:pt x="6033" y="158"/>
                </a:cubicBezTo>
                <a:lnTo>
                  <a:pt x="6033" y="1350"/>
                </a:lnTo>
                <a:cubicBezTo>
                  <a:pt x="6033" y="1360"/>
                  <a:pt x="6032" y="1371"/>
                  <a:pt x="6030" y="1381"/>
                </a:cubicBezTo>
                <a:cubicBezTo>
                  <a:pt x="6028" y="1391"/>
                  <a:pt x="6025" y="1401"/>
                  <a:pt x="6021" y="1411"/>
                </a:cubicBezTo>
                <a:cubicBezTo>
                  <a:pt x="6017" y="1420"/>
                  <a:pt x="6013" y="1430"/>
                  <a:pt x="6007" y="1438"/>
                </a:cubicBezTo>
                <a:cubicBezTo>
                  <a:pt x="6001" y="1447"/>
                  <a:pt x="5994" y="1455"/>
                  <a:pt x="5987" y="1462"/>
                </a:cubicBezTo>
                <a:cubicBezTo>
                  <a:pt x="5980" y="1470"/>
                  <a:pt x="5972" y="1476"/>
                  <a:pt x="5963" y="1482"/>
                </a:cubicBezTo>
                <a:cubicBezTo>
                  <a:pt x="5954" y="1488"/>
                  <a:pt x="5945" y="1493"/>
                  <a:pt x="5935" y="1497"/>
                </a:cubicBezTo>
                <a:cubicBezTo>
                  <a:pt x="5926" y="1501"/>
                  <a:pt x="5916" y="1504"/>
                  <a:pt x="5906" y="1506"/>
                </a:cubicBezTo>
                <a:cubicBezTo>
                  <a:pt x="5895" y="1508"/>
                  <a:pt x="5885" y="1509"/>
                  <a:pt x="5875" y="1509"/>
                </a:cubicBezTo>
                <a:lnTo>
                  <a:pt x="159" y="1509"/>
                </a:lnTo>
                <a:cubicBezTo>
                  <a:pt x="148" y="1509"/>
                  <a:pt x="138" y="1508"/>
                  <a:pt x="128" y="1506"/>
                </a:cubicBezTo>
                <a:cubicBezTo>
                  <a:pt x="118" y="1504"/>
                  <a:pt x="108" y="1501"/>
                  <a:pt x="98" y="1497"/>
                </a:cubicBezTo>
                <a:cubicBezTo>
                  <a:pt x="88" y="1493"/>
                  <a:pt x="79" y="1488"/>
                  <a:pt x="71" y="1482"/>
                </a:cubicBezTo>
                <a:cubicBezTo>
                  <a:pt x="62" y="1476"/>
                  <a:pt x="54" y="1470"/>
                  <a:pt x="46" y="1462"/>
                </a:cubicBezTo>
                <a:cubicBezTo>
                  <a:pt x="39" y="1455"/>
                  <a:pt x="33" y="1447"/>
                  <a:pt x="27" y="1438"/>
                </a:cubicBezTo>
                <a:cubicBezTo>
                  <a:pt x="21" y="1430"/>
                  <a:pt x="16" y="1420"/>
                  <a:pt x="12" y="1411"/>
                </a:cubicBezTo>
                <a:cubicBezTo>
                  <a:pt x="8" y="1401"/>
                  <a:pt x="5" y="1391"/>
                  <a:pt x="3" y="1381"/>
                </a:cubicBezTo>
                <a:cubicBezTo>
                  <a:pt x="1" y="1371"/>
                  <a:pt x="0" y="1360"/>
                  <a:pt x="0" y="1350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5" name=""/>
          <p:cNvSpPr txBox="1"/>
          <p:nvPr/>
        </p:nvSpPr>
        <p:spPr>
          <a:xfrm>
            <a:off x="2743200" y="2247480"/>
            <a:ext cx="192168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Precision manufacturing with robotic systems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6" name=""/>
          <p:cNvSpPr txBox="1"/>
          <p:nvPr/>
        </p:nvSpPr>
        <p:spPr>
          <a:xfrm>
            <a:off x="2743200" y="2716920"/>
            <a:ext cx="120780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Computer Vision QC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17" name=""/>
          <p:cNvPicPr/>
          <p:nvPr/>
        </p:nvPicPr>
        <p:blipFill>
          <a:blip r:embed="rId1"/>
          <a:stretch/>
        </p:blipFill>
        <p:spPr>
          <a:xfrm>
            <a:off x="251460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8" name=""/>
          <p:cNvSpPr txBox="1"/>
          <p:nvPr/>
        </p:nvSpPr>
        <p:spPr>
          <a:xfrm>
            <a:off x="2743200" y="2904480"/>
            <a:ext cx="1922040" cy="106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75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Real-time quality control and defect detection</a:t>
            </a:r>
            <a:endParaRPr lang="en-US" sz="7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"/>
          <p:cNvSpPr/>
          <p:nvPr/>
        </p:nvSpPr>
        <p:spPr>
          <a:xfrm>
            <a:off x="0" y="0"/>
            <a:ext cx="9144000" cy="5142240"/>
          </a:xfrm>
          <a:custGeom>
            <a:avLst/>
            <a:gdLst/>
            <a:ahLst/>
            <a:rect l="0" t="0" r="r" b="b"/>
            <a:pathLst>
              <a:path w="25400" h="14284">
                <a:moveTo>
                  <a:pt x="0" y="0"/>
                </a:moveTo>
                <a:lnTo>
                  <a:pt x="25400" y="0"/>
                </a:lnTo>
                <a:lnTo>
                  <a:pt x="25400" y="14284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solidFill>
            <a:srgbClr val="F5F0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0" name=""/>
          <p:cNvSpPr txBox="1"/>
          <p:nvPr/>
        </p:nvSpPr>
        <p:spPr>
          <a:xfrm>
            <a:off x="304920" y="1010160"/>
            <a:ext cx="103464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0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I N T R O D U C I N G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1" name=""/>
          <p:cNvSpPr txBox="1"/>
          <p:nvPr/>
        </p:nvSpPr>
        <p:spPr>
          <a:xfrm>
            <a:off x="304920" y="1243440"/>
            <a:ext cx="1499400" cy="5122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36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In</a:t>
            </a:r>
            <a:r>
              <a:rPr lang="en-US" sz="3600" b="1" u="none" strike="noStrike">
                <a:solidFill>
                  <a:srgbClr val="0A1628"/>
                </a:solidFill>
                <a:effectLst/>
                <a:uFillTx/>
                <a:latin typeface="Arial"/>
                <a:ea typeface="Arial"/>
              </a:rPr>
              <a:t>habit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2" name=""/>
          <p:cNvSpPr txBox="1"/>
          <p:nvPr/>
        </p:nvSpPr>
        <p:spPr>
          <a:xfrm>
            <a:off x="304920" y="1947960"/>
            <a:ext cx="271980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200" b="0" u="none" strike="noStrike">
                <a:solidFill>
                  <a:srgbClr val="1E3A5F"/>
                </a:solidFill>
                <a:effectLst/>
                <a:uFillTx/>
                <a:latin typeface="Arial"/>
                <a:ea typeface="Arial"/>
              </a:rPr>
              <a:t>AI-powered design portal. Describe your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3" name=""/>
          <p:cNvSpPr txBox="1"/>
          <p:nvPr/>
        </p:nvSpPr>
        <p:spPr>
          <a:xfrm>
            <a:off x="304920" y="2195640"/>
            <a:ext cx="271980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200" b="0" u="none" strike="noStrike">
                <a:solidFill>
                  <a:srgbClr val="1E3A5F"/>
                </a:solidFill>
                <a:effectLst/>
                <a:uFillTx/>
                <a:latin typeface="Arial"/>
                <a:ea typeface="Arial"/>
              </a:rPr>
              <a:t>dream ADU in plain English and watch it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4" name=""/>
          <p:cNvSpPr txBox="1"/>
          <p:nvPr/>
        </p:nvSpPr>
        <p:spPr>
          <a:xfrm>
            <a:off x="304920" y="2433960"/>
            <a:ext cx="822240" cy="1710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200" b="0" u="none" strike="noStrike">
                <a:solidFill>
                  <a:srgbClr val="1E3A5F"/>
                </a:solidFill>
                <a:effectLst/>
                <a:uFillTx/>
                <a:latin typeface="Arial"/>
                <a:ea typeface="Arial"/>
              </a:rPr>
              <a:t>come to life.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5" name=""/>
          <p:cNvSpPr txBox="1"/>
          <p:nvPr/>
        </p:nvSpPr>
        <p:spPr>
          <a:xfrm>
            <a:off x="304920" y="2931480"/>
            <a:ext cx="17136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NotoColorEmoji"/>
                <a:ea typeface="NotoColorEmoji"/>
              </a:rPr>
              <a:t>💬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6" name=""/>
          <p:cNvSpPr txBox="1"/>
          <p:nvPr/>
        </p:nvSpPr>
        <p:spPr>
          <a:xfrm>
            <a:off x="628560" y="2984400"/>
            <a:ext cx="13348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1E3A5F"/>
                </a:solidFill>
                <a:effectLst/>
                <a:uFillTx/>
                <a:latin typeface="Arial"/>
                <a:ea typeface="Arial"/>
              </a:rPr>
              <a:t>Natural language input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7" name=""/>
          <p:cNvSpPr txBox="1"/>
          <p:nvPr/>
        </p:nvSpPr>
        <p:spPr>
          <a:xfrm>
            <a:off x="304920" y="3255120"/>
            <a:ext cx="17136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NotoColorEmoji"/>
                <a:ea typeface="NotoColorEmoji"/>
              </a:rPr>
              <a:t>📐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8" name=""/>
          <p:cNvSpPr txBox="1"/>
          <p:nvPr/>
        </p:nvSpPr>
        <p:spPr>
          <a:xfrm>
            <a:off x="628560" y="3308400"/>
            <a:ext cx="10472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1E3A5F"/>
                </a:solidFill>
                <a:effectLst/>
                <a:uFillTx/>
                <a:latin typeface="Arial"/>
                <a:ea typeface="Arial"/>
              </a:rPr>
              <a:t>Instant floor plans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9" name=""/>
          <p:cNvSpPr txBox="1"/>
          <p:nvPr/>
        </p:nvSpPr>
        <p:spPr>
          <a:xfrm>
            <a:off x="304920" y="3603240"/>
            <a:ext cx="1710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DejaVuSans"/>
                <a:ea typeface="DejaVuSans"/>
              </a:rPr>
              <a:t>✓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0" name=""/>
          <p:cNvSpPr txBox="1"/>
          <p:nvPr/>
        </p:nvSpPr>
        <p:spPr>
          <a:xfrm>
            <a:off x="561960" y="3632040"/>
            <a:ext cx="108432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1E3A5F"/>
                </a:solidFill>
                <a:effectLst/>
                <a:uFillTx/>
                <a:latin typeface="Arial"/>
                <a:ea typeface="Arial"/>
              </a:rPr>
              <a:t>Auto zoning check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1" name=""/>
          <p:cNvSpPr txBox="1"/>
          <p:nvPr/>
        </p:nvSpPr>
        <p:spPr>
          <a:xfrm>
            <a:off x="304920" y="3903120"/>
            <a:ext cx="171360" cy="2289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350" b="0" u="none" strike="noStrike">
                <a:solidFill>
                  <a:srgbClr val="000000"/>
                </a:solidFill>
                <a:effectLst/>
                <a:uFillTx/>
                <a:latin typeface="NotoColorEmoji"/>
                <a:ea typeface="NotoColorEmoji"/>
              </a:rPr>
              <a:t>🏭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2" name=""/>
          <p:cNvSpPr/>
          <p:nvPr/>
        </p:nvSpPr>
        <p:spPr>
          <a:xfrm>
            <a:off x="3395160" y="0"/>
            <a:ext cx="5748840" cy="5142240"/>
          </a:xfrm>
          <a:custGeom>
            <a:avLst/>
            <a:gdLst/>
            <a:ahLst/>
            <a:rect l="0" t="0" r="r" b="b"/>
            <a:pathLst>
              <a:path w="15969" h="14284">
                <a:moveTo>
                  <a:pt x="2237" y="952"/>
                </a:moveTo>
                <a:lnTo>
                  <a:pt x="2237" y="13335"/>
                </a:lnTo>
                <a:cubicBezTo>
                  <a:pt x="2237" y="13378"/>
                  <a:pt x="2245" y="13418"/>
                  <a:pt x="2261" y="13457"/>
                </a:cubicBezTo>
                <a:cubicBezTo>
                  <a:pt x="2277" y="13496"/>
                  <a:pt x="2300" y="13530"/>
                  <a:pt x="2330" y="13560"/>
                </a:cubicBezTo>
                <a:cubicBezTo>
                  <a:pt x="2359" y="13590"/>
                  <a:pt x="2394" y="13613"/>
                  <a:pt x="2433" y="13629"/>
                </a:cubicBezTo>
                <a:cubicBezTo>
                  <a:pt x="2472" y="13645"/>
                  <a:pt x="2512" y="13653"/>
                  <a:pt x="2554" y="13653"/>
                </a:cubicBezTo>
                <a:lnTo>
                  <a:pt x="13640" y="13653"/>
                </a:lnTo>
                <a:cubicBezTo>
                  <a:pt x="13682" y="13653"/>
                  <a:pt x="13723" y="13645"/>
                  <a:pt x="13762" y="13629"/>
                </a:cubicBezTo>
                <a:cubicBezTo>
                  <a:pt x="13801" y="13613"/>
                  <a:pt x="13835" y="13590"/>
                  <a:pt x="13865" y="13560"/>
                </a:cubicBezTo>
                <a:cubicBezTo>
                  <a:pt x="13894" y="13530"/>
                  <a:pt x="13917" y="13496"/>
                  <a:pt x="13933" y="13457"/>
                </a:cubicBezTo>
                <a:cubicBezTo>
                  <a:pt x="13950" y="13418"/>
                  <a:pt x="13958" y="13378"/>
                  <a:pt x="13958" y="13335"/>
                </a:cubicBezTo>
                <a:lnTo>
                  <a:pt x="13958" y="952"/>
                </a:lnTo>
                <a:cubicBezTo>
                  <a:pt x="13958" y="910"/>
                  <a:pt x="13950" y="869"/>
                  <a:pt x="13933" y="830"/>
                </a:cubicBezTo>
                <a:cubicBezTo>
                  <a:pt x="13917" y="792"/>
                  <a:pt x="13894" y="757"/>
                  <a:pt x="13865" y="727"/>
                </a:cubicBezTo>
                <a:cubicBezTo>
                  <a:pt x="13835" y="698"/>
                  <a:pt x="13801" y="675"/>
                  <a:pt x="13762" y="659"/>
                </a:cubicBezTo>
                <a:cubicBezTo>
                  <a:pt x="13723" y="643"/>
                  <a:pt x="13682" y="634"/>
                  <a:pt x="13640" y="634"/>
                </a:cubicBezTo>
                <a:lnTo>
                  <a:pt x="2554" y="634"/>
                </a:lnTo>
                <a:cubicBezTo>
                  <a:pt x="2512" y="634"/>
                  <a:pt x="2472" y="643"/>
                  <a:pt x="2433" y="659"/>
                </a:cubicBezTo>
                <a:cubicBezTo>
                  <a:pt x="2394" y="675"/>
                  <a:pt x="2359" y="698"/>
                  <a:pt x="2330" y="727"/>
                </a:cubicBezTo>
                <a:cubicBezTo>
                  <a:pt x="2300" y="757"/>
                  <a:pt x="2277" y="792"/>
                  <a:pt x="2261" y="830"/>
                </a:cubicBezTo>
                <a:cubicBezTo>
                  <a:pt x="2245" y="869"/>
                  <a:pt x="2237" y="910"/>
                  <a:pt x="2237" y="952"/>
                </a:cubicBezTo>
                <a:moveTo>
                  <a:pt x="15969" y="0"/>
                </a:moveTo>
                <a:lnTo>
                  <a:pt x="15969" y="14284"/>
                </a:lnTo>
                <a:lnTo>
                  <a:pt x="0" y="14284"/>
                </a:lnTo>
                <a:lnTo>
                  <a:pt x="0" y="0"/>
                </a:lnTo>
                <a:lnTo>
                  <a:pt x="15969" y="0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233" name=""/>
          <p:cNvPicPr/>
          <p:nvPr/>
        </p:nvPicPr>
        <p:blipFill>
          <a:blip r:embed="rId1"/>
          <a:stretch/>
        </p:blipFill>
        <p:spPr>
          <a:xfrm>
            <a:off x="4200480" y="228600"/>
            <a:ext cx="4219200" cy="4685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4" name=""/>
          <p:cNvSpPr txBox="1"/>
          <p:nvPr/>
        </p:nvSpPr>
        <p:spPr>
          <a:xfrm>
            <a:off x="628560" y="3956040"/>
            <a:ext cx="92916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1E3A5F"/>
                </a:solidFill>
                <a:effectLst/>
                <a:uFillTx/>
                <a:latin typeface="Arial"/>
                <a:ea typeface="Arial"/>
              </a:rPr>
              <a:t>Direct to factory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"/>
          <p:cNvSpPr/>
          <p:nvPr/>
        </p:nvSpPr>
        <p:spPr>
          <a:xfrm>
            <a:off x="0" y="0"/>
            <a:ext cx="9144000" cy="321480"/>
          </a:xfrm>
          <a:custGeom>
            <a:avLst/>
            <a:gdLst/>
            <a:ahLst/>
            <a:rect l="0" t="0" r="r" b="b"/>
            <a:pathLst>
              <a:path w="25400" h="893">
                <a:moveTo>
                  <a:pt x="0" y="0"/>
                </a:moveTo>
                <a:lnTo>
                  <a:pt x="25400" y="0"/>
                </a:lnTo>
                <a:lnTo>
                  <a:pt x="25400" y="893"/>
                </a:lnTo>
                <a:lnTo>
                  <a:pt x="0" y="893"/>
                </a:lnTo>
                <a:lnTo>
                  <a:pt x="0" y="0"/>
                </a:lnTo>
                <a:close/>
              </a:path>
            </a:pathLst>
          </a:custGeom>
          <a:solidFill>
            <a:srgbClr val="F5F0E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6" name=""/>
          <p:cNvSpPr/>
          <p:nvPr/>
        </p:nvSpPr>
        <p:spPr>
          <a:xfrm>
            <a:off x="0" y="321120"/>
            <a:ext cx="9144000" cy="321840"/>
          </a:xfrm>
          <a:custGeom>
            <a:avLst/>
            <a:gdLst/>
            <a:ahLst/>
            <a:rect l="0" t="0" r="r" b="b"/>
            <a:pathLst>
              <a:path w="25400" h="894">
                <a:moveTo>
                  <a:pt x="0" y="0"/>
                </a:moveTo>
                <a:lnTo>
                  <a:pt x="25400" y="0"/>
                </a:lnTo>
                <a:lnTo>
                  <a:pt x="25400" y="894"/>
                </a:lnTo>
                <a:lnTo>
                  <a:pt x="0" y="894"/>
                </a:lnTo>
                <a:lnTo>
                  <a:pt x="0" y="0"/>
                </a:lnTo>
                <a:close/>
              </a:path>
            </a:pathLst>
          </a:custGeom>
          <a:solidFill>
            <a:srgbClr val="F4EFE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7" name=""/>
          <p:cNvSpPr/>
          <p:nvPr/>
        </p:nvSpPr>
        <p:spPr>
          <a:xfrm>
            <a:off x="0" y="642600"/>
            <a:ext cx="9144000" cy="321840"/>
          </a:xfrm>
          <a:custGeom>
            <a:avLst/>
            <a:gdLst/>
            <a:ahLst/>
            <a:rect l="0" t="0" r="r" b="b"/>
            <a:pathLst>
              <a:path w="25400" h="894">
                <a:moveTo>
                  <a:pt x="0" y="0"/>
                </a:moveTo>
                <a:lnTo>
                  <a:pt x="25400" y="0"/>
                </a:lnTo>
                <a:lnTo>
                  <a:pt x="25400" y="894"/>
                </a:lnTo>
                <a:lnTo>
                  <a:pt x="0" y="894"/>
                </a:lnTo>
                <a:lnTo>
                  <a:pt x="0" y="0"/>
                </a:lnTo>
                <a:close/>
              </a:path>
            </a:pathLst>
          </a:custGeom>
          <a:solidFill>
            <a:srgbClr val="F3EE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8" name=""/>
          <p:cNvSpPr/>
          <p:nvPr/>
        </p:nvSpPr>
        <p:spPr>
          <a:xfrm>
            <a:off x="0" y="964080"/>
            <a:ext cx="9144000" cy="321480"/>
          </a:xfrm>
          <a:custGeom>
            <a:avLst/>
            <a:gdLst/>
            <a:ahLst/>
            <a:rect l="0" t="0" r="r" b="b"/>
            <a:pathLst>
              <a:path w="25400" h="893">
                <a:moveTo>
                  <a:pt x="0" y="0"/>
                </a:moveTo>
                <a:lnTo>
                  <a:pt x="25400" y="0"/>
                </a:lnTo>
                <a:lnTo>
                  <a:pt x="25400" y="893"/>
                </a:lnTo>
                <a:lnTo>
                  <a:pt x="0" y="893"/>
                </a:lnTo>
                <a:lnTo>
                  <a:pt x="0" y="0"/>
                </a:lnTo>
                <a:close/>
              </a:path>
            </a:pathLst>
          </a:custGeom>
          <a:solidFill>
            <a:srgbClr val="F2EDE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9" name=""/>
          <p:cNvSpPr/>
          <p:nvPr/>
        </p:nvSpPr>
        <p:spPr>
          <a:xfrm>
            <a:off x="0" y="1285200"/>
            <a:ext cx="9144000" cy="321840"/>
          </a:xfrm>
          <a:custGeom>
            <a:avLst/>
            <a:gdLst/>
            <a:ahLst/>
            <a:rect l="0" t="0" r="r" b="b"/>
            <a:pathLst>
              <a:path w="25400" h="894">
                <a:moveTo>
                  <a:pt x="0" y="0"/>
                </a:moveTo>
                <a:lnTo>
                  <a:pt x="25400" y="0"/>
                </a:lnTo>
                <a:lnTo>
                  <a:pt x="25400" y="894"/>
                </a:lnTo>
                <a:lnTo>
                  <a:pt x="0" y="894"/>
                </a:lnTo>
                <a:lnTo>
                  <a:pt x="0" y="0"/>
                </a:lnTo>
                <a:close/>
              </a:path>
            </a:pathLst>
          </a:custGeom>
          <a:solidFill>
            <a:srgbClr val="F1EDE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0" name=""/>
          <p:cNvSpPr/>
          <p:nvPr/>
        </p:nvSpPr>
        <p:spPr>
          <a:xfrm>
            <a:off x="0" y="1606680"/>
            <a:ext cx="9144000" cy="321840"/>
          </a:xfrm>
          <a:custGeom>
            <a:avLst/>
            <a:gdLst/>
            <a:ahLst/>
            <a:rect l="0" t="0" r="r" b="b"/>
            <a:pathLst>
              <a:path w="25400" h="894">
                <a:moveTo>
                  <a:pt x="0" y="0"/>
                </a:moveTo>
                <a:lnTo>
                  <a:pt x="25400" y="0"/>
                </a:lnTo>
                <a:lnTo>
                  <a:pt x="25400" y="894"/>
                </a:lnTo>
                <a:lnTo>
                  <a:pt x="0" y="894"/>
                </a:lnTo>
                <a:lnTo>
                  <a:pt x="0" y="0"/>
                </a:lnTo>
                <a:close/>
              </a:path>
            </a:pathLst>
          </a:custGeom>
          <a:solidFill>
            <a:srgbClr val="F1ECE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1" name=""/>
          <p:cNvSpPr/>
          <p:nvPr/>
        </p:nvSpPr>
        <p:spPr>
          <a:xfrm>
            <a:off x="0" y="1928160"/>
            <a:ext cx="9144000" cy="321480"/>
          </a:xfrm>
          <a:custGeom>
            <a:avLst/>
            <a:gdLst/>
            <a:ahLst/>
            <a:rect l="0" t="0" r="r" b="b"/>
            <a:pathLst>
              <a:path w="25400" h="893">
                <a:moveTo>
                  <a:pt x="0" y="0"/>
                </a:moveTo>
                <a:lnTo>
                  <a:pt x="25400" y="0"/>
                </a:lnTo>
                <a:lnTo>
                  <a:pt x="25400" y="893"/>
                </a:lnTo>
                <a:lnTo>
                  <a:pt x="0" y="893"/>
                </a:lnTo>
                <a:lnTo>
                  <a:pt x="0" y="0"/>
                </a:lnTo>
                <a:close/>
              </a:path>
            </a:pathLst>
          </a:custGeom>
          <a:solidFill>
            <a:srgbClr val="F0EBE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2" name=""/>
          <p:cNvSpPr/>
          <p:nvPr/>
        </p:nvSpPr>
        <p:spPr>
          <a:xfrm>
            <a:off x="0" y="2249280"/>
            <a:ext cx="9144000" cy="321840"/>
          </a:xfrm>
          <a:custGeom>
            <a:avLst/>
            <a:gdLst/>
            <a:ahLst/>
            <a:rect l="0" t="0" r="r" b="b"/>
            <a:pathLst>
              <a:path w="25400" h="894">
                <a:moveTo>
                  <a:pt x="0" y="0"/>
                </a:moveTo>
                <a:lnTo>
                  <a:pt x="25400" y="0"/>
                </a:lnTo>
                <a:lnTo>
                  <a:pt x="25400" y="894"/>
                </a:lnTo>
                <a:lnTo>
                  <a:pt x="0" y="894"/>
                </a:lnTo>
                <a:lnTo>
                  <a:pt x="0" y="0"/>
                </a:lnTo>
                <a:close/>
              </a:path>
            </a:pathLst>
          </a:custGeom>
          <a:solidFill>
            <a:srgbClr val="EFEAE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3" name=""/>
          <p:cNvSpPr/>
          <p:nvPr/>
        </p:nvSpPr>
        <p:spPr>
          <a:xfrm>
            <a:off x="0" y="2570760"/>
            <a:ext cx="9144000" cy="321840"/>
          </a:xfrm>
          <a:custGeom>
            <a:avLst/>
            <a:gdLst/>
            <a:ahLst/>
            <a:rect l="0" t="0" r="r" b="b"/>
            <a:pathLst>
              <a:path w="25400" h="894">
                <a:moveTo>
                  <a:pt x="0" y="0"/>
                </a:moveTo>
                <a:lnTo>
                  <a:pt x="25400" y="0"/>
                </a:lnTo>
                <a:lnTo>
                  <a:pt x="25400" y="894"/>
                </a:lnTo>
                <a:lnTo>
                  <a:pt x="0" y="894"/>
                </a:lnTo>
                <a:lnTo>
                  <a:pt x="0" y="0"/>
                </a:lnTo>
                <a:close/>
              </a:path>
            </a:pathLst>
          </a:custGeom>
          <a:solidFill>
            <a:srgbClr val="EEEAE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4" name=""/>
          <p:cNvSpPr/>
          <p:nvPr/>
        </p:nvSpPr>
        <p:spPr>
          <a:xfrm>
            <a:off x="0" y="2892240"/>
            <a:ext cx="9144000" cy="321840"/>
          </a:xfrm>
          <a:custGeom>
            <a:avLst/>
            <a:gdLst/>
            <a:ahLst/>
            <a:rect l="0" t="0" r="r" b="b"/>
            <a:pathLst>
              <a:path w="25400" h="894">
                <a:moveTo>
                  <a:pt x="0" y="0"/>
                </a:moveTo>
                <a:lnTo>
                  <a:pt x="25400" y="0"/>
                </a:lnTo>
                <a:lnTo>
                  <a:pt x="25400" y="894"/>
                </a:lnTo>
                <a:lnTo>
                  <a:pt x="0" y="894"/>
                </a:lnTo>
                <a:lnTo>
                  <a:pt x="0" y="0"/>
                </a:lnTo>
                <a:close/>
              </a:path>
            </a:pathLst>
          </a:custGeom>
          <a:solidFill>
            <a:srgbClr val="EDE9E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5" name=""/>
          <p:cNvSpPr/>
          <p:nvPr/>
        </p:nvSpPr>
        <p:spPr>
          <a:xfrm>
            <a:off x="0" y="3213720"/>
            <a:ext cx="9144000" cy="321480"/>
          </a:xfrm>
          <a:custGeom>
            <a:avLst/>
            <a:gdLst/>
            <a:ahLst/>
            <a:rect l="0" t="0" r="r" b="b"/>
            <a:pathLst>
              <a:path w="25400" h="893">
                <a:moveTo>
                  <a:pt x="0" y="0"/>
                </a:moveTo>
                <a:lnTo>
                  <a:pt x="25400" y="0"/>
                </a:lnTo>
                <a:lnTo>
                  <a:pt x="25400" y="893"/>
                </a:lnTo>
                <a:lnTo>
                  <a:pt x="0" y="893"/>
                </a:lnTo>
                <a:lnTo>
                  <a:pt x="0" y="0"/>
                </a:lnTo>
                <a:close/>
              </a:path>
            </a:pathLst>
          </a:custGeom>
          <a:solidFill>
            <a:srgbClr val="ECE8E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6" name=""/>
          <p:cNvSpPr/>
          <p:nvPr/>
        </p:nvSpPr>
        <p:spPr>
          <a:xfrm>
            <a:off x="0" y="3534840"/>
            <a:ext cx="9144000" cy="321840"/>
          </a:xfrm>
          <a:custGeom>
            <a:avLst/>
            <a:gdLst/>
            <a:ahLst/>
            <a:rect l="0" t="0" r="r" b="b"/>
            <a:pathLst>
              <a:path w="25400" h="894">
                <a:moveTo>
                  <a:pt x="0" y="0"/>
                </a:moveTo>
                <a:lnTo>
                  <a:pt x="25400" y="0"/>
                </a:lnTo>
                <a:lnTo>
                  <a:pt x="25400" y="894"/>
                </a:lnTo>
                <a:lnTo>
                  <a:pt x="0" y="894"/>
                </a:lnTo>
                <a:lnTo>
                  <a:pt x="0" y="0"/>
                </a:lnTo>
                <a:close/>
              </a:path>
            </a:pathLst>
          </a:custGeom>
          <a:solidFill>
            <a:srgbClr val="ECE7D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7" name=""/>
          <p:cNvSpPr/>
          <p:nvPr/>
        </p:nvSpPr>
        <p:spPr>
          <a:xfrm>
            <a:off x="0" y="3856320"/>
            <a:ext cx="9144000" cy="321840"/>
          </a:xfrm>
          <a:custGeom>
            <a:avLst/>
            <a:gdLst/>
            <a:ahLst/>
            <a:rect l="0" t="0" r="r" b="b"/>
            <a:pathLst>
              <a:path w="25400" h="894">
                <a:moveTo>
                  <a:pt x="0" y="0"/>
                </a:moveTo>
                <a:lnTo>
                  <a:pt x="25400" y="0"/>
                </a:lnTo>
                <a:lnTo>
                  <a:pt x="25400" y="894"/>
                </a:lnTo>
                <a:lnTo>
                  <a:pt x="0" y="894"/>
                </a:lnTo>
                <a:lnTo>
                  <a:pt x="0" y="0"/>
                </a:lnTo>
                <a:close/>
              </a:path>
            </a:pathLst>
          </a:custGeom>
          <a:solidFill>
            <a:srgbClr val="EBE7D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8" name=""/>
          <p:cNvSpPr/>
          <p:nvPr/>
        </p:nvSpPr>
        <p:spPr>
          <a:xfrm>
            <a:off x="0" y="4177800"/>
            <a:ext cx="9144000" cy="321480"/>
          </a:xfrm>
          <a:custGeom>
            <a:avLst/>
            <a:gdLst/>
            <a:ahLst/>
            <a:rect l="0" t="0" r="r" b="b"/>
            <a:pathLst>
              <a:path w="25400" h="893">
                <a:moveTo>
                  <a:pt x="0" y="0"/>
                </a:moveTo>
                <a:lnTo>
                  <a:pt x="25400" y="0"/>
                </a:lnTo>
                <a:lnTo>
                  <a:pt x="25400" y="893"/>
                </a:lnTo>
                <a:lnTo>
                  <a:pt x="0" y="893"/>
                </a:lnTo>
                <a:lnTo>
                  <a:pt x="0" y="0"/>
                </a:lnTo>
                <a:close/>
              </a:path>
            </a:pathLst>
          </a:custGeom>
          <a:solidFill>
            <a:srgbClr val="EAE6D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9" name=""/>
          <p:cNvSpPr/>
          <p:nvPr/>
        </p:nvSpPr>
        <p:spPr>
          <a:xfrm>
            <a:off x="0" y="4498920"/>
            <a:ext cx="9144000" cy="321840"/>
          </a:xfrm>
          <a:custGeom>
            <a:avLst/>
            <a:gdLst/>
            <a:ahLst/>
            <a:rect l="0" t="0" r="r" b="b"/>
            <a:pathLst>
              <a:path w="25400" h="894">
                <a:moveTo>
                  <a:pt x="0" y="0"/>
                </a:moveTo>
                <a:lnTo>
                  <a:pt x="25400" y="0"/>
                </a:lnTo>
                <a:lnTo>
                  <a:pt x="25400" y="894"/>
                </a:lnTo>
                <a:lnTo>
                  <a:pt x="0" y="894"/>
                </a:lnTo>
                <a:lnTo>
                  <a:pt x="0" y="0"/>
                </a:lnTo>
                <a:close/>
              </a:path>
            </a:pathLst>
          </a:custGeom>
          <a:solidFill>
            <a:srgbClr val="E9E5D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0" name=""/>
          <p:cNvSpPr/>
          <p:nvPr/>
        </p:nvSpPr>
        <p:spPr>
          <a:xfrm>
            <a:off x="0" y="4820400"/>
            <a:ext cx="9144000" cy="321840"/>
          </a:xfrm>
          <a:custGeom>
            <a:avLst/>
            <a:gdLst/>
            <a:ahLst/>
            <a:rect l="0" t="0" r="r" b="b"/>
            <a:pathLst>
              <a:path w="25400" h="894">
                <a:moveTo>
                  <a:pt x="0" y="0"/>
                </a:moveTo>
                <a:lnTo>
                  <a:pt x="25400" y="0"/>
                </a:lnTo>
                <a:lnTo>
                  <a:pt x="25400" y="894"/>
                </a:lnTo>
                <a:lnTo>
                  <a:pt x="0" y="894"/>
                </a:lnTo>
                <a:lnTo>
                  <a:pt x="0" y="0"/>
                </a:lnTo>
                <a:close/>
              </a:path>
            </a:pathLst>
          </a:custGeom>
          <a:solidFill>
            <a:srgbClr val="E8E4D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51" name=""/>
          <p:cNvPicPr/>
          <p:nvPr/>
        </p:nvPicPr>
        <p:blipFill>
          <a:blip r:embed="rId1"/>
          <a:stretch/>
        </p:blipFill>
        <p:spPr>
          <a:xfrm>
            <a:off x="905040" y="133200"/>
            <a:ext cx="7333920" cy="4885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"/>
          <p:cNvSpPr/>
          <p:nvPr/>
        </p:nvSpPr>
        <p:spPr>
          <a:xfrm>
            <a:off x="0" y="0"/>
            <a:ext cx="9144000" cy="5142240"/>
          </a:xfrm>
          <a:custGeom>
            <a:avLst/>
            <a:gdLst/>
            <a:ahLst/>
            <a:rect l="0" t="0" r="r" b="b"/>
            <a:pathLst>
              <a:path w="25400" h="14284">
                <a:moveTo>
                  <a:pt x="0" y="0"/>
                </a:moveTo>
                <a:lnTo>
                  <a:pt x="25400" y="0"/>
                </a:lnTo>
                <a:lnTo>
                  <a:pt x="25400" y="14284"/>
                </a:lnTo>
                <a:lnTo>
                  <a:pt x="0" y="14284"/>
                </a:lnTo>
                <a:lnTo>
                  <a:pt x="0" y="0"/>
                </a:lnTo>
                <a:close/>
              </a:path>
            </a:pathLst>
          </a:custGeom>
          <a:solidFill>
            <a:srgbClr val="0A162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253" name=""/>
          <p:cNvPicPr/>
          <p:nvPr/>
        </p:nvPicPr>
        <p:blipFill>
          <a:blip r:embed="rId1"/>
          <a:stretch/>
        </p:blipFill>
        <p:spPr>
          <a:xfrm>
            <a:off x="-1571760" y="0"/>
            <a:ext cx="771480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4" name=""/>
          <p:cNvSpPr txBox="1"/>
          <p:nvPr/>
        </p:nvSpPr>
        <p:spPr>
          <a:xfrm>
            <a:off x="4952880" y="1219680"/>
            <a:ext cx="17182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0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M A N U FA C T U R I N G   E D G E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5" name=""/>
          <p:cNvSpPr txBox="1"/>
          <p:nvPr/>
        </p:nvSpPr>
        <p:spPr>
          <a:xfrm>
            <a:off x="4952880" y="1505160"/>
            <a:ext cx="2795040" cy="3402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40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Cold Formed Steel: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6" name=""/>
          <p:cNvSpPr txBox="1"/>
          <p:nvPr/>
        </p:nvSpPr>
        <p:spPr>
          <a:xfrm>
            <a:off x="4952880" y="1895760"/>
            <a:ext cx="3557520" cy="3402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4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Sub-Millimeter Precision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7" name=""/>
          <p:cNvSpPr txBox="1"/>
          <p:nvPr/>
        </p:nvSpPr>
        <p:spPr>
          <a:xfrm>
            <a:off x="4952880" y="2498760"/>
            <a:ext cx="354528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Robotic CFS fabrication achieves tolerances impossible with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8" name=""/>
          <p:cNvSpPr txBox="1"/>
          <p:nvPr/>
        </p:nvSpPr>
        <p:spPr>
          <a:xfrm>
            <a:off x="4952880" y="2727360"/>
            <a:ext cx="37814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traditional construction. Every component manufactured to exact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9" name=""/>
          <p:cNvSpPr txBox="1"/>
          <p:nvPr/>
        </p:nvSpPr>
        <p:spPr>
          <a:xfrm>
            <a:off x="4952880" y="2946240"/>
            <a:ext cx="1533240" cy="148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05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spec. Zero on-site rework.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0" name=""/>
          <p:cNvSpPr txBox="1"/>
          <p:nvPr/>
        </p:nvSpPr>
        <p:spPr>
          <a:xfrm>
            <a:off x="4952880" y="3444840"/>
            <a:ext cx="992160" cy="29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1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±0.5mm</a:t>
            </a:r>
            <a:endParaRPr lang="en-US" sz="21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1" name=""/>
          <p:cNvSpPr txBox="1"/>
          <p:nvPr/>
        </p:nvSpPr>
        <p:spPr>
          <a:xfrm>
            <a:off x="5221440" y="3810600"/>
            <a:ext cx="46836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Tolerance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2" name=""/>
          <p:cNvSpPr txBox="1"/>
          <p:nvPr/>
        </p:nvSpPr>
        <p:spPr>
          <a:xfrm>
            <a:off x="6172920" y="3444840"/>
            <a:ext cx="534600" cy="29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1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40%</a:t>
            </a:r>
            <a:endParaRPr lang="en-US" sz="21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3" name=""/>
          <p:cNvSpPr txBox="1"/>
          <p:nvPr/>
        </p:nvSpPr>
        <p:spPr>
          <a:xfrm>
            <a:off x="6291360" y="3810600"/>
            <a:ext cx="29880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Faster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4" name=""/>
          <p:cNvSpPr txBox="1"/>
          <p:nvPr/>
        </p:nvSpPr>
        <p:spPr>
          <a:xfrm>
            <a:off x="6935400" y="3444840"/>
            <a:ext cx="578520" cy="29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10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Zero</a:t>
            </a:r>
            <a:endParaRPr lang="en-US" sz="21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5" name=""/>
          <p:cNvSpPr txBox="1"/>
          <p:nvPr/>
        </p:nvSpPr>
        <p:spPr>
          <a:xfrm>
            <a:off x="7047000" y="3810600"/>
            <a:ext cx="35712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Rework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"/>
          <p:cNvSpPr/>
          <p:nvPr/>
        </p:nvSpPr>
        <p:spPr>
          <a:xfrm>
            <a:off x="0" y="0"/>
            <a:ext cx="223560" cy="223560"/>
          </a:xfrm>
          <a:custGeom>
            <a:avLst/>
            <a:gdLst/>
            <a:ahLst/>
            <a:rect l="0" t="0" r="r" b="b"/>
            <a:pathLst>
              <a:path w="621" h="621">
                <a:moveTo>
                  <a:pt x="0" y="0"/>
                </a:moveTo>
                <a:lnTo>
                  <a:pt x="0" y="621"/>
                </a:lnTo>
                <a:lnTo>
                  <a:pt x="621" y="0"/>
                </a:lnTo>
                <a:lnTo>
                  <a:pt x="0" y="0"/>
                </a:lnTo>
                <a:close/>
              </a:path>
            </a:pathLst>
          </a:custGeom>
          <a:solidFill>
            <a:srgbClr val="0A162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67" name=""/>
          <p:cNvSpPr/>
          <p:nvPr/>
        </p:nvSpPr>
        <p:spPr>
          <a:xfrm>
            <a:off x="0" y="0"/>
            <a:ext cx="446760" cy="446760"/>
          </a:xfrm>
          <a:custGeom>
            <a:avLst/>
            <a:gdLst/>
            <a:ahLst/>
            <a:rect l="0" t="0" r="r" b="b"/>
            <a:pathLst>
              <a:path w="1241" h="1241">
                <a:moveTo>
                  <a:pt x="621" y="0"/>
                </a:moveTo>
                <a:lnTo>
                  <a:pt x="0" y="621"/>
                </a:lnTo>
                <a:lnTo>
                  <a:pt x="0" y="1241"/>
                </a:lnTo>
                <a:lnTo>
                  <a:pt x="1241" y="0"/>
                </a:lnTo>
                <a:lnTo>
                  <a:pt x="621" y="0"/>
                </a:lnTo>
                <a:close/>
              </a:path>
            </a:pathLst>
          </a:custGeom>
          <a:solidFill>
            <a:srgbClr val="0A172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68" name=""/>
          <p:cNvSpPr/>
          <p:nvPr/>
        </p:nvSpPr>
        <p:spPr>
          <a:xfrm>
            <a:off x="0" y="0"/>
            <a:ext cx="669960" cy="669960"/>
          </a:xfrm>
          <a:custGeom>
            <a:avLst/>
            <a:gdLst/>
            <a:ahLst/>
            <a:rect l="0" t="0" r="r" b="b"/>
            <a:pathLst>
              <a:path w="1861" h="1861">
                <a:moveTo>
                  <a:pt x="1241" y="0"/>
                </a:moveTo>
                <a:lnTo>
                  <a:pt x="0" y="1241"/>
                </a:lnTo>
                <a:lnTo>
                  <a:pt x="0" y="1861"/>
                </a:lnTo>
                <a:lnTo>
                  <a:pt x="1861" y="0"/>
                </a:lnTo>
                <a:lnTo>
                  <a:pt x="1241" y="0"/>
                </a:lnTo>
                <a:close/>
              </a:path>
            </a:pathLst>
          </a:custGeom>
          <a:solidFill>
            <a:srgbClr val="0B172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69" name=""/>
          <p:cNvSpPr/>
          <p:nvPr/>
        </p:nvSpPr>
        <p:spPr>
          <a:xfrm>
            <a:off x="0" y="0"/>
            <a:ext cx="893160" cy="893160"/>
          </a:xfrm>
          <a:custGeom>
            <a:avLst/>
            <a:gdLst/>
            <a:ahLst/>
            <a:rect l="0" t="0" r="r" b="b"/>
            <a:pathLst>
              <a:path w="2481" h="2481">
                <a:moveTo>
                  <a:pt x="1861" y="0"/>
                </a:moveTo>
                <a:lnTo>
                  <a:pt x="0" y="1861"/>
                </a:lnTo>
                <a:lnTo>
                  <a:pt x="0" y="2481"/>
                </a:lnTo>
                <a:lnTo>
                  <a:pt x="2481" y="0"/>
                </a:lnTo>
                <a:lnTo>
                  <a:pt x="1861" y="0"/>
                </a:lnTo>
                <a:close/>
              </a:path>
            </a:pathLst>
          </a:custGeom>
          <a:solidFill>
            <a:srgbClr val="0B182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0" name=""/>
          <p:cNvSpPr/>
          <p:nvPr/>
        </p:nvSpPr>
        <p:spPr>
          <a:xfrm>
            <a:off x="0" y="0"/>
            <a:ext cx="1116360" cy="1116360"/>
          </a:xfrm>
          <a:custGeom>
            <a:avLst/>
            <a:gdLst/>
            <a:ahLst/>
            <a:rect l="0" t="0" r="r" b="b"/>
            <a:pathLst>
              <a:path w="3101" h="3101">
                <a:moveTo>
                  <a:pt x="2481" y="0"/>
                </a:moveTo>
                <a:lnTo>
                  <a:pt x="0" y="2481"/>
                </a:lnTo>
                <a:lnTo>
                  <a:pt x="0" y="3101"/>
                </a:lnTo>
                <a:lnTo>
                  <a:pt x="3101" y="0"/>
                </a:lnTo>
                <a:lnTo>
                  <a:pt x="2481" y="0"/>
                </a:lnTo>
                <a:close/>
              </a:path>
            </a:pathLst>
          </a:custGeom>
          <a:solidFill>
            <a:srgbClr val="0B192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1" name=""/>
          <p:cNvSpPr/>
          <p:nvPr/>
        </p:nvSpPr>
        <p:spPr>
          <a:xfrm>
            <a:off x="0" y="0"/>
            <a:ext cx="1339560" cy="1339560"/>
          </a:xfrm>
          <a:custGeom>
            <a:avLst/>
            <a:gdLst/>
            <a:ahLst/>
            <a:rect l="0" t="0" r="r" b="b"/>
            <a:pathLst>
              <a:path w="3721" h="3721">
                <a:moveTo>
                  <a:pt x="3101" y="0"/>
                </a:moveTo>
                <a:lnTo>
                  <a:pt x="0" y="3101"/>
                </a:lnTo>
                <a:lnTo>
                  <a:pt x="0" y="3721"/>
                </a:lnTo>
                <a:lnTo>
                  <a:pt x="3721" y="0"/>
                </a:lnTo>
                <a:lnTo>
                  <a:pt x="3101" y="0"/>
                </a:lnTo>
                <a:close/>
              </a:path>
            </a:pathLst>
          </a:custGeom>
          <a:solidFill>
            <a:srgbClr val="0C192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2" name=""/>
          <p:cNvSpPr/>
          <p:nvPr/>
        </p:nvSpPr>
        <p:spPr>
          <a:xfrm>
            <a:off x="0" y="0"/>
            <a:ext cx="1562760" cy="1562760"/>
          </a:xfrm>
          <a:custGeom>
            <a:avLst/>
            <a:gdLst/>
            <a:ahLst/>
            <a:rect l="0" t="0" r="r" b="b"/>
            <a:pathLst>
              <a:path w="4341" h="4341">
                <a:moveTo>
                  <a:pt x="3721" y="0"/>
                </a:moveTo>
                <a:lnTo>
                  <a:pt x="0" y="3721"/>
                </a:lnTo>
                <a:lnTo>
                  <a:pt x="0" y="4341"/>
                </a:lnTo>
                <a:lnTo>
                  <a:pt x="4341" y="0"/>
                </a:lnTo>
                <a:lnTo>
                  <a:pt x="3721" y="0"/>
                </a:lnTo>
                <a:close/>
              </a:path>
            </a:pathLst>
          </a:custGeom>
          <a:solidFill>
            <a:srgbClr val="0C1A2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3" name=""/>
          <p:cNvSpPr/>
          <p:nvPr/>
        </p:nvSpPr>
        <p:spPr>
          <a:xfrm>
            <a:off x="0" y="0"/>
            <a:ext cx="1785960" cy="1785960"/>
          </a:xfrm>
          <a:custGeom>
            <a:avLst/>
            <a:gdLst/>
            <a:ahLst/>
            <a:rect l="0" t="0" r="r" b="b"/>
            <a:pathLst>
              <a:path w="4961" h="4961">
                <a:moveTo>
                  <a:pt x="4341" y="0"/>
                </a:moveTo>
                <a:lnTo>
                  <a:pt x="0" y="4341"/>
                </a:lnTo>
                <a:lnTo>
                  <a:pt x="0" y="4961"/>
                </a:lnTo>
                <a:lnTo>
                  <a:pt x="4961" y="0"/>
                </a:lnTo>
                <a:lnTo>
                  <a:pt x="4341" y="0"/>
                </a:lnTo>
                <a:close/>
              </a:path>
            </a:pathLst>
          </a:custGeom>
          <a:solidFill>
            <a:srgbClr val="0C1A2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4" name=""/>
          <p:cNvSpPr/>
          <p:nvPr/>
        </p:nvSpPr>
        <p:spPr>
          <a:xfrm>
            <a:off x="0" y="0"/>
            <a:ext cx="2009160" cy="2009160"/>
          </a:xfrm>
          <a:custGeom>
            <a:avLst/>
            <a:gdLst/>
            <a:ahLst/>
            <a:rect l="0" t="0" r="r" b="b"/>
            <a:pathLst>
              <a:path w="5581" h="5581">
                <a:moveTo>
                  <a:pt x="4961" y="0"/>
                </a:moveTo>
                <a:lnTo>
                  <a:pt x="0" y="4961"/>
                </a:lnTo>
                <a:lnTo>
                  <a:pt x="0" y="5581"/>
                </a:lnTo>
                <a:lnTo>
                  <a:pt x="5581" y="0"/>
                </a:lnTo>
                <a:lnTo>
                  <a:pt x="4961" y="0"/>
                </a:lnTo>
                <a:close/>
              </a:path>
            </a:pathLst>
          </a:custGeom>
          <a:solidFill>
            <a:srgbClr val="0D1B2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5" name=""/>
          <p:cNvSpPr/>
          <p:nvPr/>
        </p:nvSpPr>
        <p:spPr>
          <a:xfrm>
            <a:off x="0" y="0"/>
            <a:ext cx="2232360" cy="2232360"/>
          </a:xfrm>
          <a:custGeom>
            <a:avLst/>
            <a:gdLst/>
            <a:ahLst/>
            <a:rect l="0" t="0" r="r" b="b"/>
            <a:pathLst>
              <a:path w="6201" h="6201">
                <a:moveTo>
                  <a:pt x="5581" y="0"/>
                </a:moveTo>
                <a:lnTo>
                  <a:pt x="0" y="5581"/>
                </a:lnTo>
                <a:lnTo>
                  <a:pt x="0" y="6201"/>
                </a:lnTo>
                <a:lnTo>
                  <a:pt x="6201" y="0"/>
                </a:lnTo>
                <a:lnTo>
                  <a:pt x="5581" y="0"/>
                </a:lnTo>
                <a:close/>
              </a:path>
            </a:pathLst>
          </a:custGeom>
          <a:solidFill>
            <a:srgbClr val="0D1B3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6" name=""/>
          <p:cNvSpPr/>
          <p:nvPr/>
        </p:nvSpPr>
        <p:spPr>
          <a:xfrm>
            <a:off x="0" y="0"/>
            <a:ext cx="2455560" cy="2455560"/>
          </a:xfrm>
          <a:custGeom>
            <a:avLst/>
            <a:gdLst/>
            <a:ahLst/>
            <a:rect l="0" t="0" r="r" b="b"/>
            <a:pathLst>
              <a:path w="6821" h="6821">
                <a:moveTo>
                  <a:pt x="6201" y="0"/>
                </a:moveTo>
                <a:lnTo>
                  <a:pt x="0" y="6201"/>
                </a:lnTo>
                <a:lnTo>
                  <a:pt x="0" y="6821"/>
                </a:lnTo>
                <a:lnTo>
                  <a:pt x="6821" y="0"/>
                </a:lnTo>
                <a:lnTo>
                  <a:pt x="6201" y="0"/>
                </a:lnTo>
                <a:close/>
              </a:path>
            </a:pathLst>
          </a:custGeom>
          <a:solidFill>
            <a:srgbClr val="0D1C3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7" name=""/>
          <p:cNvSpPr/>
          <p:nvPr/>
        </p:nvSpPr>
        <p:spPr>
          <a:xfrm>
            <a:off x="0" y="0"/>
            <a:ext cx="2678760" cy="2678760"/>
          </a:xfrm>
          <a:custGeom>
            <a:avLst/>
            <a:gdLst/>
            <a:ahLst/>
            <a:rect l="0" t="0" r="r" b="b"/>
            <a:pathLst>
              <a:path w="7441" h="7441">
                <a:moveTo>
                  <a:pt x="6821" y="0"/>
                </a:moveTo>
                <a:lnTo>
                  <a:pt x="0" y="6821"/>
                </a:lnTo>
                <a:lnTo>
                  <a:pt x="0" y="7441"/>
                </a:lnTo>
                <a:lnTo>
                  <a:pt x="7441" y="0"/>
                </a:lnTo>
                <a:lnTo>
                  <a:pt x="6821" y="0"/>
                </a:lnTo>
                <a:close/>
              </a:path>
            </a:pathLst>
          </a:custGeom>
          <a:solidFill>
            <a:srgbClr val="0E1C3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8" name=""/>
          <p:cNvSpPr/>
          <p:nvPr/>
        </p:nvSpPr>
        <p:spPr>
          <a:xfrm>
            <a:off x="0" y="0"/>
            <a:ext cx="2901960" cy="2901960"/>
          </a:xfrm>
          <a:custGeom>
            <a:avLst/>
            <a:gdLst/>
            <a:ahLst/>
            <a:rect l="0" t="0" r="r" b="b"/>
            <a:pathLst>
              <a:path w="8061" h="8061">
                <a:moveTo>
                  <a:pt x="7441" y="0"/>
                </a:moveTo>
                <a:lnTo>
                  <a:pt x="0" y="7441"/>
                </a:lnTo>
                <a:lnTo>
                  <a:pt x="0" y="8061"/>
                </a:lnTo>
                <a:lnTo>
                  <a:pt x="8061" y="0"/>
                </a:lnTo>
                <a:lnTo>
                  <a:pt x="7441" y="0"/>
                </a:lnTo>
                <a:close/>
              </a:path>
            </a:pathLst>
          </a:custGeom>
          <a:solidFill>
            <a:srgbClr val="0E1D3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9" name=""/>
          <p:cNvSpPr/>
          <p:nvPr/>
        </p:nvSpPr>
        <p:spPr>
          <a:xfrm>
            <a:off x="0" y="0"/>
            <a:ext cx="3125160" cy="3125160"/>
          </a:xfrm>
          <a:custGeom>
            <a:avLst/>
            <a:gdLst/>
            <a:ahLst/>
            <a:rect l="0" t="0" r="r" b="b"/>
            <a:pathLst>
              <a:path w="8681" h="8681">
                <a:moveTo>
                  <a:pt x="8061" y="0"/>
                </a:moveTo>
                <a:lnTo>
                  <a:pt x="0" y="8061"/>
                </a:lnTo>
                <a:lnTo>
                  <a:pt x="0" y="8681"/>
                </a:lnTo>
                <a:lnTo>
                  <a:pt x="8681" y="0"/>
                </a:lnTo>
                <a:lnTo>
                  <a:pt x="8061" y="0"/>
                </a:lnTo>
                <a:close/>
              </a:path>
            </a:pathLst>
          </a:custGeom>
          <a:solidFill>
            <a:srgbClr val="0E1E3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0" name=""/>
          <p:cNvSpPr/>
          <p:nvPr/>
        </p:nvSpPr>
        <p:spPr>
          <a:xfrm>
            <a:off x="0" y="0"/>
            <a:ext cx="3348360" cy="3348360"/>
          </a:xfrm>
          <a:custGeom>
            <a:avLst/>
            <a:gdLst/>
            <a:ahLst/>
            <a:rect l="0" t="0" r="r" b="b"/>
            <a:pathLst>
              <a:path w="9301" h="9301">
                <a:moveTo>
                  <a:pt x="8681" y="0"/>
                </a:moveTo>
                <a:lnTo>
                  <a:pt x="0" y="8681"/>
                </a:lnTo>
                <a:lnTo>
                  <a:pt x="0" y="9301"/>
                </a:lnTo>
                <a:lnTo>
                  <a:pt x="9301" y="0"/>
                </a:lnTo>
                <a:lnTo>
                  <a:pt x="8681" y="0"/>
                </a:lnTo>
                <a:close/>
              </a:path>
            </a:pathLst>
          </a:custGeom>
          <a:solidFill>
            <a:srgbClr val="0F1E3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1" name=""/>
          <p:cNvSpPr/>
          <p:nvPr/>
        </p:nvSpPr>
        <p:spPr>
          <a:xfrm>
            <a:off x="0" y="0"/>
            <a:ext cx="3571560" cy="3571560"/>
          </a:xfrm>
          <a:custGeom>
            <a:avLst/>
            <a:gdLst/>
            <a:ahLst/>
            <a:rect l="0" t="0" r="r" b="b"/>
            <a:pathLst>
              <a:path w="9921" h="9921">
                <a:moveTo>
                  <a:pt x="9301" y="0"/>
                </a:moveTo>
                <a:lnTo>
                  <a:pt x="0" y="9301"/>
                </a:lnTo>
                <a:lnTo>
                  <a:pt x="0" y="9921"/>
                </a:lnTo>
                <a:lnTo>
                  <a:pt x="9921" y="0"/>
                </a:lnTo>
                <a:lnTo>
                  <a:pt x="9301" y="0"/>
                </a:lnTo>
                <a:close/>
              </a:path>
            </a:pathLst>
          </a:custGeom>
          <a:solidFill>
            <a:srgbClr val="0F1F3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2" name=""/>
          <p:cNvSpPr/>
          <p:nvPr/>
        </p:nvSpPr>
        <p:spPr>
          <a:xfrm>
            <a:off x="0" y="0"/>
            <a:ext cx="3794760" cy="3794760"/>
          </a:xfrm>
          <a:custGeom>
            <a:avLst/>
            <a:gdLst/>
            <a:ahLst/>
            <a:rect l="0" t="0" r="r" b="b"/>
            <a:pathLst>
              <a:path w="10541" h="10541">
                <a:moveTo>
                  <a:pt x="9921" y="0"/>
                </a:moveTo>
                <a:lnTo>
                  <a:pt x="0" y="9921"/>
                </a:lnTo>
                <a:lnTo>
                  <a:pt x="0" y="10541"/>
                </a:lnTo>
                <a:lnTo>
                  <a:pt x="10541" y="0"/>
                </a:lnTo>
                <a:lnTo>
                  <a:pt x="9921" y="0"/>
                </a:lnTo>
                <a:close/>
              </a:path>
            </a:pathLst>
          </a:custGeom>
          <a:solidFill>
            <a:srgbClr val="0F1F3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3" name=""/>
          <p:cNvSpPr/>
          <p:nvPr/>
        </p:nvSpPr>
        <p:spPr>
          <a:xfrm>
            <a:off x="0" y="0"/>
            <a:ext cx="4017960" cy="4017960"/>
          </a:xfrm>
          <a:custGeom>
            <a:avLst/>
            <a:gdLst/>
            <a:ahLst/>
            <a:rect l="0" t="0" r="r" b="b"/>
            <a:pathLst>
              <a:path w="11161" h="11161">
                <a:moveTo>
                  <a:pt x="10541" y="0"/>
                </a:moveTo>
                <a:lnTo>
                  <a:pt x="0" y="10541"/>
                </a:lnTo>
                <a:lnTo>
                  <a:pt x="0" y="11161"/>
                </a:lnTo>
                <a:lnTo>
                  <a:pt x="11161" y="0"/>
                </a:lnTo>
                <a:lnTo>
                  <a:pt x="10541" y="0"/>
                </a:lnTo>
                <a:close/>
              </a:path>
            </a:pathLst>
          </a:custGeom>
          <a:solidFill>
            <a:srgbClr val="0F203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4" name=""/>
          <p:cNvSpPr/>
          <p:nvPr/>
        </p:nvSpPr>
        <p:spPr>
          <a:xfrm>
            <a:off x="0" y="0"/>
            <a:ext cx="4241160" cy="4241160"/>
          </a:xfrm>
          <a:custGeom>
            <a:avLst/>
            <a:gdLst/>
            <a:ahLst/>
            <a:rect l="0" t="0" r="r" b="b"/>
            <a:pathLst>
              <a:path w="11781" h="11781">
                <a:moveTo>
                  <a:pt x="11161" y="0"/>
                </a:moveTo>
                <a:lnTo>
                  <a:pt x="0" y="11161"/>
                </a:lnTo>
                <a:lnTo>
                  <a:pt x="0" y="11781"/>
                </a:lnTo>
                <a:lnTo>
                  <a:pt x="11781" y="0"/>
                </a:lnTo>
                <a:lnTo>
                  <a:pt x="11161" y="0"/>
                </a:lnTo>
                <a:close/>
              </a:path>
            </a:pathLst>
          </a:custGeom>
          <a:solidFill>
            <a:srgbClr val="10203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5" name=""/>
          <p:cNvSpPr/>
          <p:nvPr/>
        </p:nvSpPr>
        <p:spPr>
          <a:xfrm>
            <a:off x="0" y="0"/>
            <a:ext cx="4464720" cy="4464720"/>
          </a:xfrm>
          <a:custGeom>
            <a:avLst/>
            <a:gdLst/>
            <a:ahLst/>
            <a:rect l="0" t="0" r="r" b="b"/>
            <a:pathLst>
              <a:path w="12402" h="12402">
                <a:moveTo>
                  <a:pt x="11781" y="0"/>
                </a:moveTo>
                <a:lnTo>
                  <a:pt x="0" y="11781"/>
                </a:lnTo>
                <a:lnTo>
                  <a:pt x="0" y="12402"/>
                </a:lnTo>
                <a:lnTo>
                  <a:pt x="12402" y="0"/>
                </a:lnTo>
                <a:lnTo>
                  <a:pt x="11781" y="0"/>
                </a:lnTo>
                <a:close/>
              </a:path>
            </a:pathLst>
          </a:custGeom>
          <a:solidFill>
            <a:srgbClr val="10213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6" name=""/>
          <p:cNvSpPr/>
          <p:nvPr/>
        </p:nvSpPr>
        <p:spPr>
          <a:xfrm>
            <a:off x="0" y="0"/>
            <a:ext cx="4687920" cy="4687920"/>
          </a:xfrm>
          <a:custGeom>
            <a:avLst/>
            <a:gdLst/>
            <a:ahLst/>
            <a:rect l="0" t="0" r="r" b="b"/>
            <a:pathLst>
              <a:path w="13022" h="13022">
                <a:moveTo>
                  <a:pt x="12402" y="0"/>
                </a:moveTo>
                <a:lnTo>
                  <a:pt x="0" y="12402"/>
                </a:lnTo>
                <a:lnTo>
                  <a:pt x="0" y="13022"/>
                </a:lnTo>
                <a:lnTo>
                  <a:pt x="13022" y="0"/>
                </a:lnTo>
                <a:lnTo>
                  <a:pt x="12402" y="0"/>
                </a:lnTo>
                <a:close/>
              </a:path>
            </a:pathLst>
          </a:custGeom>
          <a:solidFill>
            <a:srgbClr val="10223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7" name=""/>
          <p:cNvSpPr/>
          <p:nvPr/>
        </p:nvSpPr>
        <p:spPr>
          <a:xfrm>
            <a:off x="0" y="0"/>
            <a:ext cx="4911120" cy="4911120"/>
          </a:xfrm>
          <a:custGeom>
            <a:avLst/>
            <a:gdLst/>
            <a:ahLst/>
            <a:rect l="0" t="0" r="r" b="b"/>
            <a:pathLst>
              <a:path w="13642" h="13642">
                <a:moveTo>
                  <a:pt x="13022" y="0"/>
                </a:moveTo>
                <a:lnTo>
                  <a:pt x="0" y="13022"/>
                </a:lnTo>
                <a:lnTo>
                  <a:pt x="0" y="13642"/>
                </a:lnTo>
                <a:lnTo>
                  <a:pt x="13642" y="0"/>
                </a:lnTo>
                <a:lnTo>
                  <a:pt x="13022" y="0"/>
                </a:lnTo>
                <a:close/>
              </a:path>
            </a:pathLst>
          </a:custGeom>
          <a:solidFill>
            <a:srgbClr val="11223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8" name=""/>
          <p:cNvSpPr/>
          <p:nvPr/>
        </p:nvSpPr>
        <p:spPr>
          <a:xfrm>
            <a:off x="0" y="0"/>
            <a:ext cx="5134320" cy="5134320"/>
          </a:xfrm>
          <a:custGeom>
            <a:avLst/>
            <a:gdLst/>
            <a:ahLst/>
            <a:rect l="0" t="0" r="r" b="b"/>
            <a:pathLst>
              <a:path w="14262" h="14262">
                <a:moveTo>
                  <a:pt x="13642" y="0"/>
                </a:moveTo>
                <a:lnTo>
                  <a:pt x="0" y="13642"/>
                </a:lnTo>
                <a:lnTo>
                  <a:pt x="0" y="14262"/>
                </a:lnTo>
                <a:lnTo>
                  <a:pt x="14262" y="0"/>
                </a:lnTo>
                <a:lnTo>
                  <a:pt x="13642" y="0"/>
                </a:lnTo>
                <a:close/>
              </a:path>
            </a:pathLst>
          </a:custGeom>
          <a:solidFill>
            <a:srgbClr val="11233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9" name=""/>
          <p:cNvSpPr/>
          <p:nvPr/>
        </p:nvSpPr>
        <p:spPr>
          <a:xfrm>
            <a:off x="0" y="0"/>
            <a:ext cx="5142240" cy="5142240"/>
          </a:xfrm>
          <a:custGeom>
            <a:avLst/>
            <a:gdLst/>
            <a:ahLst/>
            <a:rect l="0" t="0" r="r" b="b"/>
            <a:pathLst>
              <a:path w="14284" h="14284">
                <a:moveTo>
                  <a:pt x="14262" y="0"/>
                </a:moveTo>
                <a:lnTo>
                  <a:pt x="0" y="14262"/>
                </a:lnTo>
                <a:lnTo>
                  <a:pt x="0" y="14284"/>
                </a:lnTo>
                <a:lnTo>
                  <a:pt x="14284" y="0"/>
                </a:lnTo>
                <a:lnTo>
                  <a:pt x="14262" y="0"/>
                </a:lnTo>
                <a:close/>
              </a:path>
            </a:pathLst>
          </a:custGeom>
          <a:solidFill>
            <a:srgbClr val="11233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0" name=""/>
          <p:cNvSpPr/>
          <p:nvPr/>
        </p:nvSpPr>
        <p:spPr>
          <a:xfrm>
            <a:off x="0" y="0"/>
            <a:ext cx="5357520" cy="5142240"/>
          </a:xfrm>
          <a:custGeom>
            <a:avLst/>
            <a:gdLst/>
            <a:ahLst/>
            <a:rect l="0" t="0" r="r" b="b"/>
            <a:pathLst>
              <a:path w="14882" h="14284">
                <a:moveTo>
                  <a:pt x="14284" y="0"/>
                </a:moveTo>
                <a:lnTo>
                  <a:pt x="0" y="14284"/>
                </a:lnTo>
                <a:lnTo>
                  <a:pt x="597" y="14284"/>
                </a:lnTo>
                <a:lnTo>
                  <a:pt x="14882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1243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1" name=""/>
          <p:cNvSpPr/>
          <p:nvPr/>
        </p:nvSpPr>
        <p:spPr>
          <a:xfrm>
            <a:off x="214920" y="0"/>
            <a:ext cx="5365800" cy="5142240"/>
          </a:xfrm>
          <a:custGeom>
            <a:avLst/>
            <a:gdLst/>
            <a:ahLst/>
            <a:rect l="0" t="0" r="r" b="b"/>
            <a:pathLst>
              <a:path w="14905" h="14284">
                <a:moveTo>
                  <a:pt x="14285" y="0"/>
                </a:moveTo>
                <a:lnTo>
                  <a:pt x="0" y="14284"/>
                </a:lnTo>
                <a:lnTo>
                  <a:pt x="621" y="14284"/>
                </a:lnTo>
                <a:lnTo>
                  <a:pt x="14905" y="0"/>
                </a:lnTo>
                <a:lnTo>
                  <a:pt x="14285" y="0"/>
                </a:lnTo>
                <a:close/>
              </a:path>
            </a:pathLst>
          </a:custGeom>
          <a:solidFill>
            <a:srgbClr val="12243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2" name=""/>
          <p:cNvSpPr/>
          <p:nvPr/>
        </p:nvSpPr>
        <p:spPr>
          <a:xfrm>
            <a:off x="4384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2243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3" name=""/>
          <p:cNvSpPr/>
          <p:nvPr/>
        </p:nvSpPr>
        <p:spPr>
          <a:xfrm>
            <a:off x="6616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2253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4" name=""/>
          <p:cNvSpPr/>
          <p:nvPr/>
        </p:nvSpPr>
        <p:spPr>
          <a:xfrm>
            <a:off x="8848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3254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5" name=""/>
          <p:cNvSpPr/>
          <p:nvPr/>
        </p:nvSpPr>
        <p:spPr>
          <a:xfrm>
            <a:off x="11080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3264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6" name=""/>
          <p:cNvSpPr/>
          <p:nvPr/>
        </p:nvSpPr>
        <p:spPr>
          <a:xfrm>
            <a:off x="13312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3274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7" name=""/>
          <p:cNvSpPr/>
          <p:nvPr/>
        </p:nvSpPr>
        <p:spPr>
          <a:xfrm>
            <a:off x="15544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74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8" name=""/>
          <p:cNvSpPr/>
          <p:nvPr/>
        </p:nvSpPr>
        <p:spPr>
          <a:xfrm>
            <a:off x="17776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84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9" name=""/>
          <p:cNvSpPr/>
          <p:nvPr/>
        </p:nvSpPr>
        <p:spPr>
          <a:xfrm>
            <a:off x="20008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84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0" name=""/>
          <p:cNvSpPr/>
          <p:nvPr/>
        </p:nvSpPr>
        <p:spPr>
          <a:xfrm>
            <a:off x="22240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4294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1" name=""/>
          <p:cNvSpPr/>
          <p:nvPr/>
        </p:nvSpPr>
        <p:spPr>
          <a:xfrm>
            <a:off x="24472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5294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2" name=""/>
          <p:cNvSpPr/>
          <p:nvPr/>
        </p:nvSpPr>
        <p:spPr>
          <a:xfrm>
            <a:off x="26704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1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52A4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3" name=""/>
          <p:cNvSpPr/>
          <p:nvPr/>
        </p:nvSpPr>
        <p:spPr>
          <a:xfrm>
            <a:off x="28936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3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3" y="0"/>
                </a:lnTo>
                <a:close/>
              </a:path>
            </a:pathLst>
          </a:custGeom>
          <a:solidFill>
            <a:srgbClr val="152B4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4" name=""/>
          <p:cNvSpPr/>
          <p:nvPr/>
        </p:nvSpPr>
        <p:spPr>
          <a:xfrm>
            <a:off x="31168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62B4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5" name=""/>
          <p:cNvSpPr/>
          <p:nvPr/>
        </p:nvSpPr>
        <p:spPr>
          <a:xfrm>
            <a:off x="3340080" y="0"/>
            <a:ext cx="5365440" cy="5142240"/>
          </a:xfrm>
          <a:custGeom>
            <a:avLst/>
            <a:gdLst/>
            <a:ahLst/>
            <a:rect l="0" t="0" r="r" b="b"/>
            <a:pathLst>
              <a:path w="14904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4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62C4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6" name=""/>
          <p:cNvSpPr/>
          <p:nvPr/>
        </p:nvSpPr>
        <p:spPr>
          <a:xfrm>
            <a:off x="3563280" y="0"/>
            <a:ext cx="5365800" cy="5142240"/>
          </a:xfrm>
          <a:custGeom>
            <a:avLst/>
            <a:gdLst/>
            <a:ahLst/>
            <a:rect l="0" t="0" r="r" b="b"/>
            <a:pathLst>
              <a:path w="14905" h="14284">
                <a:moveTo>
                  <a:pt x="14284" y="0"/>
                </a:moveTo>
                <a:lnTo>
                  <a:pt x="0" y="14284"/>
                </a:lnTo>
                <a:lnTo>
                  <a:pt x="620" y="14284"/>
                </a:lnTo>
                <a:lnTo>
                  <a:pt x="14905" y="0"/>
                </a:lnTo>
                <a:lnTo>
                  <a:pt x="14284" y="0"/>
                </a:lnTo>
                <a:close/>
              </a:path>
            </a:pathLst>
          </a:custGeom>
          <a:solidFill>
            <a:srgbClr val="162C4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7" name=""/>
          <p:cNvSpPr/>
          <p:nvPr/>
        </p:nvSpPr>
        <p:spPr>
          <a:xfrm>
            <a:off x="3786480" y="0"/>
            <a:ext cx="5357520" cy="5142240"/>
          </a:xfrm>
          <a:custGeom>
            <a:avLst/>
            <a:gdLst/>
            <a:ahLst/>
            <a:rect l="0" t="0" r="r" b="b"/>
            <a:pathLst>
              <a:path w="14882" h="14284">
                <a:moveTo>
                  <a:pt x="14285" y="0"/>
                </a:moveTo>
                <a:lnTo>
                  <a:pt x="0" y="14284"/>
                </a:lnTo>
                <a:lnTo>
                  <a:pt x="598" y="14284"/>
                </a:lnTo>
                <a:lnTo>
                  <a:pt x="14882" y="0"/>
                </a:lnTo>
                <a:lnTo>
                  <a:pt x="14285" y="0"/>
                </a:lnTo>
                <a:close/>
              </a:path>
            </a:pathLst>
          </a:custGeom>
          <a:solidFill>
            <a:srgbClr val="172D4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8" name=""/>
          <p:cNvSpPr/>
          <p:nvPr/>
        </p:nvSpPr>
        <p:spPr>
          <a:xfrm>
            <a:off x="4001760" y="0"/>
            <a:ext cx="5142240" cy="5142240"/>
          </a:xfrm>
          <a:custGeom>
            <a:avLst/>
            <a:gdLst/>
            <a:ahLst/>
            <a:rect l="0" t="0" r="r" b="b"/>
            <a:pathLst>
              <a:path w="14284" h="14284">
                <a:moveTo>
                  <a:pt x="14284" y="0"/>
                </a:moveTo>
                <a:lnTo>
                  <a:pt x="0" y="14284"/>
                </a:lnTo>
                <a:lnTo>
                  <a:pt x="22" y="14284"/>
                </a:lnTo>
                <a:lnTo>
                  <a:pt x="14284" y="22"/>
                </a:lnTo>
                <a:lnTo>
                  <a:pt x="14284" y="0"/>
                </a:lnTo>
                <a:close/>
              </a:path>
            </a:pathLst>
          </a:custGeom>
          <a:solidFill>
            <a:srgbClr val="172D4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9" name=""/>
          <p:cNvSpPr/>
          <p:nvPr/>
        </p:nvSpPr>
        <p:spPr>
          <a:xfrm>
            <a:off x="4009680" y="7920"/>
            <a:ext cx="5134320" cy="5134320"/>
          </a:xfrm>
          <a:custGeom>
            <a:avLst/>
            <a:gdLst/>
            <a:ahLst/>
            <a:rect l="0" t="0" r="r" b="b"/>
            <a:pathLst>
              <a:path w="14262" h="14262">
                <a:moveTo>
                  <a:pt x="14262" y="0"/>
                </a:moveTo>
                <a:lnTo>
                  <a:pt x="0" y="14262"/>
                </a:lnTo>
                <a:lnTo>
                  <a:pt x="620" y="14262"/>
                </a:lnTo>
                <a:lnTo>
                  <a:pt x="14262" y="620"/>
                </a:lnTo>
                <a:lnTo>
                  <a:pt x="14262" y="0"/>
                </a:lnTo>
                <a:close/>
              </a:path>
            </a:pathLst>
          </a:custGeom>
          <a:solidFill>
            <a:srgbClr val="172D4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0" name=""/>
          <p:cNvSpPr/>
          <p:nvPr/>
        </p:nvSpPr>
        <p:spPr>
          <a:xfrm>
            <a:off x="4232880" y="231120"/>
            <a:ext cx="4911120" cy="4911120"/>
          </a:xfrm>
          <a:custGeom>
            <a:avLst/>
            <a:gdLst/>
            <a:ahLst/>
            <a:rect l="0" t="0" r="r" b="b"/>
            <a:pathLst>
              <a:path w="13642" h="13642">
                <a:moveTo>
                  <a:pt x="13642" y="0"/>
                </a:moveTo>
                <a:lnTo>
                  <a:pt x="0" y="13642"/>
                </a:lnTo>
                <a:lnTo>
                  <a:pt x="620" y="13642"/>
                </a:lnTo>
                <a:lnTo>
                  <a:pt x="13642" y="620"/>
                </a:lnTo>
                <a:lnTo>
                  <a:pt x="13642" y="0"/>
                </a:lnTo>
                <a:close/>
              </a:path>
            </a:pathLst>
          </a:custGeom>
          <a:solidFill>
            <a:srgbClr val="172E4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1" name=""/>
          <p:cNvSpPr/>
          <p:nvPr/>
        </p:nvSpPr>
        <p:spPr>
          <a:xfrm>
            <a:off x="4456080" y="454320"/>
            <a:ext cx="4687920" cy="4687920"/>
          </a:xfrm>
          <a:custGeom>
            <a:avLst/>
            <a:gdLst/>
            <a:ahLst/>
            <a:rect l="0" t="0" r="r" b="b"/>
            <a:pathLst>
              <a:path w="13022" h="13022">
                <a:moveTo>
                  <a:pt x="13022" y="0"/>
                </a:moveTo>
                <a:lnTo>
                  <a:pt x="0" y="13022"/>
                </a:lnTo>
                <a:lnTo>
                  <a:pt x="620" y="13022"/>
                </a:lnTo>
                <a:lnTo>
                  <a:pt x="13022" y="620"/>
                </a:lnTo>
                <a:lnTo>
                  <a:pt x="13022" y="0"/>
                </a:lnTo>
                <a:close/>
              </a:path>
            </a:pathLst>
          </a:custGeom>
          <a:solidFill>
            <a:srgbClr val="182E4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2" name=""/>
          <p:cNvSpPr/>
          <p:nvPr/>
        </p:nvSpPr>
        <p:spPr>
          <a:xfrm>
            <a:off x="4679280" y="677520"/>
            <a:ext cx="4464720" cy="4464720"/>
          </a:xfrm>
          <a:custGeom>
            <a:avLst/>
            <a:gdLst/>
            <a:ahLst/>
            <a:rect l="0" t="0" r="r" b="b"/>
            <a:pathLst>
              <a:path w="12402" h="12402">
                <a:moveTo>
                  <a:pt x="12402" y="0"/>
                </a:moveTo>
                <a:lnTo>
                  <a:pt x="0" y="12402"/>
                </a:lnTo>
                <a:lnTo>
                  <a:pt x="621" y="12402"/>
                </a:lnTo>
                <a:lnTo>
                  <a:pt x="12402" y="620"/>
                </a:lnTo>
                <a:lnTo>
                  <a:pt x="12402" y="0"/>
                </a:lnTo>
                <a:close/>
              </a:path>
            </a:pathLst>
          </a:custGeom>
          <a:solidFill>
            <a:srgbClr val="182F4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3" name=""/>
          <p:cNvSpPr/>
          <p:nvPr/>
        </p:nvSpPr>
        <p:spPr>
          <a:xfrm>
            <a:off x="4902840" y="900720"/>
            <a:ext cx="4241160" cy="4241520"/>
          </a:xfrm>
          <a:custGeom>
            <a:avLst/>
            <a:gdLst/>
            <a:ahLst/>
            <a:rect l="0" t="0" r="r" b="b"/>
            <a:pathLst>
              <a:path w="11781" h="11782">
                <a:moveTo>
                  <a:pt x="11781" y="0"/>
                </a:moveTo>
                <a:lnTo>
                  <a:pt x="0" y="11782"/>
                </a:lnTo>
                <a:lnTo>
                  <a:pt x="620" y="11782"/>
                </a:lnTo>
                <a:lnTo>
                  <a:pt x="11781" y="620"/>
                </a:lnTo>
                <a:lnTo>
                  <a:pt x="11781" y="0"/>
                </a:lnTo>
                <a:close/>
              </a:path>
            </a:pathLst>
          </a:custGeom>
          <a:solidFill>
            <a:srgbClr val="18304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4" name=""/>
          <p:cNvSpPr/>
          <p:nvPr/>
        </p:nvSpPr>
        <p:spPr>
          <a:xfrm>
            <a:off x="5126040" y="1123920"/>
            <a:ext cx="4017960" cy="4018320"/>
          </a:xfrm>
          <a:custGeom>
            <a:avLst/>
            <a:gdLst/>
            <a:ahLst/>
            <a:rect l="0" t="0" r="r" b="b"/>
            <a:pathLst>
              <a:path w="11161" h="11162">
                <a:moveTo>
                  <a:pt x="11161" y="0"/>
                </a:moveTo>
                <a:lnTo>
                  <a:pt x="0" y="11162"/>
                </a:lnTo>
                <a:lnTo>
                  <a:pt x="620" y="11162"/>
                </a:lnTo>
                <a:lnTo>
                  <a:pt x="11161" y="620"/>
                </a:lnTo>
                <a:lnTo>
                  <a:pt x="11161" y="0"/>
                </a:lnTo>
                <a:close/>
              </a:path>
            </a:pathLst>
          </a:custGeom>
          <a:solidFill>
            <a:srgbClr val="193050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5" name=""/>
          <p:cNvSpPr/>
          <p:nvPr/>
        </p:nvSpPr>
        <p:spPr>
          <a:xfrm>
            <a:off x="5349240" y="1347120"/>
            <a:ext cx="3794760" cy="3795120"/>
          </a:xfrm>
          <a:custGeom>
            <a:avLst/>
            <a:gdLst/>
            <a:ahLst/>
            <a:rect l="0" t="0" r="r" b="b"/>
            <a:pathLst>
              <a:path w="10541" h="10542">
                <a:moveTo>
                  <a:pt x="10541" y="0"/>
                </a:moveTo>
                <a:lnTo>
                  <a:pt x="0" y="10542"/>
                </a:lnTo>
                <a:lnTo>
                  <a:pt x="620" y="10542"/>
                </a:lnTo>
                <a:lnTo>
                  <a:pt x="10541" y="620"/>
                </a:lnTo>
                <a:lnTo>
                  <a:pt x="10541" y="0"/>
                </a:lnTo>
                <a:close/>
              </a:path>
            </a:pathLst>
          </a:custGeom>
          <a:solidFill>
            <a:srgbClr val="193151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6" name=""/>
          <p:cNvSpPr/>
          <p:nvPr/>
        </p:nvSpPr>
        <p:spPr>
          <a:xfrm>
            <a:off x="5572440" y="1570320"/>
            <a:ext cx="3571560" cy="3571920"/>
          </a:xfrm>
          <a:custGeom>
            <a:avLst/>
            <a:gdLst/>
            <a:ahLst/>
            <a:rect l="0" t="0" r="r" b="b"/>
            <a:pathLst>
              <a:path w="9921" h="9922">
                <a:moveTo>
                  <a:pt x="9921" y="0"/>
                </a:moveTo>
                <a:lnTo>
                  <a:pt x="0" y="9922"/>
                </a:lnTo>
                <a:lnTo>
                  <a:pt x="620" y="9922"/>
                </a:lnTo>
                <a:lnTo>
                  <a:pt x="9921" y="621"/>
                </a:lnTo>
                <a:lnTo>
                  <a:pt x="9921" y="0"/>
                </a:lnTo>
                <a:close/>
              </a:path>
            </a:pathLst>
          </a:custGeom>
          <a:solidFill>
            <a:srgbClr val="19315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7" name=""/>
          <p:cNvSpPr/>
          <p:nvPr/>
        </p:nvSpPr>
        <p:spPr>
          <a:xfrm>
            <a:off x="5795640" y="1793520"/>
            <a:ext cx="3348360" cy="3348720"/>
          </a:xfrm>
          <a:custGeom>
            <a:avLst/>
            <a:gdLst/>
            <a:ahLst/>
            <a:rect l="0" t="0" r="r" b="b"/>
            <a:pathLst>
              <a:path w="9301" h="9302">
                <a:moveTo>
                  <a:pt x="9301" y="0"/>
                </a:moveTo>
                <a:lnTo>
                  <a:pt x="0" y="9302"/>
                </a:lnTo>
                <a:lnTo>
                  <a:pt x="620" y="9302"/>
                </a:lnTo>
                <a:lnTo>
                  <a:pt x="9301" y="620"/>
                </a:lnTo>
                <a:lnTo>
                  <a:pt x="9301" y="0"/>
                </a:lnTo>
                <a:close/>
              </a:path>
            </a:pathLst>
          </a:custGeom>
          <a:solidFill>
            <a:srgbClr val="19325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8" name=""/>
          <p:cNvSpPr/>
          <p:nvPr/>
        </p:nvSpPr>
        <p:spPr>
          <a:xfrm>
            <a:off x="6018840" y="2016720"/>
            <a:ext cx="3125160" cy="3125520"/>
          </a:xfrm>
          <a:custGeom>
            <a:avLst/>
            <a:gdLst/>
            <a:ahLst/>
            <a:rect l="0" t="0" r="r" b="b"/>
            <a:pathLst>
              <a:path w="8681" h="8682">
                <a:moveTo>
                  <a:pt x="8681" y="0"/>
                </a:moveTo>
                <a:lnTo>
                  <a:pt x="0" y="8682"/>
                </a:lnTo>
                <a:lnTo>
                  <a:pt x="620" y="8682"/>
                </a:lnTo>
                <a:lnTo>
                  <a:pt x="8681" y="620"/>
                </a:lnTo>
                <a:lnTo>
                  <a:pt x="8681" y="0"/>
                </a:lnTo>
                <a:close/>
              </a:path>
            </a:pathLst>
          </a:custGeom>
          <a:solidFill>
            <a:srgbClr val="1A3253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9" name=""/>
          <p:cNvSpPr/>
          <p:nvPr/>
        </p:nvSpPr>
        <p:spPr>
          <a:xfrm>
            <a:off x="6242040" y="2239920"/>
            <a:ext cx="2901960" cy="2902320"/>
          </a:xfrm>
          <a:custGeom>
            <a:avLst/>
            <a:gdLst/>
            <a:ahLst/>
            <a:rect l="0" t="0" r="r" b="b"/>
            <a:pathLst>
              <a:path w="8061" h="8062">
                <a:moveTo>
                  <a:pt x="8061" y="0"/>
                </a:moveTo>
                <a:lnTo>
                  <a:pt x="0" y="8062"/>
                </a:lnTo>
                <a:lnTo>
                  <a:pt x="620" y="8062"/>
                </a:lnTo>
                <a:lnTo>
                  <a:pt x="8061" y="620"/>
                </a:lnTo>
                <a:lnTo>
                  <a:pt x="8061" y="0"/>
                </a:lnTo>
                <a:close/>
              </a:path>
            </a:pathLst>
          </a:custGeom>
          <a:solidFill>
            <a:srgbClr val="1A3354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0" name=""/>
          <p:cNvSpPr/>
          <p:nvPr/>
        </p:nvSpPr>
        <p:spPr>
          <a:xfrm>
            <a:off x="6465240" y="2463120"/>
            <a:ext cx="2678760" cy="2679120"/>
          </a:xfrm>
          <a:custGeom>
            <a:avLst/>
            <a:gdLst/>
            <a:ahLst/>
            <a:rect l="0" t="0" r="r" b="b"/>
            <a:pathLst>
              <a:path w="7441" h="7442">
                <a:moveTo>
                  <a:pt x="7441" y="0"/>
                </a:moveTo>
                <a:lnTo>
                  <a:pt x="0" y="7442"/>
                </a:lnTo>
                <a:lnTo>
                  <a:pt x="620" y="7442"/>
                </a:lnTo>
                <a:lnTo>
                  <a:pt x="7441" y="620"/>
                </a:lnTo>
                <a:lnTo>
                  <a:pt x="7441" y="0"/>
                </a:lnTo>
                <a:close/>
              </a:path>
            </a:pathLst>
          </a:custGeom>
          <a:solidFill>
            <a:srgbClr val="1A345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1" name=""/>
          <p:cNvSpPr/>
          <p:nvPr/>
        </p:nvSpPr>
        <p:spPr>
          <a:xfrm>
            <a:off x="6688440" y="2686320"/>
            <a:ext cx="2455560" cy="2455920"/>
          </a:xfrm>
          <a:custGeom>
            <a:avLst/>
            <a:gdLst/>
            <a:ahLst/>
            <a:rect l="0" t="0" r="r" b="b"/>
            <a:pathLst>
              <a:path w="6821" h="6822">
                <a:moveTo>
                  <a:pt x="6821" y="0"/>
                </a:moveTo>
                <a:lnTo>
                  <a:pt x="0" y="6822"/>
                </a:lnTo>
                <a:lnTo>
                  <a:pt x="620" y="6822"/>
                </a:lnTo>
                <a:lnTo>
                  <a:pt x="6821" y="620"/>
                </a:lnTo>
                <a:lnTo>
                  <a:pt x="6821" y="0"/>
                </a:lnTo>
                <a:close/>
              </a:path>
            </a:pathLst>
          </a:custGeom>
          <a:solidFill>
            <a:srgbClr val="1B345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2" name=""/>
          <p:cNvSpPr/>
          <p:nvPr/>
        </p:nvSpPr>
        <p:spPr>
          <a:xfrm>
            <a:off x="6911640" y="2909520"/>
            <a:ext cx="2232360" cy="2232720"/>
          </a:xfrm>
          <a:custGeom>
            <a:avLst/>
            <a:gdLst/>
            <a:ahLst/>
            <a:rect l="0" t="0" r="r" b="b"/>
            <a:pathLst>
              <a:path w="6201" h="6202">
                <a:moveTo>
                  <a:pt x="6201" y="0"/>
                </a:moveTo>
                <a:lnTo>
                  <a:pt x="0" y="6202"/>
                </a:lnTo>
                <a:lnTo>
                  <a:pt x="620" y="6202"/>
                </a:lnTo>
                <a:lnTo>
                  <a:pt x="6201" y="620"/>
                </a:lnTo>
                <a:lnTo>
                  <a:pt x="6201" y="0"/>
                </a:lnTo>
                <a:close/>
              </a:path>
            </a:pathLst>
          </a:custGeom>
          <a:solidFill>
            <a:srgbClr val="1B3557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3" name=""/>
          <p:cNvSpPr/>
          <p:nvPr/>
        </p:nvSpPr>
        <p:spPr>
          <a:xfrm>
            <a:off x="7134840" y="3132720"/>
            <a:ext cx="2009160" cy="2009520"/>
          </a:xfrm>
          <a:custGeom>
            <a:avLst/>
            <a:gdLst/>
            <a:ahLst/>
            <a:rect l="0" t="0" r="r" b="b"/>
            <a:pathLst>
              <a:path w="5581" h="5582">
                <a:moveTo>
                  <a:pt x="5581" y="0"/>
                </a:moveTo>
                <a:lnTo>
                  <a:pt x="0" y="5582"/>
                </a:lnTo>
                <a:lnTo>
                  <a:pt x="620" y="5582"/>
                </a:lnTo>
                <a:lnTo>
                  <a:pt x="5581" y="620"/>
                </a:lnTo>
                <a:lnTo>
                  <a:pt x="5581" y="0"/>
                </a:lnTo>
                <a:close/>
              </a:path>
            </a:pathLst>
          </a:custGeom>
          <a:solidFill>
            <a:srgbClr val="1B355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4" name=""/>
          <p:cNvSpPr/>
          <p:nvPr/>
        </p:nvSpPr>
        <p:spPr>
          <a:xfrm>
            <a:off x="7358040" y="3355920"/>
            <a:ext cx="1785960" cy="1786320"/>
          </a:xfrm>
          <a:custGeom>
            <a:avLst/>
            <a:gdLst/>
            <a:ahLst/>
            <a:rect l="0" t="0" r="r" b="b"/>
            <a:pathLst>
              <a:path w="4961" h="4962">
                <a:moveTo>
                  <a:pt x="4961" y="0"/>
                </a:moveTo>
                <a:lnTo>
                  <a:pt x="0" y="4962"/>
                </a:lnTo>
                <a:lnTo>
                  <a:pt x="620" y="4962"/>
                </a:lnTo>
                <a:lnTo>
                  <a:pt x="4961" y="620"/>
                </a:lnTo>
                <a:lnTo>
                  <a:pt x="4961" y="0"/>
                </a:lnTo>
                <a:close/>
              </a:path>
            </a:pathLst>
          </a:custGeom>
          <a:solidFill>
            <a:srgbClr val="1C365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5" name=""/>
          <p:cNvSpPr/>
          <p:nvPr/>
        </p:nvSpPr>
        <p:spPr>
          <a:xfrm>
            <a:off x="7581240" y="3579120"/>
            <a:ext cx="1562760" cy="1563120"/>
          </a:xfrm>
          <a:custGeom>
            <a:avLst/>
            <a:gdLst/>
            <a:ahLst/>
            <a:rect l="0" t="0" r="r" b="b"/>
            <a:pathLst>
              <a:path w="4341" h="4342">
                <a:moveTo>
                  <a:pt x="4341" y="0"/>
                </a:moveTo>
                <a:lnTo>
                  <a:pt x="0" y="4342"/>
                </a:lnTo>
                <a:lnTo>
                  <a:pt x="620" y="4342"/>
                </a:lnTo>
                <a:lnTo>
                  <a:pt x="4341" y="620"/>
                </a:lnTo>
                <a:lnTo>
                  <a:pt x="4341" y="0"/>
                </a:lnTo>
                <a:close/>
              </a:path>
            </a:pathLst>
          </a:custGeom>
          <a:solidFill>
            <a:srgbClr val="1C3659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6" name=""/>
          <p:cNvSpPr/>
          <p:nvPr/>
        </p:nvSpPr>
        <p:spPr>
          <a:xfrm>
            <a:off x="7804440" y="3802320"/>
            <a:ext cx="1339560" cy="1339920"/>
          </a:xfrm>
          <a:custGeom>
            <a:avLst/>
            <a:gdLst/>
            <a:ahLst/>
            <a:rect l="0" t="0" r="r" b="b"/>
            <a:pathLst>
              <a:path w="3721" h="3722">
                <a:moveTo>
                  <a:pt x="3721" y="0"/>
                </a:moveTo>
                <a:lnTo>
                  <a:pt x="0" y="3722"/>
                </a:lnTo>
                <a:lnTo>
                  <a:pt x="620" y="3722"/>
                </a:lnTo>
                <a:lnTo>
                  <a:pt x="3721" y="621"/>
                </a:lnTo>
                <a:lnTo>
                  <a:pt x="3721" y="0"/>
                </a:lnTo>
                <a:close/>
              </a:path>
            </a:pathLst>
          </a:custGeom>
          <a:solidFill>
            <a:srgbClr val="1C375A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7" name=""/>
          <p:cNvSpPr/>
          <p:nvPr/>
        </p:nvSpPr>
        <p:spPr>
          <a:xfrm>
            <a:off x="8027640" y="4025880"/>
            <a:ext cx="1116360" cy="1116360"/>
          </a:xfrm>
          <a:custGeom>
            <a:avLst/>
            <a:gdLst/>
            <a:ahLst/>
            <a:rect l="0" t="0" r="r" b="b"/>
            <a:pathLst>
              <a:path w="3101" h="3101">
                <a:moveTo>
                  <a:pt x="3101" y="0"/>
                </a:moveTo>
                <a:lnTo>
                  <a:pt x="0" y="3101"/>
                </a:lnTo>
                <a:lnTo>
                  <a:pt x="620" y="3101"/>
                </a:lnTo>
                <a:lnTo>
                  <a:pt x="3101" y="620"/>
                </a:lnTo>
                <a:lnTo>
                  <a:pt x="3101" y="0"/>
                </a:lnTo>
                <a:close/>
              </a:path>
            </a:pathLst>
          </a:custGeom>
          <a:solidFill>
            <a:srgbClr val="1D375B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8" name=""/>
          <p:cNvSpPr/>
          <p:nvPr/>
        </p:nvSpPr>
        <p:spPr>
          <a:xfrm>
            <a:off x="8250840" y="4249080"/>
            <a:ext cx="893160" cy="893160"/>
          </a:xfrm>
          <a:custGeom>
            <a:avLst/>
            <a:gdLst/>
            <a:ahLst/>
            <a:rect l="0" t="0" r="r" b="b"/>
            <a:pathLst>
              <a:path w="2481" h="2481">
                <a:moveTo>
                  <a:pt x="2481" y="0"/>
                </a:moveTo>
                <a:lnTo>
                  <a:pt x="0" y="2481"/>
                </a:lnTo>
                <a:lnTo>
                  <a:pt x="620" y="2481"/>
                </a:lnTo>
                <a:lnTo>
                  <a:pt x="2481" y="620"/>
                </a:lnTo>
                <a:lnTo>
                  <a:pt x="2481" y="0"/>
                </a:lnTo>
                <a:close/>
              </a:path>
            </a:pathLst>
          </a:custGeom>
          <a:solidFill>
            <a:srgbClr val="1D385C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9" name=""/>
          <p:cNvSpPr/>
          <p:nvPr/>
        </p:nvSpPr>
        <p:spPr>
          <a:xfrm>
            <a:off x="8474040" y="4472280"/>
            <a:ext cx="669960" cy="669960"/>
          </a:xfrm>
          <a:custGeom>
            <a:avLst/>
            <a:gdLst/>
            <a:ahLst/>
            <a:rect l="0" t="0" r="r" b="b"/>
            <a:pathLst>
              <a:path w="1861" h="1861">
                <a:moveTo>
                  <a:pt x="1861" y="0"/>
                </a:moveTo>
                <a:lnTo>
                  <a:pt x="0" y="1861"/>
                </a:lnTo>
                <a:lnTo>
                  <a:pt x="620" y="1861"/>
                </a:lnTo>
                <a:lnTo>
                  <a:pt x="1861" y="620"/>
                </a:lnTo>
                <a:lnTo>
                  <a:pt x="1861" y="0"/>
                </a:lnTo>
                <a:close/>
              </a:path>
            </a:pathLst>
          </a:custGeom>
          <a:solidFill>
            <a:srgbClr val="1D395D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30" name=""/>
          <p:cNvSpPr/>
          <p:nvPr/>
        </p:nvSpPr>
        <p:spPr>
          <a:xfrm>
            <a:off x="8697240" y="4695480"/>
            <a:ext cx="446760" cy="446760"/>
          </a:xfrm>
          <a:custGeom>
            <a:avLst/>
            <a:gdLst/>
            <a:ahLst/>
            <a:rect l="0" t="0" r="r" b="b"/>
            <a:pathLst>
              <a:path w="1241" h="1241">
                <a:moveTo>
                  <a:pt x="1241" y="0"/>
                </a:moveTo>
                <a:lnTo>
                  <a:pt x="0" y="1241"/>
                </a:lnTo>
                <a:lnTo>
                  <a:pt x="621" y="1241"/>
                </a:lnTo>
                <a:lnTo>
                  <a:pt x="1241" y="620"/>
                </a:lnTo>
                <a:lnTo>
                  <a:pt x="1241" y="0"/>
                </a:lnTo>
                <a:close/>
              </a:path>
            </a:pathLst>
          </a:custGeom>
          <a:solidFill>
            <a:srgbClr val="1E39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31" name=""/>
          <p:cNvSpPr/>
          <p:nvPr/>
        </p:nvSpPr>
        <p:spPr>
          <a:xfrm>
            <a:off x="8920440" y="4918680"/>
            <a:ext cx="223560" cy="223560"/>
          </a:xfrm>
          <a:custGeom>
            <a:avLst/>
            <a:gdLst/>
            <a:ahLst/>
            <a:rect l="0" t="0" r="r" b="b"/>
            <a:pathLst>
              <a:path w="621" h="621">
                <a:moveTo>
                  <a:pt x="621" y="0"/>
                </a:moveTo>
                <a:lnTo>
                  <a:pt x="0" y="621"/>
                </a:lnTo>
                <a:lnTo>
                  <a:pt x="621" y="621"/>
                </a:lnTo>
                <a:lnTo>
                  <a:pt x="621" y="0"/>
                </a:lnTo>
                <a:close/>
              </a:path>
            </a:pathLst>
          </a:custGeom>
          <a:solidFill>
            <a:srgbClr val="1E3A5F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332" name=""/>
          <p:cNvPicPr/>
          <p:nvPr/>
        </p:nvPicPr>
        <p:blipFill>
          <a:blip r:embed="rId1"/>
          <a:stretch/>
        </p:blipFill>
        <p:spPr>
          <a:xfrm>
            <a:off x="-1600200" y="0"/>
            <a:ext cx="6857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3" name=""/>
          <p:cNvSpPr txBox="1"/>
          <p:nvPr/>
        </p:nvSpPr>
        <p:spPr>
          <a:xfrm>
            <a:off x="4038480" y="381600"/>
            <a:ext cx="20746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820" b="0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M A N U FA C T U R I N G   S T R AT E G Y</a:t>
            </a:r>
            <a:endParaRPr lang="en-US" sz="8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4" name=""/>
          <p:cNvSpPr/>
          <p:nvPr/>
        </p:nvSpPr>
        <p:spPr>
          <a:xfrm>
            <a:off x="4000320" y="1257120"/>
            <a:ext cx="228960" cy="228960"/>
          </a:xfrm>
          <a:custGeom>
            <a:avLst/>
            <a:gdLst/>
            <a:ahLst/>
            <a:rect l="0" t="0" r="r" b="b"/>
            <a:pathLst>
              <a:path w="636" h="636">
                <a:moveTo>
                  <a:pt x="317" y="132"/>
                </a:moveTo>
                <a:cubicBezTo>
                  <a:pt x="293" y="132"/>
                  <a:pt x="269" y="137"/>
                  <a:pt x="247" y="146"/>
                </a:cubicBezTo>
                <a:cubicBezTo>
                  <a:pt x="224" y="156"/>
                  <a:pt x="204" y="169"/>
                  <a:pt x="187" y="187"/>
                </a:cubicBezTo>
                <a:cubicBezTo>
                  <a:pt x="169" y="204"/>
                  <a:pt x="156" y="224"/>
                  <a:pt x="146" y="247"/>
                </a:cubicBezTo>
                <a:cubicBezTo>
                  <a:pt x="137" y="269"/>
                  <a:pt x="132" y="293"/>
                  <a:pt x="132" y="317"/>
                </a:cubicBezTo>
                <a:cubicBezTo>
                  <a:pt x="132" y="342"/>
                  <a:pt x="137" y="366"/>
                  <a:pt x="146" y="388"/>
                </a:cubicBezTo>
                <a:cubicBezTo>
                  <a:pt x="156" y="411"/>
                  <a:pt x="169" y="431"/>
                  <a:pt x="187" y="448"/>
                </a:cubicBezTo>
                <a:cubicBezTo>
                  <a:pt x="204" y="466"/>
                  <a:pt x="224" y="479"/>
                  <a:pt x="247" y="489"/>
                </a:cubicBezTo>
                <a:cubicBezTo>
                  <a:pt x="269" y="498"/>
                  <a:pt x="293" y="503"/>
                  <a:pt x="317" y="503"/>
                </a:cubicBezTo>
                <a:cubicBezTo>
                  <a:pt x="342" y="503"/>
                  <a:pt x="366" y="498"/>
                  <a:pt x="388" y="489"/>
                </a:cubicBezTo>
                <a:cubicBezTo>
                  <a:pt x="411" y="479"/>
                  <a:pt x="431" y="466"/>
                  <a:pt x="448" y="448"/>
                </a:cubicBezTo>
                <a:cubicBezTo>
                  <a:pt x="466" y="431"/>
                  <a:pt x="479" y="411"/>
                  <a:pt x="489" y="388"/>
                </a:cubicBezTo>
                <a:cubicBezTo>
                  <a:pt x="498" y="366"/>
                  <a:pt x="503" y="342"/>
                  <a:pt x="503" y="317"/>
                </a:cubicBezTo>
                <a:cubicBezTo>
                  <a:pt x="503" y="293"/>
                  <a:pt x="498" y="269"/>
                  <a:pt x="489" y="247"/>
                </a:cubicBezTo>
                <a:cubicBezTo>
                  <a:pt x="479" y="224"/>
                  <a:pt x="466" y="204"/>
                  <a:pt x="448" y="187"/>
                </a:cubicBezTo>
                <a:cubicBezTo>
                  <a:pt x="431" y="169"/>
                  <a:pt x="411" y="156"/>
                  <a:pt x="388" y="146"/>
                </a:cubicBezTo>
                <a:cubicBezTo>
                  <a:pt x="366" y="137"/>
                  <a:pt x="342" y="132"/>
                  <a:pt x="317" y="132"/>
                </a:cubicBezTo>
                <a:moveTo>
                  <a:pt x="636" y="317"/>
                </a:moveTo>
                <a:cubicBezTo>
                  <a:pt x="636" y="338"/>
                  <a:pt x="634" y="359"/>
                  <a:pt x="630" y="379"/>
                </a:cubicBezTo>
                <a:cubicBezTo>
                  <a:pt x="626" y="400"/>
                  <a:pt x="620" y="420"/>
                  <a:pt x="611" y="439"/>
                </a:cubicBezTo>
                <a:cubicBezTo>
                  <a:pt x="603" y="458"/>
                  <a:pt x="593" y="477"/>
                  <a:pt x="581" y="494"/>
                </a:cubicBezTo>
                <a:cubicBezTo>
                  <a:pt x="570" y="511"/>
                  <a:pt x="557" y="527"/>
                  <a:pt x="542" y="542"/>
                </a:cubicBezTo>
                <a:cubicBezTo>
                  <a:pt x="527" y="557"/>
                  <a:pt x="511" y="570"/>
                  <a:pt x="494" y="581"/>
                </a:cubicBezTo>
                <a:cubicBezTo>
                  <a:pt x="477" y="593"/>
                  <a:pt x="458" y="603"/>
                  <a:pt x="439" y="611"/>
                </a:cubicBezTo>
                <a:cubicBezTo>
                  <a:pt x="420" y="619"/>
                  <a:pt x="400" y="625"/>
                  <a:pt x="379" y="630"/>
                </a:cubicBezTo>
                <a:cubicBezTo>
                  <a:pt x="359" y="634"/>
                  <a:pt x="338" y="636"/>
                  <a:pt x="317" y="636"/>
                </a:cubicBezTo>
                <a:cubicBezTo>
                  <a:pt x="297" y="636"/>
                  <a:pt x="276" y="634"/>
                  <a:pt x="256" y="630"/>
                </a:cubicBezTo>
                <a:cubicBezTo>
                  <a:pt x="235" y="625"/>
                  <a:pt x="215" y="619"/>
                  <a:pt x="196" y="611"/>
                </a:cubicBezTo>
                <a:cubicBezTo>
                  <a:pt x="177" y="603"/>
                  <a:pt x="158" y="593"/>
                  <a:pt x="141" y="581"/>
                </a:cubicBezTo>
                <a:cubicBezTo>
                  <a:pt x="124" y="570"/>
                  <a:pt x="108" y="557"/>
                  <a:pt x="93" y="542"/>
                </a:cubicBezTo>
                <a:cubicBezTo>
                  <a:pt x="78" y="527"/>
                  <a:pt x="65" y="511"/>
                  <a:pt x="54" y="494"/>
                </a:cubicBezTo>
                <a:cubicBezTo>
                  <a:pt x="42" y="477"/>
                  <a:pt x="32" y="458"/>
                  <a:pt x="24" y="439"/>
                </a:cubicBezTo>
                <a:cubicBezTo>
                  <a:pt x="16" y="420"/>
                  <a:pt x="10" y="400"/>
                  <a:pt x="6" y="379"/>
                </a:cubicBezTo>
                <a:cubicBezTo>
                  <a:pt x="2" y="359"/>
                  <a:pt x="0" y="338"/>
                  <a:pt x="0" y="317"/>
                </a:cubicBezTo>
                <a:cubicBezTo>
                  <a:pt x="0" y="297"/>
                  <a:pt x="2" y="276"/>
                  <a:pt x="6" y="256"/>
                </a:cubicBezTo>
                <a:cubicBezTo>
                  <a:pt x="10" y="235"/>
                  <a:pt x="16" y="215"/>
                  <a:pt x="24" y="196"/>
                </a:cubicBezTo>
                <a:cubicBezTo>
                  <a:pt x="32" y="177"/>
                  <a:pt x="42" y="158"/>
                  <a:pt x="54" y="141"/>
                </a:cubicBezTo>
                <a:cubicBezTo>
                  <a:pt x="65" y="124"/>
                  <a:pt x="78" y="108"/>
                  <a:pt x="93" y="93"/>
                </a:cubicBezTo>
                <a:cubicBezTo>
                  <a:pt x="108" y="78"/>
                  <a:pt x="124" y="65"/>
                  <a:pt x="141" y="54"/>
                </a:cubicBezTo>
                <a:cubicBezTo>
                  <a:pt x="158" y="42"/>
                  <a:pt x="177" y="32"/>
                  <a:pt x="196" y="24"/>
                </a:cubicBezTo>
                <a:cubicBezTo>
                  <a:pt x="215" y="16"/>
                  <a:pt x="235" y="10"/>
                  <a:pt x="256" y="6"/>
                </a:cubicBezTo>
                <a:cubicBezTo>
                  <a:pt x="276" y="2"/>
                  <a:pt x="297" y="0"/>
                  <a:pt x="317" y="0"/>
                </a:cubicBezTo>
                <a:cubicBezTo>
                  <a:pt x="338" y="0"/>
                  <a:pt x="359" y="2"/>
                  <a:pt x="379" y="6"/>
                </a:cubicBezTo>
                <a:cubicBezTo>
                  <a:pt x="400" y="10"/>
                  <a:pt x="420" y="16"/>
                  <a:pt x="439" y="24"/>
                </a:cubicBezTo>
                <a:cubicBezTo>
                  <a:pt x="458" y="32"/>
                  <a:pt x="477" y="42"/>
                  <a:pt x="494" y="54"/>
                </a:cubicBezTo>
                <a:cubicBezTo>
                  <a:pt x="511" y="65"/>
                  <a:pt x="527" y="78"/>
                  <a:pt x="542" y="93"/>
                </a:cubicBezTo>
                <a:cubicBezTo>
                  <a:pt x="557" y="108"/>
                  <a:pt x="570" y="124"/>
                  <a:pt x="581" y="141"/>
                </a:cubicBezTo>
                <a:cubicBezTo>
                  <a:pt x="593" y="158"/>
                  <a:pt x="603" y="177"/>
                  <a:pt x="611" y="196"/>
                </a:cubicBezTo>
                <a:cubicBezTo>
                  <a:pt x="620" y="215"/>
                  <a:pt x="626" y="235"/>
                  <a:pt x="630" y="256"/>
                </a:cubicBezTo>
                <a:cubicBezTo>
                  <a:pt x="634" y="276"/>
                  <a:pt x="636" y="297"/>
                  <a:pt x="636" y="317"/>
                </a:cubicBezTo>
                <a:close/>
              </a:path>
            </a:pathLst>
          </a:custGeom>
          <a:solidFill>
            <a:srgbClr val="E8A838">
              <a:alpha val="3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5" name=""/>
          <p:cNvSpPr/>
          <p:nvPr/>
        </p:nvSpPr>
        <p:spPr>
          <a:xfrm>
            <a:off x="4038480" y="1295280"/>
            <a:ext cx="152640" cy="152640"/>
          </a:xfrm>
          <a:custGeom>
            <a:avLst/>
            <a:gdLst/>
            <a:ahLst/>
            <a:rect l="0" t="0" r="r" b="b"/>
            <a:pathLst>
              <a:path w="424" h="424">
                <a:moveTo>
                  <a:pt x="424" y="211"/>
                </a:moveTo>
                <a:cubicBezTo>
                  <a:pt x="424" y="225"/>
                  <a:pt x="423" y="239"/>
                  <a:pt x="420" y="253"/>
                </a:cubicBezTo>
                <a:cubicBezTo>
                  <a:pt x="417" y="266"/>
                  <a:pt x="412" y="280"/>
                  <a:pt x="407" y="293"/>
                </a:cubicBezTo>
                <a:cubicBezTo>
                  <a:pt x="402" y="305"/>
                  <a:pt x="395" y="318"/>
                  <a:pt x="387" y="329"/>
                </a:cubicBezTo>
                <a:cubicBezTo>
                  <a:pt x="380" y="341"/>
                  <a:pt x="371" y="351"/>
                  <a:pt x="361" y="361"/>
                </a:cubicBezTo>
                <a:cubicBezTo>
                  <a:pt x="351" y="371"/>
                  <a:pt x="341" y="380"/>
                  <a:pt x="329" y="387"/>
                </a:cubicBezTo>
                <a:cubicBezTo>
                  <a:pt x="318" y="395"/>
                  <a:pt x="305" y="402"/>
                  <a:pt x="292" y="407"/>
                </a:cubicBezTo>
                <a:cubicBezTo>
                  <a:pt x="280" y="412"/>
                  <a:pt x="266" y="416"/>
                  <a:pt x="253" y="419"/>
                </a:cubicBezTo>
                <a:cubicBezTo>
                  <a:pt x="239" y="423"/>
                  <a:pt x="225" y="424"/>
                  <a:pt x="211" y="424"/>
                </a:cubicBezTo>
                <a:cubicBezTo>
                  <a:pt x="198" y="424"/>
                  <a:pt x="184" y="423"/>
                  <a:pt x="170" y="419"/>
                </a:cubicBezTo>
                <a:cubicBezTo>
                  <a:pt x="157" y="416"/>
                  <a:pt x="143" y="412"/>
                  <a:pt x="130" y="407"/>
                </a:cubicBezTo>
                <a:cubicBezTo>
                  <a:pt x="118" y="402"/>
                  <a:pt x="105" y="395"/>
                  <a:pt x="94" y="387"/>
                </a:cubicBezTo>
                <a:cubicBezTo>
                  <a:pt x="82" y="380"/>
                  <a:pt x="72" y="371"/>
                  <a:pt x="62" y="361"/>
                </a:cubicBezTo>
                <a:cubicBezTo>
                  <a:pt x="52" y="351"/>
                  <a:pt x="43" y="341"/>
                  <a:pt x="36" y="329"/>
                </a:cubicBezTo>
                <a:cubicBezTo>
                  <a:pt x="28" y="318"/>
                  <a:pt x="21" y="305"/>
                  <a:pt x="16" y="293"/>
                </a:cubicBezTo>
                <a:cubicBezTo>
                  <a:pt x="11" y="280"/>
                  <a:pt x="7" y="266"/>
                  <a:pt x="4" y="253"/>
                </a:cubicBezTo>
                <a:cubicBezTo>
                  <a:pt x="1" y="239"/>
                  <a:pt x="0" y="225"/>
                  <a:pt x="0" y="211"/>
                </a:cubicBezTo>
                <a:cubicBezTo>
                  <a:pt x="0" y="198"/>
                  <a:pt x="1" y="184"/>
                  <a:pt x="4" y="170"/>
                </a:cubicBezTo>
                <a:cubicBezTo>
                  <a:pt x="7" y="157"/>
                  <a:pt x="11" y="143"/>
                  <a:pt x="16" y="130"/>
                </a:cubicBezTo>
                <a:cubicBezTo>
                  <a:pt x="21" y="118"/>
                  <a:pt x="28" y="105"/>
                  <a:pt x="36" y="94"/>
                </a:cubicBezTo>
                <a:cubicBezTo>
                  <a:pt x="43" y="82"/>
                  <a:pt x="52" y="72"/>
                  <a:pt x="62" y="62"/>
                </a:cubicBezTo>
                <a:cubicBezTo>
                  <a:pt x="72" y="52"/>
                  <a:pt x="82" y="43"/>
                  <a:pt x="94" y="36"/>
                </a:cubicBezTo>
                <a:cubicBezTo>
                  <a:pt x="105" y="28"/>
                  <a:pt x="118" y="21"/>
                  <a:pt x="130" y="16"/>
                </a:cubicBezTo>
                <a:cubicBezTo>
                  <a:pt x="143" y="11"/>
                  <a:pt x="157" y="7"/>
                  <a:pt x="170" y="4"/>
                </a:cubicBezTo>
                <a:cubicBezTo>
                  <a:pt x="184" y="1"/>
                  <a:pt x="198" y="0"/>
                  <a:pt x="211" y="0"/>
                </a:cubicBezTo>
                <a:cubicBezTo>
                  <a:pt x="225" y="0"/>
                  <a:pt x="239" y="1"/>
                  <a:pt x="253" y="4"/>
                </a:cubicBezTo>
                <a:cubicBezTo>
                  <a:pt x="266" y="7"/>
                  <a:pt x="280" y="11"/>
                  <a:pt x="292" y="16"/>
                </a:cubicBezTo>
                <a:cubicBezTo>
                  <a:pt x="305" y="21"/>
                  <a:pt x="318" y="28"/>
                  <a:pt x="329" y="36"/>
                </a:cubicBezTo>
                <a:cubicBezTo>
                  <a:pt x="341" y="43"/>
                  <a:pt x="351" y="52"/>
                  <a:pt x="361" y="62"/>
                </a:cubicBezTo>
                <a:cubicBezTo>
                  <a:pt x="371" y="72"/>
                  <a:pt x="380" y="82"/>
                  <a:pt x="387" y="94"/>
                </a:cubicBezTo>
                <a:cubicBezTo>
                  <a:pt x="395" y="105"/>
                  <a:pt x="402" y="118"/>
                  <a:pt x="407" y="130"/>
                </a:cubicBezTo>
                <a:cubicBezTo>
                  <a:pt x="412" y="143"/>
                  <a:pt x="417" y="157"/>
                  <a:pt x="420" y="170"/>
                </a:cubicBezTo>
                <a:cubicBezTo>
                  <a:pt x="423" y="184"/>
                  <a:pt x="424" y="198"/>
                  <a:pt x="424" y="211"/>
                </a:cubicBezTo>
                <a:close/>
              </a:path>
            </a:pathLst>
          </a:custGeom>
          <a:solidFill>
            <a:srgbClr val="E8A83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6" name=""/>
          <p:cNvSpPr/>
          <p:nvPr/>
        </p:nvSpPr>
        <p:spPr>
          <a:xfrm>
            <a:off x="4105080" y="1523880"/>
            <a:ext cx="19440" cy="381240"/>
          </a:xfrm>
          <a:custGeom>
            <a:avLst/>
            <a:gdLst/>
            <a:ahLst/>
            <a:rect l="0" t="0" r="r" b="b"/>
            <a:pathLst>
              <a:path w="54" h="1059">
                <a:moveTo>
                  <a:pt x="0" y="0"/>
                </a:moveTo>
                <a:lnTo>
                  <a:pt x="54" y="0"/>
                </a:lnTo>
                <a:lnTo>
                  <a:pt x="54" y="1059"/>
                </a:lnTo>
                <a:lnTo>
                  <a:pt x="0" y="10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7" name=""/>
          <p:cNvSpPr txBox="1"/>
          <p:nvPr/>
        </p:nvSpPr>
        <p:spPr>
          <a:xfrm>
            <a:off x="4038480" y="594720"/>
            <a:ext cx="2896920" cy="384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270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Factory Roadmap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8" name=""/>
          <p:cNvSpPr txBox="1"/>
          <p:nvPr/>
        </p:nvSpPr>
        <p:spPr>
          <a:xfrm>
            <a:off x="4381560" y="1292760"/>
            <a:ext cx="188820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35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Interim Factory Launch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9" name=""/>
          <p:cNvSpPr txBox="1"/>
          <p:nvPr/>
        </p:nvSpPr>
        <p:spPr>
          <a:xfrm>
            <a:off x="8487360" y="1326240"/>
            <a:ext cx="27540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2026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0" name=""/>
          <p:cNvSpPr txBox="1"/>
          <p:nvPr/>
        </p:nvSpPr>
        <p:spPr>
          <a:xfrm>
            <a:off x="4381560" y="1573920"/>
            <a:ext cx="409032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25,000 sqft Rhode Island facility. Produce 5-6 prototype units while refining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1" name=""/>
          <p:cNvSpPr/>
          <p:nvPr/>
        </p:nvSpPr>
        <p:spPr>
          <a:xfrm>
            <a:off x="4038480" y="2114280"/>
            <a:ext cx="152640" cy="153000"/>
          </a:xfrm>
          <a:custGeom>
            <a:avLst/>
            <a:gdLst/>
            <a:ahLst/>
            <a:rect l="0" t="0" r="r" b="b"/>
            <a:pathLst>
              <a:path w="424" h="425">
                <a:moveTo>
                  <a:pt x="424" y="212"/>
                </a:moveTo>
                <a:cubicBezTo>
                  <a:pt x="424" y="226"/>
                  <a:pt x="423" y="240"/>
                  <a:pt x="420" y="253"/>
                </a:cubicBezTo>
                <a:cubicBezTo>
                  <a:pt x="417" y="268"/>
                  <a:pt x="412" y="281"/>
                  <a:pt x="407" y="294"/>
                </a:cubicBezTo>
                <a:cubicBezTo>
                  <a:pt x="402" y="307"/>
                  <a:pt x="395" y="319"/>
                  <a:pt x="387" y="331"/>
                </a:cubicBezTo>
                <a:cubicBezTo>
                  <a:pt x="380" y="342"/>
                  <a:pt x="371" y="353"/>
                  <a:pt x="361" y="363"/>
                </a:cubicBezTo>
                <a:cubicBezTo>
                  <a:pt x="351" y="372"/>
                  <a:pt x="341" y="381"/>
                  <a:pt x="329" y="389"/>
                </a:cubicBezTo>
                <a:cubicBezTo>
                  <a:pt x="318" y="397"/>
                  <a:pt x="305" y="403"/>
                  <a:pt x="292" y="408"/>
                </a:cubicBezTo>
                <a:cubicBezTo>
                  <a:pt x="280" y="414"/>
                  <a:pt x="266" y="418"/>
                  <a:pt x="253" y="421"/>
                </a:cubicBezTo>
                <a:cubicBezTo>
                  <a:pt x="239" y="423"/>
                  <a:pt x="225" y="425"/>
                  <a:pt x="211" y="425"/>
                </a:cubicBezTo>
                <a:cubicBezTo>
                  <a:pt x="198" y="425"/>
                  <a:pt x="184" y="423"/>
                  <a:pt x="170" y="421"/>
                </a:cubicBezTo>
                <a:cubicBezTo>
                  <a:pt x="157" y="418"/>
                  <a:pt x="143" y="414"/>
                  <a:pt x="130" y="408"/>
                </a:cubicBezTo>
                <a:cubicBezTo>
                  <a:pt x="118" y="403"/>
                  <a:pt x="105" y="397"/>
                  <a:pt x="94" y="389"/>
                </a:cubicBezTo>
                <a:cubicBezTo>
                  <a:pt x="82" y="381"/>
                  <a:pt x="72" y="372"/>
                  <a:pt x="62" y="363"/>
                </a:cubicBezTo>
                <a:cubicBezTo>
                  <a:pt x="52" y="353"/>
                  <a:pt x="43" y="342"/>
                  <a:pt x="36" y="331"/>
                </a:cubicBezTo>
                <a:cubicBezTo>
                  <a:pt x="28" y="319"/>
                  <a:pt x="21" y="307"/>
                  <a:pt x="16" y="294"/>
                </a:cubicBezTo>
                <a:cubicBezTo>
                  <a:pt x="11" y="281"/>
                  <a:pt x="7" y="268"/>
                  <a:pt x="4" y="253"/>
                </a:cubicBezTo>
                <a:cubicBezTo>
                  <a:pt x="1" y="240"/>
                  <a:pt x="0" y="226"/>
                  <a:pt x="0" y="212"/>
                </a:cubicBezTo>
                <a:cubicBezTo>
                  <a:pt x="0" y="198"/>
                  <a:pt x="1" y="184"/>
                  <a:pt x="4" y="171"/>
                </a:cubicBezTo>
                <a:cubicBezTo>
                  <a:pt x="7" y="157"/>
                  <a:pt x="11" y="144"/>
                  <a:pt x="16" y="131"/>
                </a:cubicBezTo>
                <a:cubicBezTo>
                  <a:pt x="21" y="118"/>
                  <a:pt x="28" y="106"/>
                  <a:pt x="36" y="94"/>
                </a:cubicBezTo>
                <a:cubicBezTo>
                  <a:pt x="43" y="83"/>
                  <a:pt x="52" y="72"/>
                  <a:pt x="62" y="62"/>
                </a:cubicBezTo>
                <a:cubicBezTo>
                  <a:pt x="72" y="52"/>
                  <a:pt x="82" y="44"/>
                  <a:pt x="94" y="36"/>
                </a:cubicBezTo>
                <a:cubicBezTo>
                  <a:pt x="105" y="28"/>
                  <a:pt x="118" y="22"/>
                  <a:pt x="130" y="16"/>
                </a:cubicBezTo>
                <a:cubicBezTo>
                  <a:pt x="143" y="11"/>
                  <a:pt x="157" y="7"/>
                  <a:pt x="170" y="4"/>
                </a:cubicBezTo>
                <a:cubicBezTo>
                  <a:pt x="184" y="2"/>
                  <a:pt x="198" y="0"/>
                  <a:pt x="211" y="0"/>
                </a:cubicBezTo>
                <a:cubicBezTo>
                  <a:pt x="225" y="0"/>
                  <a:pt x="239" y="2"/>
                  <a:pt x="253" y="4"/>
                </a:cubicBezTo>
                <a:cubicBezTo>
                  <a:pt x="266" y="7"/>
                  <a:pt x="280" y="11"/>
                  <a:pt x="292" y="16"/>
                </a:cubicBezTo>
                <a:cubicBezTo>
                  <a:pt x="305" y="22"/>
                  <a:pt x="318" y="28"/>
                  <a:pt x="329" y="36"/>
                </a:cubicBezTo>
                <a:cubicBezTo>
                  <a:pt x="341" y="44"/>
                  <a:pt x="351" y="52"/>
                  <a:pt x="361" y="62"/>
                </a:cubicBezTo>
                <a:cubicBezTo>
                  <a:pt x="371" y="72"/>
                  <a:pt x="380" y="83"/>
                  <a:pt x="387" y="94"/>
                </a:cubicBezTo>
                <a:cubicBezTo>
                  <a:pt x="395" y="106"/>
                  <a:pt x="402" y="118"/>
                  <a:pt x="407" y="131"/>
                </a:cubicBezTo>
                <a:cubicBezTo>
                  <a:pt x="412" y="144"/>
                  <a:pt x="417" y="157"/>
                  <a:pt x="420" y="171"/>
                </a:cubicBezTo>
                <a:cubicBezTo>
                  <a:pt x="423" y="184"/>
                  <a:pt x="424" y="198"/>
                  <a:pt x="424" y="212"/>
                </a:cubicBezTo>
                <a:close/>
              </a:path>
            </a:pathLst>
          </a:custGeom>
          <a:solidFill>
            <a:srgbClr val="E8A83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2" name=""/>
          <p:cNvSpPr/>
          <p:nvPr/>
        </p:nvSpPr>
        <p:spPr>
          <a:xfrm>
            <a:off x="4105080" y="2342880"/>
            <a:ext cx="19440" cy="381600"/>
          </a:xfrm>
          <a:custGeom>
            <a:avLst/>
            <a:gdLst/>
            <a:ahLst/>
            <a:rect l="0" t="0" r="r" b="b"/>
            <a:pathLst>
              <a:path w="54" h="1060">
                <a:moveTo>
                  <a:pt x="0" y="0"/>
                </a:moveTo>
                <a:lnTo>
                  <a:pt x="54" y="0"/>
                </a:lnTo>
                <a:lnTo>
                  <a:pt x="54" y="1060"/>
                </a:lnTo>
                <a:lnTo>
                  <a:pt x="0" y="10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3" name=""/>
          <p:cNvSpPr txBox="1"/>
          <p:nvPr/>
        </p:nvSpPr>
        <p:spPr>
          <a:xfrm>
            <a:off x="4381560" y="1764360"/>
            <a:ext cx="61164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operations.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4381560" y="2111760"/>
            <a:ext cx="11289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35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Seed Funding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5" name=""/>
          <p:cNvSpPr txBox="1"/>
          <p:nvPr/>
        </p:nvSpPr>
        <p:spPr>
          <a:xfrm>
            <a:off x="8487360" y="2145240"/>
            <a:ext cx="27540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2026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6" name=""/>
          <p:cNvSpPr/>
          <p:nvPr/>
        </p:nvSpPr>
        <p:spPr>
          <a:xfrm>
            <a:off x="4038480" y="2914560"/>
            <a:ext cx="152640" cy="152640"/>
          </a:xfrm>
          <a:custGeom>
            <a:avLst/>
            <a:gdLst/>
            <a:ahLst/>
            <a:rect l="0" t="0" r="r" b="b"/>
            <a:pathLst>
              <a:path w="424" h="424">
                <a:moveTo>
                  <a:pt x="424" y="212"/>
                </a:moveTo>
                <a:cubicBezTo>
                  <a:pt x="424" y="226"/>
                  <a:pt x="423" y="240"/>
                  <a:pt x="420" y="254"/>
                </a:cubicBezTo>
                <a:cubicBezTo>
                  <a:pt x="417" y="267"/>
                  <a:pt x="412" y="281"/>
                  <a:pt x="407" y="293"/>
                </a:cubicBezTo>
                <a:cubicBezTo>
                  <a:pt x="402" y="306"/>
                  <a:pt x="395" y="318"/>
                  <a:pt x="387" y="330"/>
                </a:cubicBezTo>
                <a:cubicBezTo>
                  <a:pt x="380" y="342"/>
                  <a:pt x="371" y="352"/>
                  <a:pt x="361" y="362"/>
                </a:cubicBezTo>
                <a:cubicBezTo>
                  <a:pt x="351" y="372"/>
                  <a:pt x="341" y="381"/>
                  <a:pt x="329" y="388"/>
                </a:cubicBezTo>
                <a:cubicBezTo>
                  <a:pt x="318" y="396"/>
                  <a:pt x="305" y="403"/>
                  <a:pt x="292" y="408"/>
                </a:cubicBezTo>
                <a:cubicBezTo>
                  <a:pt x="280" y="413"/>
                  <a:pt x="266" y="417"/>
                  <a:pt x="253" y="420"/>
                </a:cubicBezTo>
                <a:cubicBezTo>
                  <a:pt x="239" y="423"/>
                  <a:pt x="225" y="424"/>
                  <a:pt x="211" y="424"/>
                </a:cubicBezTo>
                <a:cubicBezTo>
                  <a:pt x="198" y="424"/>
                  <a:pt x="184" y="423"/>
                  <a:pt x="170" y="420"/>
                </a:cubicBezTo>
                <a:cubicBezTo>
                  <a:pt x="157" y="417"/>
                  <a:pt x="143" y="413"/>
                  <a:pt x="130" y="408"/>
                </a:cubicBezTo>
                <a:cubicBezTo>
                  <a:pt x="118" y="403"/>
                  <a:pt x="105" y="396"/>
                  <a:pt x="94" y="388"/>
                </a:cubicBezTo>
                <a:cubicBezTo>
                  <a:pt x="82" y="381"/>
                  <a:pt x="72" y="372"/>
                  <a:pt x="62" y="362"/>
                </a:cubicBezTo>
                <a:cubicBezTo>
                  <a:pt x="52" y="352"/>
                  <a:pt x="43" y="342"/>
                  <a:pt x="36" y="330"/>
                </a:cubicBezTo>
                <a:cubicBezTo>
                  <a:pt x="28" y="318"/>
                  <a:pt x="21" y="306"/>
                  <a:pt x="16" y="293"/>
                </a:cubicBezTo>
                <a:cubicBezTo>
                  <a:pt x="11" y="281"/>
                  <a:pt x="7" y="267"/>
                  <a:pt x="4" y="254"/>
                </a:cubicBezTo>
                <a:cubicBezTo>
                  <a:pt x="1" y="240"/>
                  <a:pt x="0" y="226"/>
                  <a:pt x="0" y="212"/>
                </a:cubicBezTo>
                <a:cubicBezTo>
                  <a:pt x="0" y="199"/>
                  <a:pt x="1" y="185"/>
                  <a:pt x="4" y="171"/>
                </a:cubicBezTo>
                <a:cubicBezTo>
                  <a:pt x="7" y="157"/>
                  <a:pt x="11" y="143"/>
                  <a:pt x="16" y="130"/>
                </a:cubicBezTo>
                <a:cubicBezTo>
                  <a:pt x="21" y="118"/>
                  <a:pt x="28" y="105"/>
                  <a:pt x="36" y="94"/>
                </a:cubicBezTo>
                <a:cubicBezTo>
                  <a:pt x="43" y="82"/>
                  <a:pt x="52" y="72"/>
                  <a:pt x="62" y="62"/>
                </a:cubicBezTo>
                <a:cubicBezTo>
                  <a:pt x="72" y="52"/>
                  <a:pt x="82" y="43"/>
                  <a:pt x="94" y="35"/>
                </a:cubicBezTo>
                <a:cubicBezTo>
                  <a:pt x="105" y="28"/>
                  <a:pt x="118" y="21"/>
                  <a:pt x="130" y="16"/>
                </a:cubicBezTo>
                <a:cubicBezTo>
                  <a:pt x="143" y="11"/>
                  <a:pt x="157" y="7"/>
                  <a:pt x="170" y="4"/>
                </a:cubicBezTo>
                <a:cubicBezTo>
                  <a:pt x="184" y="1"/>
                  <a:pt x="198" y="0"/>
                  <a:pt x="211" y="0"/>
                </a:cubicBezTo>
                <a:cubicBezTo>
                  <a:pt x="225" y="0"/>
                  <a:pt x="239" y="1"/>
                  <a:pt x="253" y="4"/>
                </a:cubicBezTo>
                <a:cubicBezTo>
                  <a:pt x="266" y="7"/>
                  <a:pt x="280" y="11"/>
                  <a:pt x="292" y="16"/>
                </a:cubicBezTo>
                <a:cubicBezTo>
                  <a:pt x="305" y="21"/>
                  <a:pt x="318" y="28"/>
                  <a:pt x="329" y="35"/>
                </a:cubicBezTo>
                <a:cubicBezTo>
                  <a:pt x="341" y="43"/>
                  <a:pt x="351" y="52"/>
                  <a:pt x="361" y="62"/>
                </a:cubicBezTo>
                <a:cubicBezTo>
                  <a:pt x="371" y="72"/>
                  <a:pt x="380" y="82"/>
                  <a:pt x="387" y="94"/>
                </a:cubicBezTo>
                <a:cubicBezTo>
                  <a:pt x="395" y="105"/>
                  <a:pt x="402" y="118"/>
                  <a:pt x="407" y="130"/>
                </a:cubicBezTo>
                <a:cubicBezTo>
                  <a:pt x="412" y="143"/>
                  <a:pt x="417" y="157"/>
                  <a:pt x="420" y="171"/>
                </a:cubicBezTo>
                <a:cubicBezTo>
                  <a:pt x="423" y="185"/>
                  <a:pt x="424" y="199"/>
                  <a:pt x="424" y="212"/>
                </a:cubicBezTo>
                <a:close/>
              </a:path>
            </a:pathLst>
          </a:custGeom>
          <a:solidFill>
            <a:srgbClr val="E8A83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7" name=""/>
          <p:cNvSpPr txBox="1"/>
          <p:nvPr/>
        </p:nvSpPr>
        <p:spPr>
          <a:xfrm>
            <a:off x="4381560" y="2392920"/>
            <a:ext cx="369900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$5M raise to fund flagship factory, AI platform, and team expansion.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8" name=""/>
          <p:cNvSpPr txBox="1"/>
          <p:nvPr/>
        </p:nvSpPr>
        <p:spPr>
          <a:xfrm>
            <a:off x="4381560" y="2912040"/>
            <a:ext cx="13665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1350" b="1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Flagship Factory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9" name=""/>
          <p:cNvSpPr txBox="1"/>
          <p:nvPr/>
        </p:nvSpPr>
        <p:spPr>
          <a:xfrm>
            <a:off x="8415360" y="2945520"/>
            <a:ext cx="34740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1" u="none" strike="noStrike">
                <a:solidFill>
                  <a:srgbClr val="E8A838"/>
                </a:solidFill>
                <a:effectLst/>
                <a:uFillTx/>
                <a:latin typeface="Arial"/>
                <a:ea typeface="Arial"/>
              </a:rPr>
              <a:t>2028+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0" name=""/>
          <p:cNvSpPr txBox="1"/>
          <p:nvPr/>
        </p:nvSpPr>
        <p:spPr>
          <a:xfrm>
            <a:off x="4381560" y="3193200"/>
            <a:ext cx="4172760" cy="1375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/>
            <a:r>
              <a:rPr lang="en-US" sz="980" b="0" u="none" strike="noStrik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100,000+ sqft fully automated facility. Full robotics, 100+ units/year capacity.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LibreOffice/26.2.0.3$MacOSX_AARCH64 LibreOffice_project/afbbd0df0edb6d40b450b0337ac646b0913a760c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